
<file path=[Content_Types].xml><?xml version="1.0" encoding="utf-8"?>
<Types xmlns="http://schemas.openxmlformats.org/package/2006/content-types">
  <Default Extension="png" ContentType="image/png"/>
  <Default Extension="wma" ContentType="audio/x-ms-wma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76" r:id="rId2"/>
    <p:sldId id="256" r:id="rId3"/>
    <p:sldId id="273" r:id="rId4"/>
    <p:sldId id="259" r:id="rId5"/>
    <p:sldId id="277" r:id="rId6"/>
    <p:sldId id="278" r:id="rId7"/>
    <p:sldId id="279" r:id="rId8"/>
    <p:sldId id="263" r:id="rId9"/>
    <p:sldId id="260" r:id="rId10"/>
    <p:sldId id="262" r:id="rId11"/>
    <p:sldId id="265" r:id="rId12"/>
    <p:sldId id="264" r:id="rId13"/>
    <p:sldId id="261" r:id="rId14"/>
    <p:sldId id="280" r:id="rId15"/>
    <p:sldId id="283" r:id="rId16"/>
    <p:sldId id="284" r:id="rId17"/>
    <p:sldId id="258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82" r:id="rId26"/>
    <p:sldId id="274" r:id="rId27"/>
    <p:sldId id="275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99" autoAdjust="0"/>
    <p:restoredTop sz="94660"/>
  </p:normalViewPr>
  <p:slideViewPr>
    <p:cSldViewPr>
      <p:cViewPr varScale="1">
        <p:scale>
          <a:sx n="63" d="100"/>
          <a:sy n="63" d="100"/>
        </p:scale>
        <p:origin x="-138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1DD6E9-CA17-4BD5-B196-919C7DF73DBC}" type="datetimeFigureOut">
              <a:rPr lang="ru-RU" smtClean="0"/>
              <a:t>22.07.2020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556B18-4241-4EFF-BFB2-312B994E09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937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556B18-4241-4EFF-BFB2-312B994E097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14359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circle/>
      </p:transition>
    </mc:Choice>
    <mc:Fallback xmlns="">
      <p:transition spd="slow" advClick="0" advTm="10000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circle/>
      </p:transition>
    </mc:Choice>
    <mc:Fallback xmlns="">
      <p:transition spd="slow" advClick="0" advTm="10000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circle/>
      </p:transition>
    </mc:Choice>
    <mc:Fallback xmlns="">
      <p:transition spd="slow" advClick="0" advTm="10000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circle/>
      </p:transition>
    </mc:Choice>
    <mc:Fallback xmlns="">
      <p:transition spd="slow" advClick="0" advTm="10000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circle/>
      </p:transition>
    </mc:Choice>
    <mc:Fallback xmlns="">
      <p:transition spd="slow" advClick="0" advTm="10000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circle/>
      </p:transition>
    </mc:Choice>
    <mc:Fallback xmlns="">
      <p:transition spd="slow" advClick="0" advTm="10000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circle/>
      </p:transition>
    </mc:Choice>
    <mc:Fallback xmlns="">
      <p:transition spd="slow" advClick="0" advTm="10000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circle/>
      </p:transition>
    </mc:Choice>
    <mc:Fallback xmlns="">
      <p:transition spd="slow" advClick="0" advTm="10000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circle/>
      </p:transition>
    </mc:Choice>
    <mc:Fallback xmlns="">
      <p:transition spd="slow" advClick="0" advTm="10000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circle/>
      </p:transition>
    </mc:Choice>
    <mc:Fallback xmlns="">
      <p:transition spd="slow" advClick="0" advTm="10000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circle/>
      </p:transition>
    </mc:Choice>
    <mc:Fallback xmlns="">
      <p:transition spd="slow" advClick="0" advTm="10000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circle/>
      </p:transition>
    </mc:Choice>
    <mc:Fallback xmlns="">
      <p:transition spd="slow" advClick="0" advTm="10000">
        <p:circl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microsoft.com/office/2007/relationships/hdphoto" Target="../media/hdphoto2.wdp"/><Relationship Id="rId3" Type="http://schemas.microsoft.com/office/2007/relationships/media" Target="../media/media2.wma"/><Relationship Id="rId7" Type="http://schemas.openxmlformats.org/officeDocument/2006/relationships/image" Target="../media/image1.png"/><Relationship Id="rId12" Type="http://schemas.openxmlformats.org/officeDocument/2006/relationships/image" Target="../media/image5.png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6" Type="http://schemas.openxmlformats.org/officeDocument/2006/relationships/notesSlide" Target="../notesSlides/notesSlide1.xm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7.xml"/><Relationship Id="rId10" Type="http://schemas.microsoft.com/office/2007/relationships/hdphoto" Target="../media/hdphoto1.wdp"/><Relationship Id="rId4" Type="http://schemas.openxmlformats.org/officeDocument/2006/relationships/audio" Target="../media/media2.wma"/><Relationship Id="rId9" Type="http://schemas.openxmlformats.org/officeDocument/2006/relationships/image" Target="../media/image3.png"/><Relationship Id="rId14" Type="http://schemas.openxmlformats.org/officeDocument/2006/relationships/image" Target="../media/image6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4.wdp"/><Relationship Id="rId5" Type="http://schemas.openxmlformats.org/officeDocument/2006/relationships/image" Target="../media/image23.png"/><Relationship Id="rId4" Type="http://schemas.microsoft.com/office/2007/relationships/hdphoto" Target="../media/hdphoto13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6.wdp"/><Relationship Id="rId5" Type="http://schemas.openxmlformats.org/officeDocument/2006/relationships/image" Target="../media/image25.png"/><Relationship Id="rId4" Type="http://schemas.microsoft.com/office/2007/relationships/hdphoto" Target="../media/hdphoto15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8.wdp"/><Relationship Id="rId5" Type="http://schemas.openxmlformats.org/officeDocument/2006/relationships/image" Target="../media/image27.png"/><Relationship Id="rId4" Type="http://schemas.microsoft.com/office/2007/relationships/hdphoto" Target="../media/hdphoto17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0.wdp"/><Relationship Id="rId5" Type="http://schemas.openxmlformats.org/officeDocument/2006/relationships/image" Target="../media/image29.png"/><Relationship Id="rId4" Type="http://schemas.microsoft.com/office/2007/relationships/hdphoto" Target="../media/hdphoto19.wdp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23.wdp"/><Relationship Id="rId3" Type="http://schemas.openxmlformats.org/officeDocument/2006/relationships/image" Target="../media/image30.png"/><Relationship Id="rId7" Type="http://schemas.openxmlformats.org/officeDocument/2006/relationships/image" Target="../media/image3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2.wdp"/><Relationship Id="rId5" Type="http://schemas.openxmlformats.org/officeDocument/2006/relationships/image" Target="../media/image31.png"/><Relationship Id="rId4" Type="http://schemas.microsoft.com/office/2007/relationships/hdphoto" Target="../media/hdphoto2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5.wdp"/><Relationship Id="rId5" Type="http://schemas.openxmlformats.org/officeDocument/2006/relationships/image" Target="../media/image34.png"/><Relationship Id="rId4" Type="http://schemas.microsoft.com/office/2007/relationships/hdphoto" Target="../media/hdphoto24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7.wdp"/><Relationship Id="rId5" Type="http://schemas.openxmlformats.org/officeDocument/2006/relationships/image" Target="../media/image36.png"/><Relationship Id="rId4" Type="http://schemas.microsoft.com/office/2007/relationships/hdphoto" Target="../media/hdphoto26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8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9.png"/><Relationship Id="rId4" Type="http://schemas.microsoft.com/office/2007/relationships/hdphoto" Target="../media/hdphoto3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microsoft.com/office/2007/relationships/hdphoto" Target="../media/hdphoto29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microsoft.com/office/2007/relationships/hdphoto" Target="../media/hdphoto30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microsoft.com/office/2007/relationships/hdphoto" Target="../media/hdphoto31.wdp"/><Relationship Id="rId4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34.wdp"/><Relationship Id="rId3" Type="http://schemas.openxmlformats.org/officeDocument/2006/relationships/image" Target="../media/image49.png"/><Relationship Id="rId7" Type="http://schemas.openxmlformats.org/officeDocument/2006/relationships/image" Target="../media/image5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3.wdp"/><Relationship Id="rId5" Type="http://schemas.openxmlformats.org/officeDocument/2006/relationships/image" Target="../media/image50.png"/><Relationship Id="rId10" Type="http://schemas.microsoft.com/office/2007/relationships/hdphoto" Target="../media/hdphoto35.wdp"/><Relationship Id="rId4" Type="http://schemas.microsoft.com/office/2007/relationships/hdphoto" Target="../media/hdphoto32.wdp"/><Relationship Id="rId9" Type="http://schemas.openxmlformats.org/officeDocument/2006/relationships/image" Target="../media/image52.png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hdphoto" Target="../media/hdphoto38.wdp"/><Relationship Id="rId3" Type="http://schemas.openxmlformats.org/officeDocument/2006/relationships/image" Target="../media/image53.png"/><Relationship Id="rId7" Type="http://schemas.openxmlformats.org/officeDocument/2006/relationships/image" Target="../media/image5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7.wdp"/><Relationship Id="rId5" Type="http://schemas.openxmlformats.org/officeDocument/2006/relationships/image" Target="../media/image54.png"/><Relationship Id="rId4" Type="http://schemas.microsoft.com/office/2007/relationships/hdphoto" Target="../media/hdphoto36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microsoft.com/office/2007/relationships/hdphoto" Target="../media/hdphoto40.wdp"/><Relationship Id="rId5" Type="http://schemas.openxmlformats.org/officeDocument/2006/relationships/image" Target="../media/image57.png"/><Relationship Id="rId4" Type="http://schemas.microsoft.com/office/2007/relationships/hdphoto" Target="../media/hdphoto39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microsoft.com/office/2007/relationships/hdphoto" Target="../media/hdphoto5.wdp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microsoft.com/office/2007/relationships/hdphoto" Target="../media/hdphoto7.wdp"/><Relationship Id="rId5" Type="http://schemas.openxmlformats.org/officeDocument/2006/relationships/image" Target="../media/image14.png"/><Relationship Id="rId4" Type="http://schemas.microsoft.com/office/2007/relationships/hdphoto" Target="../media/hdphoto6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gif"/><Relationship Id="rId4" Type="http://schemas.microsoft.com/office/2007/relationships/hdphoto" Target="../media/hdphoto9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1.wdp"/><Relationship Id="rId5" Type="http://schemas.openxmlformats.org/officeDocument/2006/relationships/image" Target="../media/image20.png"/><Relationship Id="rId4" Type="http://schemas.microsoft.com/office/2007/relationships/hdphoto" Target="../media/hdphoto10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842"/>
            <a:ext cx="9144000" cy="68371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44008" y="719948"/>
            <a:ext cx="4499992" cy="5386090"/>
          </a:xfrm>
          <a:prstGeom prst="rect">
            <a:avLst/>
          </a:prstGeom>
          <a:scene3d>
            <a:camera prst="perspectiveContrastingRightFacing"/>
            <a:lightRig rig="threePt" dir="t"/>
          </a:scene3d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Наукова</a:t>
            </a:r>
            <a:r>
              <a:rPr lang="ru-RU" sz="24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бібліотека Глухівського національного педагогічного університету пропонує переглянути</a:t>
            </a:r>
            <a:br>
              <a:rPr lang="ru-RU" sz="24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4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віртуальну виставку </a:t>
            </a:r>
            <a:r>
              <a:rPr lang="ru-RU" sz="24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до річниці хрещення </a:t>
            </a:r>
            <a:r>
              <a:rPr lang="ru-RU" sz="24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Київської </a:t>
            </a:r>
            <a:r>
              <a:rPr lang="ru-RU" sz="24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Русі-України </a:t>
            </a:r>
          </a:p>
          <a:p>
            <a:pPr algn="ctr"/>
            <a:r>
              <a:rPr lang="ru-RU" sz="44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44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День православ'я, день божої благодаті» </a:t>
            </a:r>
          </a:p>
        </p:txBody>
      </p:sp>
      <p:pic>
        <p:nvPicPr>
          <p:cNvPr id="3" name="71042c1b42c44f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538856" y="3601321"/>
            <a:ext cx="609600" cy="609600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8218"/>
            <a:ext cx="3529840" cy="62520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bily-ploskie-kolokola-magiya-zvuka-isp_-gennadiy-harlamov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962400" y="1556792"/>
            <a:ext cx="609600" cy="6096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990" b="89801" l="3814" r="9406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494" y="-15005"/>
            <a:ext cx="1273828" cy="216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Documents and Settings\admin\Рабочий стол\c698dd1e91b5e295dcd83daf99a039b6.gif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095680" y="188640"/>
            <a:ext cx="4709124" cy="6252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6699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circle/>
      </p:transition>
    </mc:Choice>
    <mc:Fallback xmlns="">
      <p:transition spd="slow" advClick="0" advTm="10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1321" numSld="999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37736" numSld="999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509"/>
            <a:ext cx="9144000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64088" y="3789040"/>
            <a:ext cx="377991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Князь Ігор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(913–945)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сприяв двомірному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характеру релігійного життя в державі.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олерантно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ставився до християнства і не заважав його поступовому проникненню 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261089"/>
            <a:ext cx="5616625" cy="630934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994" b="96893" l="4000" r="932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0"/>
            <a:ext cx="3384376" cy="4024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1804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circle/>
      </p:transition>
    </mc:Choice>
    <mc:Fallback xmlns="">
      <p:transition spd="slow" advClick="0" advTm="10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9144000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7" b="89867" l="0" r="9744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5687"/>
          <a:stretch/>
        </p:blipFill>
        <p:spPr bwMode="auto">
          <a:xfrm>
            <a:off x="5074523" y="223662"/>
            <a:ext cx="3243425" cy="3846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99992" y="3789040"/>
            <a:ext cx="464400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смерті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Ігоря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чолі держави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стала княгиня Ольга…</a:t>
            </a:r>
          </a:p>
          <a:p>
            <a:pPr algn="ctr"/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перебування у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Константинополі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здобула найвищий державний титул «дочки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імператора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 прийняла хрещення</a:t>
            </a:r>
            <a:endParaRPr lang="ru-RU" sz="24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2222"/>
            <a:ext cx="4797660" cy="636489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1588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circle/>
      </p:transition>
    </mc:Choice>
    <mc:Fallback xmlns="">
      <p:transition spd="slow" advClick="0" advTm="10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9251504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148064" y="3861048"/>
            <a:ext cx="374441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Святослав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незважаючи на вмовляння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матері (княгині Ольги), відмовився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 прийняття християнства, але його сини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Ярополк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 Олег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були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християнами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61186"/>
            <a:ext cx="5353115" cy="613404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4108" y="692696"/>
            <a:ext cx="2952328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5399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circle/>
      </p:transition>
    </mc:Choice>
    <mc:Fallback xmlns="">
      <p:transition spd="slow" advClick="0" advTm="10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08" y="17463"/>
            <a:ext cx="9144000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868144" y="3437730"/>
            <a:ext cx="302433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Хрестити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Київську Русь і проголосити християнство державною релігією припало князю Володимиру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Великому</a:t>
            </a:r>
            <a:endParaRPr lang="ru-RU" sz="24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68" y="440056"/>
            <a:ext cx="6216352" cy="620561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28" b="98917" l="32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5202" y="107915"/>
            <a:ext cx="3027278" cy="3354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4334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circle/>
      </p:transition>
    </mc:Choice>
    <mc:Fallback xmlns="">
      <p:transition spd="slow" advClick="0" advTm="10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9144000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373528" y="3688229"/>
            <a:ext cx="44469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зміцнення держави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потрібна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нова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віра…</a:t>
            </a:r>
          </a:p>
          <a:p>
            <a:pPr algn="ctr"/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Перед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Володимиром Великим, постало складне завдання — вибрати одне з віровчень про єдиного Бога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80" y="404664"/>
            <a:ext cx="4032448" cy="656713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24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198" y="952962"/>
            <a:ext cx="2651289" cy="2735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59683"/>
            <a:ext cx="3334122" cy="3334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7857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circle/>
      </p:transition>
    </mc:Choice>
    <mc:Fallback xmlns="">
      <p:transition spd="slow" advClick="0" advTm="10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9144000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76054"/>
            <a:ext cx="4824536" cy="613288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75" b="95880" l="0" r="9894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848" y="-171400"/>
            <a:ext cx="3312368" cy="4679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11960" y="3861048"/>
            <a:ext cx="504056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986 році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прийняв послів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католиків,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мусульман та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іудеїв. Вони пропонували прийняти свою віру…</a:t>
            </a:r>
          </a:p>
          <a:p>
            <a:pPr algn="ctr"/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Князь надав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перевагу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християнству. За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легендою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Володимир тяжко захворів і осліп, а після свого хрещення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зцілився</a:t>
            </a:r>
            <a:endParaRPr lang="ru-RU" sz="24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65790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circle/>
      </p:transition>
    </mc:Choice>
    <mc:Fallback xmlns="">
      <p:transition spd="slow" advClick="0" advTm="10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991"/>
            <a:ext cx="9144000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508104" y="4592226"/>
            <a:ext cx="33843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рестився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Херсонесі, там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збудував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церкву святого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Василя</a:t>
            </a:r>
            <a:endParaRPr lang="ru-RU" sz="24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872" y="264096"/>
            <a:ext cx="5184576" cy="64151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76461"/>
            <a:ext cx="5174270" cy="4608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4056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circle/>
      </p:transition>
    </mc:Choice>
    <mc:Fallback xmlns="">
      <p:transition spd="slow" advClick="0" advTm="10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9144000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530" y="957734"/>
            <a:ext cx="8682453" cy="58346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7020" y="7938"/>
            <a:ext cx="8859475" cy="830997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smtClean="0">
                <a:solidFill>
                  <a:srgbClr val="FFFF00"/>
                </a:solidFill>
              </a:rPr>
              <a:t>Ключовою подією 988 </a:t>
            </a:r>
            <a:r>
              <a:rPr lang="ru-RU" sz="2400" b="1">
                <a:solidFill>
                  <a:srgbClr val="FFFF00"/>
                </a:solidFill>
              </a:rPr>
              <a:t>року </a:t>
            </a:r>
            <a:r>
              <a:rPr lang="ru-RU" sz="2400" b="1" smtClean="0">
                <a:solidFill>
                  <a:srgbClr val="FFFF00"/>
                </a:solidFill>
              </a:rPr>
              <a:t>стало хрещення мешканців Києва та інших </a:t>
            </a:r>
            <a:r>
              <a:rPr lang="ru-RU" sz="2400" b="1">
                <a:solidFill>
                  <a:srgbClr val="FFFF00"/>
                </a:solidFill>
              </a:rPr>
              <a:t>міст </a:t>
            </a:r>
            <a:r>
              <a:rPr lang="ru-RU" sz="2400" b="1" smtClean="0">
                <a:solidFill>
                  <a:srgbClr val="FFFF00"/>
                </a:solidFill>
              </a:rPr>
              <a:t>Володимиром Святославичем</a:t>
            </a:r>
            <a:endParaRPr lang="ru-RU" sz="2400" b="1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9727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circle/>
      </p:transition>
    </mc:Choice>
    <mc:Fallback xmlns="">
      <p:transition spd="slow" advClick="0" advTm="10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08520" y="6109027"/>
            <a:ext cx="9265800" cy="830997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Християнізація Русі йшла поступово за водними шляхами: спершу її прийняли більші осередки, пізніше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провінція</a:t>
            </a:r>
            <a:endParaRPr lang="ru-RU" sz="2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4" y="1"/>
            <a:ext cx="9176498" cy="6134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4" y="-15632"/>
            <a:ext cx="5051527" cy="61090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 descr="C:\Documents and Settings\admin\Рабочий стол\unname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5966" y="1"/>
            <a:ext cx="2260250" cy="6145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2395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circle/>
      </p:transition>
    </mc:Choice>
    <mc:Fallback xmlns="">
      <p:transition spd="slow" advClick="0" advTm="10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040"/>
            <a:ext cx="9144000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5661248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</a:t>
            </a:r>
            <a:r>
              <a:rPr lang="ru-RU" sz="24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унормування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церковного життя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державі, Володимир видав Устав, призначивши десятину на утримання церкви, та визначив права духовенства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416"/>
            <a:ext cx="9166694" cy="619261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2003648"/>
            <a:ext cx="2090737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8981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circle/>
      </p:transition>
    </mc:Choice>
    <mc:Fallback xmlns="">
      <p:transition spd="slow" advClick="0" advTm="10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326"/>
            <a:ext cx="9144000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-23326"/>
            <a:ext cx="9144000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</a:t>
            </a:r>
            <a:r>
              <a:rPr lang="vi-VN" sz="2400" b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ідзначається </a:t>
            </a:r>
            <a:r>
              <a:rPr lang="vi-VN" sz="2400" b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28 </a:t>
            </a:r>
            <a:r>
              <a:rPr lang="vi-VN" sz="2400" b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липня</a:t>
            </a:r>
            <a:r>
              <a:rPr lang="uk-UA" sz="2400" b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- </a:t>
            </a:r>
            <a:r>
              <a:rPr lang="vi-VN" sz="2400" b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у </a:t>
            </a:r>
            <a:r>
              <a:rPr lang="vi-VN" sz="2400" b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день пам'яті святого рівноапостольного князя </a:t>
            </a:r>
            <a:r>
              <a:rPr lang="vi-VN" sz="2400" b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Володимира</a:t>
            </a:r>
            <a:endParaRPr lang="ru-RU" sz="2400" b="1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19" t="2593" r="3164" b="3443"/>
          <a:stretch/>
        </p:blipFill>
        <p:spPr bwMode="auto">
          <a:xfrm>
            <a:off x="323528" y="1025698"/>
            <a:ext cx="4814103" cy="579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323" b="99471" l="424" r="99153">
                        <a14:foregroundMark x1="94492" y1="35979" x2="94492" y2="35979"/>
                        <a14:foregroundMark x1="3814" y1="34127" x2="3814" y2="34127"/>
                        <a14:foregroundMark x1="48729" y1="10847" x2="48729" y2="10847"/>
                        <a14:foregroundMark x1="48729" y1="7143" x2="48729" y2="7143"/>
                        <a14:foregroundMark x1="42797" y1="3704" x2="44492" y2="3704"/>
                        <a14:foregroundMark x1="48305" y1="5026" x2="48305" y2="1323"/>
                        <a14:foregroundMark x1="49153" y1="54497" x2="49153" y2="54497"/>
                        <a14:foregroundMark x1="47034" y1="45503" x2="47034" y2="45503"/>
                        <a14:foregroundMark x1="46610" y1="33598" x2="46610" y2="33598"/>
                        <a14:foregroundMark x1="50424" y1="57407" x2="50424" y2="574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141032"/>
            <a:ext cx="3543857" cy="5676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875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circle/>
      </p:transition>
    </mc:Choice>
    <mc:Fallback xmlns="">
      <p:transition spd="slow" advClick="0" advTm="10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9144000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Documents and Settings\admin\Рабочий стол\cf9b6666ff70899041f12d8ee546e65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248" y="30818"/>
            <a:ext cx="8814191" cy="5619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1" y="4921632"/>
            <a:ext cx="9143999" cy="193899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 прийняттям християнства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поширилася писемність.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Закладались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школи,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будувались церкви.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Учителями були священики з Корсуня, які знали слов'янську мову.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Налагоджувались зв'язки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 далекими та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близькими країнами</a:t>
            </a:r>
          </a:p>
          <a:p>
            <a:pPr algn="ctr"/>
            <a:endParaRPr lang="ru-RU" sz="2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69595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circle/>
      </p:transition>
    </mc:Choice>
    <mc:Fallback xmlns="">
      <p:transition spd="slow" advClick="0" advTm="10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2" y="9119"/>
            <a:ext cx="9144000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436096" y="548680"/>
            <a:ext cx="345638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Свій золотий вік митрополія пережила за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правління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сина Володимира — Ярослава Мудрого (1019–1054 рр.), коли «віра християнська почала множитися і поширюватися». Князь став ініціатором зведення в Києві величних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монастирів,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завершив розпочате батьком будівництво катедрального собору Святої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Софії</a:t>
            </a:r>
            <a:endParaRPr lang="ru-RU" sz="24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19" t="5107" r="7427" b="11981"/>
          <a:stretch/>
        </p:blipFill>
        <p:spPr bwMode="auto">
          <a:xfrm>
            <a:off x="198120" y="228199"/>
            <a:ext cx="4877936" cy="6458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592" y="129399"/>
            <a:ext cx="1270873" cy="1844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591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circle/>
      </p:transition>
    </mc:Choice>
    <mc:Fallback xmlns="">
      <p:transition spd="slow" advClick="0" advTm="10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9144000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198520" y="476672"/>
            <a:ext cx="383797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Велике значення в житті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Церкви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відігравало чернецтво, головним осередком якого став Києво-Печерський монастир, започаткований подвижництвом Святого Антонія Печерського. Визначним будівничим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обителі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став Святий Теодосій Печерський,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який запровадив 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Устав Святого Теодора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Студита.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Лаврі творили ікони, писали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літописи</a:t>
            </a:r>
            <a:endParaRPr lang="ru-RU" sz="24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2605"/>
            <a:ext cx="5019008" cy="66083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6773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circle/>
      </p:transition>
    </mc:Choice>
    <mc:Fallback xmlns="">
      <p:transition spd="slow" advClick="0" advTm="10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9144000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6000814"/>
            <a:ext cx="9144000" cy="830997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Питання поширення християнства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висвітлені у працях відомих церковних істориків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12" y="7938"/>
            <a:ext cx="9052176" cy="5992876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0" name="Picture 2" descr="C:\Documents and Settings\admin\Рабочий стол\unnamed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865" b="100000" l="2930" r="92969">
                        <a14:foregroundMark x1="78906" y1="92082" x2="78906" y2="92082"/>
                        <a14:foregroundMark x1="82031" y1="72434" x2="82031" y2="72434"/>
                        <a14:foregroundMark x1="83789" y1="96481" x2="83789" y2="96481"/>
                        <a14:foregroundMark x1="25391" y1="88270" x2="25391" y2="88270"/>
                        <a14:foregroundMark x1="25195" y1="73314" x2="25195" y2="73314"/>
                        <a14:foregroundMark x1="27930" y1="67155" x2="27930" y2="67155"/>
                        <a14:foregroundMark x1="25195" y1="62463" x2="25195" y2="62463"/>
                        <a14:foregroundMark x1="25391" y1="59824" x2="25391" y2="59824"/>
                        <a14:foregroundMark x1="26367" y1="51906" x2="26367" y2="51906"/>
                        <a14:foregroundMark x1="26367" y1="44868" x2="26367" y2="44868"/>
                        <a14:foregroundMark x1="28516" y1="36657" x2="28516" y2="36657"/>
                        <a14:foregroundMark x1="28906" y1="31672" x2="28906" y2="31672"/>
                        <a14:foregroundMark x1="29492" y1="25513" x2="29492" y2="25513"/>
                        <a14:foregroundMark x1="30664" y1="19355" x2="30664" y2="19355"/>
                        <a14:foregroundMark x1="30078" y1="14370" x2="30078" y2="14370"/>
                        <a14:foregroundMark x1="82617" y1="83284" x2="82617" y2="83284"/>
                        <a14:foregroundMark x1="83789" y1="72434" x2="83789" y2="72434"/>
                        <a14:foregroundMark x1="83594" y1="64516" x2="83594" y2="64516"/>
                        <a14:foregroundMark x1="82227" y1="53666" x2="82227" y2="53666"/>
                        <a14:foregroundMark x1="84570" y1="71848" x2="84570" y2="71848"/>
                        <a14:foregroundMark x1="82227" y1="56598" x2="82227" y2="56598"/>
                        <a14:foregroundMark x1="81641" y1="48974" x2="81641" y2="48974"/>
                        <a14:foregroundMark x1="83203" y1="44282" x2="83203" y2="44282"/>
                        <a14:foregroundMark x1="83008" y1="38123" x2="83008" y2="38123"/>
                        <a14:foregroundMark x1="81055" y1="31085" x2="81055" y2="31085"/>
                        <a14:foregroundMark x1="81055" y1="28446" x2="81055" y2="28446"/>
                        <a14:foregroundMark x1="83203" y1="25513" x2="83203" y2="25513"/>
                        <a14:foregroundMark x1="83008" y1="24633" x2="83008" y2="24633"/>
                        <a14:foregroundMark x1="82227" y1="64516" x2="82227" y2="64516"/>
                        <a14:foregroundMark x1="83789" y1="59238" x2="83789" y2="59238"/>
                        <a14:foregroundMark x1="83789" y1="48974" x2="83789" y2="48974"/>
                        <a14:foregroundMark x1="83594" y1="42815" x2="83594" y2="42815"/>
                        <a14:foregroundMark x1="82617" y1="91789" x2="82617" y2="91789"/>
                        <a14:backgroundMark x1="65820" y1="97654" x2="65820" y2="976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4632" y="17106"/>
            <a:ext cx="3459762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9301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circle/>
      </p:transition>
    </mc:Choice>
    <mc:Fallback xmlns="">
      <p:transition spd="slow" advClick="0" advTm="10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9144000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83968" y="7938"/>
            <a:ext cx="468052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найвідоміших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джерел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відносять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твори: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«Слово про Закон і Благодать» митрополита Іларіона (бл. 1053 рр.), </a:t>
            </a:r>
            <a:endParaRPr lang="ru-RU" sz="2400" b="1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Послання до смоленського пресвітера Фоми» наступного митрополита-русича Климента Смолятича (?-1154 р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.),</a:t>
            </a:r>
          </a:p>
          <a:p>
            <a:pPr algn="ctr"/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«Послання до братії» Луки Жидяти, «Пам'ять і похвалу Володимирові» Якова Мниха (11 ст.), </a:t>
            </a:r>
            <a:endParaRPr lang="ru-RU" sz="2400" b="1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Повість временних літ» і «Житіє Феодосія Печерського» Нестора (бл. 1056-після 1113 рр.), </a:t>
            </a:r>
            <a:endParaRPr lang="ru-RU" sz="2400" b="1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Києво-Печерський патерик» та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інші</a:t>
            </a:r>
            <a:endParaRPr lang="ru-RU" sz="24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84" t="1764" b="2431"/>
          <a:stretch/>
        </p:blipFill>
        <p:spPr bwMode="auto">
          <a:xfrm>
            <a:off x="299552" y="103670"/>
            <a:ext cx="3960440" cy="5552064"/>
          </a:xfrm>
          <a:prstGeom prst="rect">
            <a:avLst/>
          </a:prstGeom>
          <a:solidFill>
            <a:srgbClr val="FFFFFF">
              <a:shade val="85000"/>
            </a:srgbClr>
          </a:solidFill>
          <a:ln w="952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398"/>
          <a:stretch/>
        </p:blipFill>
        <p:spPr bwMode="auto">
          <a:xfrm>
            <a:off x="0" y="2564904"/>
            <a:ext cx="1733550" cy="252237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817826"/>
            <a:ext cx="1682502" cy="253891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95" t="4312" r="6025" b="6532"/>
          <a:stretch/>
        </p:blipFill>
        <p:spPr bwMode="auto">
          <a:xfrm>
            <a:off x="2841174" y="4526269"/>
            <a:ext cx="1584960" cy="225892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2459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circle/>
      </p:transition>
    </mc:Choice>
    <mc:Fallback xmlns="">
      <p:transition spd="slow" advClick="0" advTm="10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463"/>
            <a:ext cx="9144000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860032" y="3717032"/>
            <a:ext cx="410445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Глибока віра в Бога є конечна для спасіння душі. Христос говорить: “Оце ж воля Мойого Отця, - щоб усякий, хто Сина бачить та вірує в Нього, мав вічне життя, - і того воскрешу Я останнього дня”. (Іоан 6,40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sz="24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7" b="100000" l="9701" r="955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6200" y="306122"/>
            <a:ext cx="6264696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61" b="93359" l="1826" r="918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-1185"/>
            <a:ext cx="3423742" cy="3555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0000">
            <a:off x="7191337" y="1336447"/>
            <a:ext cx="185737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0543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circle/>
      </p:transition>
    </mc:Choice>
    <mc:Fallback xmlns="">
      <p:transition spd="slow" advClick="0" advTm="10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463"/>
            <a:ext cx="9144000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464" y="92822"/>
            <a:ext cx="4824536" cy="67612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  <a14:imgEffect>
                      <a14:saturation sat="66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772" y="32743"/>
            <a:ext cx="4211960" cy="70139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 flipH="1">
            <a:off x="2555776" y="332656"/>
            <a:ext cx="61206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uk.wikipedia.org/</a:t>
            </a:r>
            <a:endParaRPr lang="ru-RU" sz="2400" b="1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1052736"/>
            <a:ext cx="46890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marganetz.wordpress.com</a:t>
            </a:r>
            <a:r>
              <a:rPr lang="uk-UA" sz="2400" b="1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endParaRPr lang="ru-RU" sz="2400" b="1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91680" y="1772816"/>
            <a:ext cx="40820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www.dilovamova.com</a:t>
            </a:r>
            <a:r>
              <a:rPr lang="en-US" sz="2400" b="1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endParaRPr lang="ru-RU" sz="2400" b="1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4213830"/>
            <a:ext cx="8676455" cy="2383522"/>
          </a:xfrm>
          <a:prstGeom prst="rect">
            <a:avLst/>
          </a:prstGeom>
          <a:scene3d>
            <a:camera prst="perspectiveContrastingRightFacing"/>
            <a:lightRig rig="threePt" dir="t"/>
          </a:scene3d>
        </p:spPr>
        <p:txBody>
          <a:bodyPr wrap="square">
            <a:prstTxWarp prst="textPlain">
              <a:avLst/>
            </a:prstTxWarp>
            <a:spAutoFit/>
          </a:bodyPr>
          <a:lstStyle/>
          <a:p>
            <a:pPr algn="ctr"/>
            <a:r>
              <a:rPr lang="ru-RU" sz="6000" b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Використані  </a:t>
            </a:r>
            <a:r>
              <a:rPr lang="ru-RU" sz="6000" b="1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інтернет </a:t>
            </a:r>
            <a:r>
              <a:rPr lang="ru-RU" sz="6000" b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ресурси: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547664" y="2492896"/>
            <a:ext cx="35915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mankrda.gov.ua</a:t>
            </a:r>
            <a:r>
              <a:rPr lang="en-US" sz="2400" b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endParaRPr lang="ru-RU" sz="2400" b="1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39752" y="3011760"/>
            <a:ext cx="34340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resource.history.org.ua</a:t>
            </a:r>
            <a:r>
              <a:rPr lang="en-US" sz="2400" b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endParaRPr lang="ru-RU" sz="2400" b="1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71800" y="3539735"/>
            <a:ext cx="33123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www.radiosvoboda.org/</a:t>
            </a:r>
            <a:endParaRPr lang="ru-RU" sz="2400" b="1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6516215" y="5661248"/>
            <a:ext cx="25202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nbuv.gov.ua</a:t>
            </a:r>
            <a:r>
              <a:rPr lang="en-US" sz="2400" b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endParaRPr lang="ru-RU" sz="2400" b="1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948690" y="4955976"/>
            <a:ext cx="30878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www.uocofusa.org/</a:t>
            </a:r>
            <a:endParaRPr lang="ru-RU" sz="2400" b="1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05840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circle/>
      </p:transition>
    </mc:Choice>
    <mc:Fallback xmlns="">
      <p:transition spd="slow" advClick="0" advTm="10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4" y="-1"/>
            <a:ext cx="9144000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890" y="188640"/>
            <a:ext cx="8437088" cy="63278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4293097"/>
            <a:ext cx="9152344" cy="1368152"/>
          </a:xfrm>
          <a:prstGeom prst="rect">
            <a:avLst/>
          </a:prstGeom>
          <a:scene3d>
            <a:camera prst="perspectiveContrastingRightFacing"/>
            <a:lightRig rig="threePt" dir="t"/>
          </a:scene3d>
        </p:spPr>
        <p:txBody>
          <a:bodyPr wrap="square">
            <a:prstTxWarp prst="textPlain">
              <a:avLst/>
            </a:prstTxWarp>
            <a:spAutoFit/>
          </a:bodyPr>
          <a:lstStyle/>
          <a:p>
            <a:pPr algn="ctr"/>
            <a:r>
              <a:rPr lang="ru-RU" sz="6000" b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Дякуємо за увагу</a:t>
            </a:r>
          </a:p>
        </p:txBody>
      </p:sp>
    </p:spTree>
    <p:extLst>
      <p:ext uri="{BB962C8B-B14F-4D97-AF65-F5344CB8AC3E}">
        <p14:creationId xmlns:p14="http://schemas.microsoft.com/office/powerpoint/2010/main" val="2745719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circle/>
      </p:transition>
    </mc:Choice>
    <mc:Fallback xmlns="">
      <p:transition spd="slow" advClick="0" advTm="10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0" y="17463"/>
            <a:ext cx="9144000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22"/>
          <a:stretch/>
        </p:blipFill>
        <p:spPr bwMode="auto">
          <a:xfrm>
            <a:off x="359725" y="302741"/>
            <a:ext cx="8487862" cy="63592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68096" y="1628800"/>
            <a:ext cx="3312368" cy="3416320"/>
          </a:xfrm>
          <a:prstGeom prst="rect">
            <a:avLst/>
          </a:prstGeom>
          <a:scene3d>
            <a:camera prst="isometricOffAxis1Right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…це </a:t>
            </a:r>
            <a:r>
              <a:rPr lang="ru-RU" sz="2400" b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 спадкоємність тисячолітньої історії України, нашої нації і </a:t>
            </a:r>
            <a:r>
              <a:rPr lang="ru-RU" sz="2400" b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держави</a:t>
            </a:r>
            <a:r>
              <a:rPr lang="ru-RU" sz="2400" b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endParaRPr lang="ru-RU" sz="2400" b="1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</a:t>
            </a:r>
            <a:r>
              <a:rPr lang="ru-RU" sz="2400" b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 </a:t>
            </a:r>
            <a:r>
              <a:rPr lang="ru-RU" sz="2400" b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 неподільність Українського народу і </a:t>
            </a:r>
            <a:r>
              <a:rPr lang="ru-RU" sz="2400" b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єдність </a:t>
            </a:r>
            <a:r>
              <a:rPr lang="ru-RU" sz="2400" b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навколо ідеї сильної держави і </a:t>
            </a:r>
            <a:r>
              <a:rPr lang="ru-RU" sz="2400" b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віри...</a:t>
            </a:r>
          </a:p>
        </p:txBody>
      </p:sp>
      <p:pic>
        <p:nvPicPr>
          <p:cNvPr id="4103" name="Picture 7" descr="C:\Documents and Settings\admin\Рабочий стол\images (1)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939" b="89385" l="0" r="9822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6017" y="116632"/>
            <a:ext cx="2676525" cy="170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3534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circle/>
      </p:transition>
    </mc:Choice>
    <mc:Fallback xmlns="">
      <p:transition spd="slow" advClick="0" advTm="10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9144000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3" t="1419" r="2763" b="4147"/>
          <a:stretch/>
        </p:blipFill>
        <p:spPr bwMode="auto">
          <a:xfrm>
            <a:off x="139670" y="116632"/>
            <a:ext cx="8864659" cy="61926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9670" y="3212976"/>
            <a:ext cx="688060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Утвердження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християнства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тривалий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процес, що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розтягнувся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багато століть, пройшовши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важливі стадії:</a:t>
            </a:r>
          </a:p>
          <a:p>
            <a:pPr algn="ctr"/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проникнення ідей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язичницького середовища, </a:t>
            </a:r>
            <a:endParaRPr lang="ru-RU" sz="2400" b="1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протистояння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язичницького суспільства новій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ідеології,</a:t>
            </a:r>
          </a:p>
          <a:p>
            <a:pPr algn="ctr"/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проголошення 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державною релігією Київської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Русі</a:t>
            </a:r>
            <a:endParaRPr lang="ru-RU" sz="2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68511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circle/>
      </p:transition>
    </mc:Choice>
    <mc:Fallback xmlns="">
      <p:transition spd="slow" advClick="0" advTm="10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95" y="124566"/>
            <a:ext cx="4392488" cy="6733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" y="764703"/>
            <a:ext cx="5364088" cy="2062103"/>
          </a:xfrm>
          <a:prstGeom prst="rect">
            <a:avLst/>
          </a:prstGeom>
          <a:scene3d>
            <a:camera prst="perspectiveContrastingRightFacing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ru-RU" sz="3200"/>
              <a:t> </a:t>
            </a:r>
            <a:r>
              <a:rPr lang="ru-RU" sz="3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3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початку нашої ери апостол Андрій Первозваний </a:t>
            </a:r>
            <a:r>
              <a:rPr lang="ru-RU" sz="3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поширював </a:t>
            </a:r>
            <a:r>
              <a:rPr lang="ru-RU" sz="3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християнство </a:t>
            </a:r>
            <a:r>
              <a:rPr lang="ru-RU" sz="3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3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теренах Східної Європи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179"/>
          <a:stretch/>
        </p:blipFill>
        <p:spPr bwMode="auto">
          <a:xfrm>
            <a:off x="4699208" y="124566"/>
            <a:ext cx="4176464" cy="3862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064" y="4076379"/>
            <a:ext cx="4125416" cy="2754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0004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circle/>
      </p:transition>
    </mc:Choice>
    <mc:Fallback xmlns="">
      <p:transition spd="slow" advClick="0" advTm="10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9144000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3025" y="116632"/>
            <a:ext cx="8891463" cy="830997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Він благословив гори,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стоїть Київ, поставив хрест на місці нинішнього Андріївського собору,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віщував торжество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нової віри 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0" y="1124744"/>
            <a:ext cx="8818438" cy="5520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394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circle/>
      </p:transition>
    </mc:Choice>
    <mc:Fallback xmlns="">
      <p:transition spd="slow" advClick="0" advTm="10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248" y="0"/>
            <a:ext cx="9144000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5009" y="279296"/>
            <a:ext cx="4908991" cy="614253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4005064"/>
            <a:ext cx="9019296" cy="1200329"/>
          </a:xfrm>
          <a:prstGeom prst="rect">
            <a:avLst/>
          </a:prstGeom>
          <a:scene3d>
            <a:camera prst="perspectiveContrastingRightFacing"/>
            <a:lightRig rig="threePt" dir="t"/>
          </a:scene3d>
        </p:spPr>
        <p:txBody>
          <a:bodyPr wrap="square">
            <a:spAutoFit/>
          </a:bodyPr>
          <a:lstStyle/>
          <a:p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Другим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відомим місіонером став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учень апостола Петра римський папа Климент I (88-97 рр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.), який зазнав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мученицької смерті за пропаганду християнського віровчення</a:t>
            </a:r>
          </a:p>
        </p:txBody>
      </p:sp>
      <p:pic>
        <p:nvPicPr>
          <p:cNvPr id="1030" name="Picture 6" descr="C:\Documents and Settings\admin\Рабочий стол\75396a1112716b6262f8cfeca90a1dcc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79296"/>
            <a:ext cx="3384376" cy="380267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9525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circle/>
      </p:transition>
    </mc:Choice>
    <mc:Fallback xmlns="">
      <p:transition spd="slow" advClick="0" advTm="10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44" y="0"/>
            <a:ext cx="9144000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252536" y="4509119"/>
            <a:ext cx="5400599" cy="830997"/>
          </a:xfrm>
          <a:prstGeom prst="rect">
            <a:avLst/>
          </a:prstGeom>
          <a:scene3d>
            <a:camera prst="perspectiveContrastingRightFacing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Місійну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працю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провадили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Кирило і Мефодій 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68994"/>
            <a:ext cx="4464943" cy="630818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4664"/>
            <a:ext cx="3154069" cy="381642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4157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circle/>
      </p:transition>
    </mc:Choice>
    <mc:Fallback xmlns="">
      <p:transition spd="slow" advClick="0" advTm="10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9144000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515" y="-531440"/>
            <a:ext cx="8974387" cy="58098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43608" y="4293096"/>
            <a:ext cx="5256584" cy="1938992"/>
          </a:xfrm>
          <a:prstGeom prst="rect">
            <a:avLst/>
          </a:prstGeom>
          <a:scene3d>
            <a:camera prst="perspectiveHeroicExtremeLeftFacing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rgbClr val="FFFF00"/>
                </a:solidFill>
              </a:rPr>
              <a:t>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</a:t>
            </a:r>
            <a:r>
              <a:rPr lang="uk-UA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en-US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ст.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з'явлась Скіфська єпархія,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складу якої входила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частина земель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Київської Русі. Християнське життя єпархії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занепало з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приходом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гунів, але існувало ще до </a:t>
            </a:r>
            <a:r>
              <a:rPr lang="uk-UA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66905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circle/>
      </p:transition>
    </mc:Choice>
    <mc:Fallback xmlns="">
      <p:transition spd="slow" advClick="0" advTm="10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1264</TotalTime>
  <Words>664</Words>
  <Application>Microsoft Office PowerPoint</Application>
  <PresentationFormat>Экран (4:3)</PresentationFormat>
  <Paragraphs>48</Paragraphs>
  <Slides>27</Slides>
  <Notes>1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Bill</cp:lastModifiedBy>
  <cp:revision>91</cp:revision>
  <dcterms:modified xsi:type="dcterms:W3CDTF">2020-07-22T06:14:06Z</dcterms:modified>
</cp:coreProperties>
</file>