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258" r:id="rId2"/>
    <p:sldId id="259" r:id="rId3"/>
    <p:sldId id="289" r:id="rId4"/>
    <p:sldId id="260" r:id="rId5"/>
    <p:sldId id="261" r:id="rId6"/>
    <p:sldId id="262" r:id="rId7"/>
    <p:sldId id="290" r:id="rId8"/>
    <p:sldId id="264" r:id="rId9"/>
    <p:sldId id="265" r:id="rId10"/>
    <p:sldId id="294" r:id="rId11"/>
    <p:sldId id="266" r:id="rId12"/>
    <p:sldId id="292" r:id="rId13"/>
    <p:sldId id="267" r:id="rId14"/>
    <p:sldId id="268" r:id="rId15"/>
    <p:sldId id="269" r:id="rId16"/>
    <p:sldId id="270" r:id="rId17"/>
    <p:sldId id="271" r:id="rId18"/>
    <p:sldId id="285" r:id="rId19"/>
    <p:sldId id="295" r:id="rId20"/>
    <p:sldId id="288" r:id="rId21"/>
    <p:sldId id="272" r:id="rId22"/>
    <p:sldId id="273" r:id="rId23"/>
    <p:sldId id="287" r:id="rId24"/>
    <p:sldId id="274" r:id="rId25"/>
    <p:sldId id="286" r:id="rId26"/>
    <p:sldId id="275" r:id="rId27"/>
    <p:sldId id="276" r:id="rId28"/>
    <p:sldId id="277" r:id="rId29"/>
    <p:sldId id="278" r:id="rId30"/>
    <p:sldId id="296" r:id="rId31"/>
    <p:sldId id="279" r:id="rId32"/>
    <p:sldId id="280" r:id="rId33"/>
    <p:sldId id="281" r:id="rId34"/>
    <p:sldId id="282" r:id="rId35"/>
    <p:sldId id="297" r:id="rId36"/>
    <p:sldId id="29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99" autoAdjust="0"/>
    <p:restoredTop sz="86467" autoAdjust="0"/>
  </p:normalViewPr>
  <p:slideViewPr>
    <p:cSldViewPr>
      <p:cViewPr varScale="1">
        <p:scale>
          <a:sx n="58" d="100"/>
          <a:sy n="58" d="100"/>
        </p:scale>
        <p:origin x="859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58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E4ECF-E110-4F92-BD5D-8080A1BFAAAE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A108B5-28EE-40F6-87B3-C1A34EEAE94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65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108B5-28EE-40F6-87B3-C1A34EEAE94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593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108B5-28EE-40F6-87B3-C1A34EEAE94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940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A108B5-28EE-40F6-87B3-C1A34EEAE94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48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FD63D3D-0355-4F97-AC74-AB96A60551E3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120FEF-3E9F-4884-BC5C-BB80FDDA1495}" type="slidenum">
              <a:rPr lang="ru-RU" smtClean="0"/>
              <a:t>‹№›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 advClick="0" advTm="8000">
        <p14:reveal/>
      </p:transition>
    </mc:Choice>
    <mc:Fallback xmlns="">
      <p:transition spd="slow" advClick="0" advTm="800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5"/>
            <a:ext cx="8003232" cy="3465423"/>
          </a:xfrm>
        </p:spPr>
        <p:txBody>
          <a:bodyPr>
            <a:normAutofit/>
          </a:bodyPr>
          <a:lstStyle/>
          <a:p>
            <a:br>
              <a:rPr lang="uk-UA" sz="4800" dirty="0">
                <a:latin typeface="Arial Black" pitchFamily="34" charset="0"/>
              </a:rPr>
            </a:br>
            <a:r>
              <a:rPr lang="uk-UA" sz="4000" dirty="0">
                <a:latin typeface="Arial Black" pitchFamily="34" charset="0"/>
              </a:rPr>
              <a:t>Постать </a:t>
            </a:r>
            <a:br>
              <a:rPr lang="uk-UA" sz="4000" dirty="0">
                <a:latin typeface="Arial Black" pitchFamily="34" charset="0"/>
              </a:rPr>
            </a:br>
            <a:r>
              <a:rPr lang="uk-UA" sz="4000" dirty="0">
                <a:latin typeface="Arial Black" pitchFamily="34" charset="0"/>
              </a:rPr>
              <a:t>Пантелеймона Куліша </a:t>
            </a:r>
            <a:br>
              <a:rPr lang="uk-UA" sz="4000" dirty="0">
                <a:latin typeface="Arial Black" pitchFamily="34" charset="0"/>
              </a:rPr>
            </a:br>
            <a:r>
              <a:rPr lang="uk-UA" sz="4000" dirty="0">
                <a:latin typeface="Arial Black" pitchFamily="34" charset="0"/>
              </a:rPr>
              <a:t>як редактора та видавця: погляд бібліофіла</a:t>
            </a:r>
            <a:endParaRPr lang="ru-RU" sz="4000" dirty="0">
              <a:latin typeface="Arial Black" pitchFamily="34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5F7F0A10-B7AF-4CA3-98A7-73A061F282F7}"/>
              </a:ext>
            </a:extLst>
          </p:cNvPr>
          <p:cNvSpPr/>
          <p:nvPr/>
        </p:nvSpPr>
        <p:spPr>
          <a:xfrm>
            <a:off x="457200" y="260648"/>
            <a:ext cx="8003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Бібліотека Глухівського національного педагогічного університету </a:t>
            </a:r>
          </a:p>
          <a:p>
            <a:pPr algn="ctr"/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ім. О. Довженка</a:t>
            </a:r>
          </a:p>
        </p:txBody>
      </p:sp>
      <p:pic>
        <p:nvPicPr>
          <p:cNvPr id="8" name="Raffaele Rinciari - Acqua">
            <a:hlinkClick r:id="" action="ppaction://media"/>
            <a:extLst>
              <a:ext uri="{FF2B5EF4-FFF2-40B4-BE49-F238E27FC236}">
                <a16:creationId xmlns:a16="http://schemas.microsoft.com/office/drawing/2014/main" id="{C8E771B1-AD2E-48A2-B538-E42656AA9D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85919A0A-1513-4B52-818F-D86986547BB5}"/>
              </a:ext>
            </a:extLst>
          </p:cNvPr>
          <p:cNvSpPr/>
          <p:nvPr/>
        </p:nvSpPr>
        <p:spPr>
          <a:xfrm rot="10800000" flipV="1">
            <a:off x="539552" y="4688232"/>
            <a:ext cx="800323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Краєзнавчі історико-бібліографічні читання </a:t>
            </a:r>
          </a:p>
          <a:p>
            <a:pPr algn="ctr"/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до 200-річчя від дня народження П. О. Куліша </a:t>
            </a:r>
          </a:p>
          <a:p>
            <a:pPr algn="ctr"/>
            <a:r>
              <a:rPr lang="uk-UA" sz="2000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«Пантелеймон Куліш у національному культурному процесі: бібліографічно-літературознавчий аспект»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067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553">
        <p14:reveal/>
      </p:transition>
    </mc:Choice>
    <mc:Fallback xmlns="">
      <p:transition spd="slow" advTm="105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6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  <p:extLst mod="1">
    <p:ext uri="{E180D4A7-C9FB-4DFB-919C-405C955672EB}">
      <p14:showEvtLst xmlns:p14="http://schemas.microsoft.com/office/powerpoint/2010/main">
        <p14:playEvt time="5" objId="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055" y="332656"/>
            <a:ext cx="2805643" cy="411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36" y="2804188"/>
            <a:ext cx="2892365" cy="3896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868" y="1556792"/>
            <a:ext cx="591686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Пантелеймон Олександрович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отримав відмову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через його  політичну неблагонадійність.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Але пізніше одержав дозвіл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видання альманаху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465CEB-1216-41E7-93A8-4215D24EF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8" y="731805"/>
            <a:ext cx="3928167" cy="3321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234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062">
        <p14:reveal/>
      </p:transition>
    </mc:Choice>
    <mc:Fallback xmlns="">
      <p:transition spd="slow" advTm="506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289548"/>
            <a:ext cx="1792287" cy="2731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610" y="332656"/>
            <a:ext cx="1947433" cy="2573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4" t="5090" r="18006"/>
          <a:stretch/>
        </p:blipFill>
        <p:spPr bwMode="auto">
          <a:xfrm>
            <a:off x="5796136" y="190738"/>
            <a:ext cx="3193975" cy="2149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637" y="2292649"/>
            <a:ext cx="2185863" cy="2792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t="4075" r="4680" b="3870"/>
          <a:stretch/>
        </p:blipFill>
        <p:spPr bwMode="auto">
          <a:xfrm>
            <a:off x="5363344" y="2328653"/>
            <a:ext cx="1924993" cy="272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700" y="4186535"/>
            <a:ext cx="1828800" cy="26714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274" y="4227040"/>
            <a:ext cx="1840426" cy="25980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836712"/>
            <a:ext cx="36724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dirty="0">
              <a:latin typeface="+mj-lt"/>
            </a:endParaRPr>
          </a:p>
          <a:p>
            <a:pPr algn="ctr"/>
            <a:endParaRPr lang="uk-UA" sz="2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альманаху «Хата»,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крім науково-публіцистичних матеріалів, увійшли твори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Т. Шевченка, М. Вовчка, самого Куліша,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його дружини Г. Барвінок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інших українських письменників</a:t>
            </a:r>
          </a:p>
          <a:p>
            <a:pPr algn="ctr"/>
            <a:endParaRPr lang="uk-UA" sz="2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282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442">
        <p14:reveal/>
      </p:transition>
    </mc:Choice>
    <mc:Fallback xmlns="">
      <p:transition spd="slow" advTm="74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8024" y="0"/>
            <a:ext cx="41044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Журнал «Хата» -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успішний видавничий проект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Пантелеймона Куліша. Планувалося видання серії альманахів,  але цей задум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не було реалізовано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через заборону цензури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C66A61-26C8-4F7E-B8D1-1088156C9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50556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C611407-CD84-4D89-B12D-EFC1A4731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2854462"/>
            <a:ext cx="2714640" cy="380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0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201">
        <p14:reveal/>
      </p:transition>
    </mc:Choice>
    <mc:Fallback xmlns="">
      <p:transition spd="slow" advTm="620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33" y="2878388"/>
            <a:ext cx="2335441" cy="3273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0" b="2124"/>
          <a:stretch/>
        </p:blipFill>
        <p:spPr bwMode="auto">
          <a:xfrm>
            <a:off x="2753175" y="106698"/>
            <a:ext cx="2335441" cy="300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" y="1196752"/>
            <a:ext cx="3189356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1612" y="4237939"/>
            <a:ext cx="36992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endParaRPr lang="ru-RU" dirty="0">
              <a:latin typeface="+mj-lt"/>
            </a:endParaRPr>
          </a:p>
          <a:p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Іван Сергійович Аксаков. 1865 р.</a:t>
            </a:r>
            <a:b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</a:br>
            <a:endParaRPr lang="ru-RU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10308E7-79CD-48C0-84B9-FBDBE489CF9E}"/>
              </a:ext>
            </a:extLst>
          </p:cNvPr>
          <p:cNvSpPr/>
          <p:nvPr/>
        </p:nvSpPr>
        <p:spPr>
          <a:xfrm>
            <a:off x="5942532" y="620687"/>
            <a:ext cx="288476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П. Куліш звертався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редактора журналу </a:t>
            </a:r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«Русская беседа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»,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І. Аксакова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 пропозицією реорганізувати видання в російсько-український часопис, обіцяючи при цьому фінансову допомогу.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Із 1850 року Кулішем планувалося видання додатку «Село» при журналі «</a:t>
            </a:r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Народное чтение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», що було заборонено</a:t>
            </a:r>
          </a:p>
        </p:txBody>
      </p:sp>
    </p:spTree>
    <p:extLst>
      <p:ext uri="{BB962C8B-B14F-4D97-AF65-F5344CB8AC3E}">
        <p14:creationId xmlns:p14="http://schemas.microsoft.com/office/powerpoint/2010/main" val="235041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496">
        <p14:reveal/>
      </p:transition>
    </mc:Choice>
    <mc:Fallback xmlns="">
      <p:transition spd="slow" advTm="94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94" y="2102663"/>
            <a:ext cx="3024336" cy="33728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26712" y="4668818"/>
            <a:ext cx="39692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>
              <a:solidFill>
                <a:prstClr val="white"/>
              </a:solidFill>
            </a:endParaRPr>
          </a:p>
          <a:p>
            <a:pPr lvl="0" algn="ctr"/>
            <a:endParaRPr lang="ru-RU" dirty="0">
              <a:solidFill>
                <a:prstClr val="white"/>
              </a:solidFill>
            </a:endParaRPr>
          </a:p>
          <a:p>
            <a:pPr lvl="0" algn="ctr"/>
            <a:endParaRPr lang="ru-RU" dirty="0">
              <a:solidFill>
                <a:prstClr val="white"/>
              </a:solidFill>
              <a:latin typeface="+mj-lt"/>
            </a:endParaRPr>
          </a:p>
          <a:p>
            <a:pPr lvl="0"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Олександра Білозерська </a:t>
            </a:r>
          </a:p>
          <a:p>
            <a:pPr lvl="0"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(Ганна Барвінок) (дружина </a:t>
            </a:r>
          </a:p>
          <a:p>
            <a:pPr lvl="0"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П. Куліша) – українська письменниця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72" y="2069518"/>
            <a:ext cx="2664295" cy="3293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 flipV="1">
            <a:off x="4211960" y="2996951"/>
            <a:ext cx="3816424" cy="432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4860032" y="4768169"/>
            <a:ext cx="42572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uk-UA" dirty="0">
              <a:solidFill>
                <a:prstClr val="white"/>
              </a:solidFill>
            </a:endParaRPr>
          </a:p>
          <a:p>
            <a:pPr lvl="0" algn="ctr"/>
            <a:endParaRPr lang="uk-UA" dirty="0">
              <a:solidFill>
                <a:prstClr val="white"/>
              </a:solidFill>
            </a:endParaRPr>
          </a:p>
          <a:p>
            <a:pPr lvl="0" algn="ctr"/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lvl="0" algn="ctr"/>
            <a:r>
              <a:rPr lang="uk-UA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Василь Білозерський (брат дружини П. Куліша) - український громадсько-політичний і культурний діяч та журналіст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1561" y="-387424"/>
            <a:ext cx="78556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prstClr val="white"/>
                </a:solidFill>
              </a:rPr>
              <a:t> </a:t>
            </a:r>
            <a:endParaRPr lang="ru-RU" dirty="0">
              <a:solidFill>
                <a:prstClr val="white"/>
              </a:solidFill>
            </a:endParaRPr>
          </a:p>
          <a:p>
            <a:endParaRPr lang="ru-RU" dirty="0">
              <a:solidFill>
                <a:prstClr val="white"/>
              </a:solidFill>
            </a:endParaRPr>
          </a:p>
          <a:p>
            <a:pPr algn="ctr"/>
            <a:endParaRPr lang="uk-UA" dirty="0">
              <a:solidFill>
                <a:prstClr val="white"/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Залучившись підтримкою українського громадсько-політичного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і культурного діяча та журналіста, що мав бездоганну репутацію в очах уряду Василя Білозерського (брата Ганни Барвінок), Пантелеймон Куліш отримує дозвіл на видання журналу</a:t>
            </a:r>
          </a:p>
        </p:txBody>
      </p:sp>
    </p:spTree>
    <p:extLst>
      <p:ext uri="{BB962C8B-B14F-4D97-AF65-F5344CB8AC3E}">
        <p14:creationId xmlns:p14="http://schemas.microsoft.com/office/powerpoint/2010/main" val="68622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3964">
        <p14:reveal/>
      </p:transition>
    </mc:Choice>
    <mc:Fallback xmlns="">
      <p:transition spd="slow" advTm="139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56992"/>
            <a:ext cx="658822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Протягом 1861-1862 років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 редакцією П. Куліша,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М. Драгоманова, В. Білозерського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О. Кістяківського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видавався перший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український щомісячник «Основа»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" y="255795"/>
            <a:ext cx="3577466" cy="2959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573016"/>
            <a:ext cx="2304255" cy="3070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467" y="255795"/>
            <a:ext cx="2441711" cy="2959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796" y="140509"/>
            <a:ext cx="2408683" cy="3216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666">
        <p14:reveal/>
      </p:transition>
    </mc:Choice>
    <mc:Fallback xmlns="">
      <p:transition spd="slow" advTm="666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32656"/>
            <a:ext cx="3816424" cy="5904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52736"/>
            <a:ext cx="4824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000" b="1" i="1" dirty="0"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В «Основі» П. Куліш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публікував матеріали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 І.  Котляревського,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П. Гулака-Артемовського,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Г. Квітку-Основ’яненка,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М.  Гоголя.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Для «Основи» відредагував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друге видання «Кобзаря» (1860 р.)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Т. Шевченка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його поему «Мар’яна-черниця» (1861 р.)  та ін.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688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338">
        <p14:reveal/>
      </p:transition>
    </mc:Choice>
    <mc:Fallback xmlns="">
      <p:transition spd="slow" advTm="83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733" y="3244560"/>
            <a:ext cx="329783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E6B47DC-1AC5-4492-912E-ADFF9B06A36D}"/>
              </a:ext>
            </a:extLst>
          </p:cNvPr>
          <p:cNvSpPr/>
          <p:nvPr/>
        </p:nvSpPr>
        <p:spPr>
          <a:xfrm>
            <a:off x="3491880" y="332656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журналі «Основа» Куліш умістив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кілька своїх літературних творів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історичних розвідок  із  часів козаччини, зокрема один розділ «Історії України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од найдавніших часів», а також нариси «Хмельнищину» та «Виговщину»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91157A-B152-4378-A4D0-D3A1704C2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76" y="229227"/>
            <a:ext cx="2937531" cy="3921756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939" y="2668659"/>
            <a:ext cx="2765794" cy="396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78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231">
        <p14:reveal/>
      </p:transition>
    </mc:Choice>
    <mc:Fallback xmlns="">
      <p:transition spd="slow" advTm="723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5A102F-209B-4B32-B33F-10121C377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1721" y="2700757"/>
            <a:ext cx="5112568" cy="3911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07A8BAA-C041-431F-A7B1-6A85313A3346}"/>
              </a:ext>
            </a:extLst>
          </p:cNvPr>
          <p:cNvSpPr/>
          <p:nvPr/>
        </p:nvSpPr>
        <p:spPr>
          <a:xfrm>
            <a:off x="467544" y="246128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«Основа» стала осередком згуртування провідних науковців,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діячів культури та літератури України.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Суб’єктивність Куліша-редактора, його надміру опікунське ставлення до авторів та вільне втручання в їхні тексти викликало невдоволення письменників.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Але П. Куліш вважав, що завдяки його редагуванню,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тексти літераторів ставали більш досконалими </a:t>
            </a:r>
          </a:p>
        </p:txBody>
      </p:sp>
    </p:spTree>
    <p:extLst>
      <p:ext uri="{BB962C8B-B14F-4D97-AF65-F5344CB8AC3E}">
        <p14:creationId xmlns:p14="http://schemas.microsoft.com/office/powerpoint/2010/main" val="196873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3849">
        <p14:reveal/>
      </p:transition>
    </mc:Choice>
    <mc:Fallback xmlns="">
      <p:transition spd="slow" advTm="138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ÑÑÐºÐ¾Ð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1067"/>
            <a:ext cx="7416824" cy="47909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5301208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Т. Шевченко разом з своїми друзями Г. Честахівським, братами О. та М. Лазаревськими і П. Якушкіним.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(1859 р.)</a:t>
            </a:r>
          </a:p>
        </p:txBody>
      </p:sp>
    </p:spTree>
    <p:extLst>
      <p:ext uri="{BB962C8B-B14F-4D97-AF65-F5344CB8AC3E}">
        <p14:creationId xmlns:p14="http://schemas.microsoft.com/office/powerpoint/2010/main" val="419947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829">
        <p14:reveal/>
      </p:transition>
    </mc:Choice>
    <mc:Fallback xmlns="">
      <p:transition spd="slow" advTm="682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4608512" cy="2952328"/>
          </a:xfrm>
        </p:spPr>
        <p:txBody>
          <a:bodyPr>
            <a:noAutofit/>
          </a:bodyPr>
          <a:lstStyle/>
          <a:p>
            <a:br>
              <a:rPr lang="uk-UA" sz="2800" dirty="0">
                <a:effectLst/>
              </a:rPr>
            </a:br>
            <a:br>
              <a:rPr lang="uk-UA" sz="2800" dirty="0">
                <a:effectLst/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Пантелеймон Куліш - 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відомий український письменник, публіцист, критик, етнограф, фольклорист, історик, перекладач, громадський діяч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та видавець</a:t>
            </a:r>
            <a:br>
              <a:rPr lang="ru-RU" sz="2000" b="0" dirty="0"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cs typeface="Arial" panose="020B0604020202020204" pitchFamily="34" charset="0"/>
              </a:rPr>
            </a:br>
            <a:endParaRPr lang="ru-RU" sz="2000" b="0" dirty="0">
              <a:solidFill>
                <a:schemeClr val="accent1">
                  <a:lumMod val="20000"/>
                  <a:lumOff val="80000"/>
                </a:schemeClr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0648"/>
            <a:ext cx="3600401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</p:spTree>
    <p:extLst>
      <p:ext uri="{BB962C8B-B14F-4D97-AF65-F5344CB8AC3E}">
        <p14:creationId xmlns:p14="http://schemas.microsoft.com/office/powerpoint/2010/main" val="16438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283">
        <p14:reveal/>
      </p:transition>
    </mc:Choice>
    <mc:Fallback xmlns="">
      <p:transition spd="slow" advTm="828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1128"/>
            <a:ext cx="6442206" cy="453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301209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Із кризою українського національного руху 1863 року</a:t>
            </a:r>
          </a:p>
          <a:p>
            <a:pPr algn="ctr"/>
            <a:r>
              <a:rPr lang="uk-UA" sz="200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через 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польське повстання 1863-1864 років,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Петербурзі припиняється видання  журналу «Основа»</a:t>
            </a:r>
          </a:p>
        </p:txBody>
      </p:sp>
    </p:spTree>
    <p:extLst>
      <p:ext uri="{BB962C8B-B14F-4D97-AF65-F5344CB8AC3E}">
        <p14:creationId xmlns:p14="http://schemas.microsoft.com/office/powerpoint/2010/main" val="25473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379">
        <p14:reveal/>
      </p:transition>
    </mc:Choice>
    <mc:Fallback xmlns="">
      <p:transition spd="slow" advTm="83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922564"/>
            <a:ext cx="879230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sz="2000" dirty="0"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Після закриття «Основи» Пантелеймон Куліш зосередився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 письменницькій та журналістській роботі.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Він співпрацював з галицькими, наддніпрянськими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російськими часописами, в яких публікував історичні розвідки, літературні огляди, критичні статті, прозові та поетичні твори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34"/>
          <a:stretch/>
        </p:blipFill>
        <p:spPr bwMode="auto">
          <a:xfrm>
            <a:off x="107504" y="0"/>
            <a:ext cx="1647365" cy="2509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422" y="0"/>
            <a:ext cx="1603375" cy="2611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999035"/>
            <a:ext cx="1552029" cy="2294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4" y="1412776"/>
            <a:ext cx="1705893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0"/>
            <a:ext cx="1945705" cy="2882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77"/>
          <a:stretch/>
        </p:blipFill>
        <p:spPr bwMode="auto">
          <a:xfrm>
            <a:off x="4029148" y="1127496"/>
            <a:ext cx="1406948" cy="2301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323" y="58290"/>
            <a:ext cx="1762125" cy="2846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358" y="1749886"/>
            <a:ext cx="1734468" cy="2589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11388"/>
            <a:ext cx="2089286" cy="1728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8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1561">
        <p14:reveal/>
      </p:transition>
    </mc:Choice>
    <mc:Fallback xmlns="">
      <p:transition spd="slow" advTm="1156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105835"/>
            <a:ext cx="68407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  <a:p>
            <a:endParaRPr lang="uk-UA" dirty="0"/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 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1862 року виходить друком поетична збірка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Пантелеймона Куліша «Досвітки. Думи і поеми»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3312368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661" y="332656"/>
            <a:ext cx="3050739" cy="4464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571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239">
        <p14:reveal/>
      </p:transition>
    </mc:Choice>
    <mc:Fallback xmlns="">
      <p:transition spd="slow" advTm="62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2274920"/>
            <a:ext cx="5256583" cy="4418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6302"/>
            <a:ext cx="6318702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flipH="1">
            <a:off x="179512" y="3933056"/>
            <a:ext cx="331236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uk-UA" sz="2000" b="1" dirty="0">
                <a:solidFill>
                  <a:srgbClr val="FFC000"/>
                </a:solidFill>
                <a:latin typeface="+mj-lt"/>
              </a:rPr>
              <a:t> 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1864 року  П. О.  Куліш,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як державний службовець,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 призначенням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переїжджає до Варшави </a:t>
            </a:r>
          </a:p>
        </p:txBody>
      </p:sp>
    </p:spTree>
    <p:extLst>
      <p:ext uri="{BB962C8B-B14F-4D97-AF65-F5344CB8AC3E}">
        <p14:creationId xmlns:p14="http://schemas.microsoft.com/office/powerpoint/2010/main" val="224153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6">
        <p14:reveal/>
      </p:transition>
    </mc:Choice>
    <mc:Fallback xmlns="">
      <p:transition spd="slow" advTm="52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5"/>
          <a:stretch/>
        </p:blipFill>
        <p:spPr bwMode="auto">
          <a:xfrm>
            <a:off x="1907704" y="2025368"/>
            <a:ext cx="5616624" cy="46668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2797970-E854-4F90-B1B9-BDF4C3FB44D1}"/>
              </a:ext>
            </a:extLst>
          </p:cNvPr>
          <p:cNvSpPr/>
          <p:nvPr/>
        </p:nvSpPr>
        <p:spPr>
          <a:xfrm>
            <a:off x="899592" y="392897"/>
            <a:ext cx="73448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Там 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Пантелеймон Олександрович знайомиться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 польськими джерелами стосовно української історії козацьких часів.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Це сприяє остаточному відкиненню ним романтичного сприймання минулого України</a:t>
            </a:r>
          </a:p>
        </p:txBody>
      </p:sp>
    </p:spTree>
    <p:extLst>
      <p:ext uri="{BB962C8B-B14F-4D97-AF65-F5344CB8AC3E}">
        <p14:creationId xmlns:p14="http://schemas.microsoft.com/office/powerpoint/2010/main" val="78219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292">
        <p14:reveal/>
      </p:transition>
    </mc:Choice>
    <mc:Fallback xmlns="">
      <p:transition spd="slow" advTm="82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34887"/>
            <a:ext cx="4680520" cy="3439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517"/>
            <a:ext cx="4598090" cy="3168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0" y="836712"/>
            <a:ext cx="446449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Критичне висвітлення минулого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співпраця з галицькими демократами спричинили невдоволення начальства.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Тому 1868 року П. Куліш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йде у відставку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4365104"/>
            <a:ext cx="34563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Він вирушає за кордон, знайомиться з культурою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західних країн,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але значну частину часу мешкає у Львові</a:t>
            </a:r>
          </a:p>
        </p:txBody>
      </p:sp>
    </p:spTree>
    <p:extLst>
      <p:ext uri="{BB962C8B-B14F-4D97-AF65-F5344CB8AC3E}">
        <p14:creationId xmlns:p14="http://schemas.microsoft.com/office/powerpoint/2010/main" val="23636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1017">
        <p14:reveal/>
      </p:transition>
    </mc:Choice>
    <mc:Fallback xmlns="">
      <p:transition spd="slow" advTm="110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16833"/>
            <a:ext cx="7776864" cy="4447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ru-RU" sz="2000" dirty="0">
              <a:latin typeface="+mj-lt"/>
            </a:endParaRPr>
          </a:p>
          <a:p>
            <a:pPr algn="ctr"/>
            <a:endParaRPr lang="uk-UA" sz="23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Співпрацює з місцевими журналами,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публікує свої переклади біблійних текстів українською мовою. Створення Пантелеймоном Кулішем  українського перекладу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Святого Письма стало знаменною віхою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історії національної культури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37" y="188641"/>
            <a:ext cx="3079030" cy="4233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611" y="188640"/>
            <a:ext cx="2825969" cy="4185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17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1825">
        <p14:reveal/>
      </p:transition>
    </mc:Choice>
    <mc:Fallback xmlns="">
      <p:transition spd="slow" advTm="118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1" t="2754" r="14054"/>
          <a:stretch/>
        </p:blipFill>
        <p:spPr bwMode="auto">
          <a:xfrm>
            <a:off x="4716016" y="151048"/>
            <a:ext cx="3888432" cy="6462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52736"/>
            <a:ext cx="388843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300" dirty="0">
              <a:latin typeface="+mj-lt"/>
            </a:endParaRPr>
          </a:p>
          <a:p>
            <a:pPr algn="ctr"/>
            <a:r>
              <a:rPr lang="uk-UA" sz="23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редакторської праці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П. О. Куліш повертається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1873 року,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обійнявши посаду редактора петербурзького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</a:t>
            </a:r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Журнала </a:t>
            </a:r>
          </a:p>
          <a:p>
            <a:pPr algn="ctr"/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Министерства путей сообщения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08819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385">
        <p14:reveal/>
      </p:transition>
    </mc:Choice>
    <mc:Fallback xmlns="">
      <p:transition spd="slow" advTm="638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04664"/>
            <a:ext cx="77768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останніх днів життя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Пантелеймон Куліш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не припиняв дбати про розвиток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українського книговидання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періодики.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Як редактор і літературний критик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він добре розумів, що періодичні видання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здатні  виконати мобільну комунікативну функцію 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спілкуванні автора з читачем,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критика з опонентом,</a:t>
            </a:r>
          </a:p>
          <a:p>
            <a:pPr algn="ctr"/>
            <a:r>
              <a:rPr lang="uk-UA" sz="2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що в підсумку слугує  літературному поступові</a:t>
            </a:r>
          </a:p>
          <a:p>
            <a:pPr algn="ctr"/>
            <a:endParaRPr lang="uk-UA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66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6524">
        <p14:reveal/>
      </p:transition>
    </mc:Choice>
    <mc:Fallback xmlns="">
      <p:transition spd="slow" advTm="1652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08" y="173761"/>
            <a:ext cx="3147552" cy="3093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3760"/>
            <a:ext cx="2952328" cy="3093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5" t="-8767"/>
          <a:stretch/>
        </p:blipFill>
        <p:spPr bwMode="auto">
          <a:xfrm>
            <a:off x="5241593" y="3267351"/>
            <a:ext cx="3002815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6614" y="2551837"/>
            <a:ext cx="432940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000" dirty="0">
              <a:latin typeface="+mj-lt"/>
            </a:endParaRPr>
          </a:p>
          <a:p>
            <a:pPr algn="ctr"/>
            <a:endParaRPr lang="uk-UA" sz="2000" dirty="0">
              <a:latin typeface="+mj-lt"/>
            </a:endParaRPr>
          </a:p>
          <a:p>
            <a:pPr algn="ctr"/>
            <a:endParaRPr lang="uk-UA" sz="2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2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Прибуток від збірки «Дзвін»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П. Куліш передає на підтримку двотижневика «Народ»,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також першої в Україні україномовної газети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«Хлібороб»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939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699">
        <p14:reveal/>
      </p:transition>
    </mc:Choice>
    <mc:Fallback xmlns="">
      <p:transition spd="slow" advTm="66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427984" y="664708"/>
            <a:ext cx="4392488" cy="4852524"/>
          </a:xfrm>
        </p:spPr>
        <p:txBody>
          <a:bodyPr>
            <a:noAutofit/>
          </a:bodyPr>
          <a:lstStyle/>
          <a:p>
            <a:br>
              <a:rPr lang="uk-UA" sz="2400" dirty="0">
                <a:effectLst/>
              </a:rPr>
            </a:br>
            <a:br>
              <a:rPr lang="uk-UA" sz="2400" dirty="0">
                <a:effectLst/>
              </a:rPr>
            </a:br>
            <a:br>
              <a:rPr lang="uk-UA" sz="2400" dirty="0">
                <a:effectLst/>
              </a:rPr>
            </a:br>
            <a:br>
              <a:rPr lang="uk-UA" sz="2400" dirty="0">
                <a:effectLst/>
              </a:rPr>
            </a:br>
            <a:br>
              <a:rPr lang="uk-UA" sz="2400" dirty="0">
                <a:effectLst/>
              </a:rPr>
            </a:br>
            <a:br>
              <a:rPr lang="uk-UA" sz="2400" dirty="0">
                <a:effectLst/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Він відіграв значну роль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організації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українського книговидання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української преси,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формуванні фаху редактора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 видавця.  За спогадами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Сергія Єфремова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Куліш  став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«душею видавничої справи»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розгорнув «кипучу, систематичну працю…. 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сфері українського видавництва»</a:t>
            </a:r>
            <a:br>
              <a:rPr lang="uk-UA" sz="2000" b="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uk-UA" sz="2800" dirty="0">
                <a:effectLst/>
              </a:rPr>
            </a:br>
            <a:br>
              <a:rPr lang="uk-UA" sz="3200" dirty="0">
                <a:effectLst/>
              </a:rPr>
            </a:br>
            <a:endParaRPr lang="ru-RU"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E1AE81D-7119-4B8B-950C-BE2728ADE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332656"/>
            <a:ext cx="4096460" cy="575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447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3088">
        <p14:reveal/>
      </p:transition>
    </mc:Choice>
    <mc:Fallback xmlns="">
      <p:transition spd="slow" advTm="130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1403644" y="3915211"/>
            <a:ext cx="64087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pPr algn="ctr"/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pPr algn="ctr"/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2FA7DB-C8EF-4301-B149-017B91362C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012"/>
          <a:stretch/>
        </p:blipFill>
        <p:spPr>
          <a:xfrm>
            <a:off x="5199163" y="260648"/>
            <a:ext cx="3996217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B745B9E-AB26-4FFD-89D6-7AC806A1289F}"/>
              </a:ext>
            </a:extLst>
          </p:cNvPr>
          <p:cNvSpPr/>
          <p:nvPr/>
        </p:nvSpPr>
        <p:spPr>
          <a:xfrm>
            <a:off x="0" y="1124744"/>
            <a:ext cx="52920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Суперечливість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політичних поглядів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та естетичних смаків,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категоричність суджень призводили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 непорозумінь із однодумцями.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«Куліш не був людиною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послідовної політичної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і навіть літературної програми.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Він був людиною настрою», –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констатував літературознавець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Юрій Шевельов.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Відтак породжувались негативні оцінки особи Пантелеймона Куліша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його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104858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2942">
        <p14:reveal/>
      </p:transition>
    </mc:Choice>
    <mc:Fallback xmlns="">
      <p:transition spd="slow" advTm="129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322616"/>
            <a:ext cx="5904656" cy="4431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1403644" y="3607435"/>
            <a:ext cx="64087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pPr algn="ctr"/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ru-RU" sz="2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</a:t>
            </a:r>
          </a:p>
          <a:p>
            <a:pPr algn="ctr"/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57- річна багатогранна діяльність П. О. Куліша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була надзвичайно плідною.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Він залишив неоціненну творчу спадщину,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яка складає скарбницю національної культури</a:t>
            </a:r>
          </a:p>
        </p:txBody>
      </p:sp>
    </p:spTree>
    <p:extLst>
      <p:ext uri="{BB962C8B-B14F-4D97-AF65-F5344CB8AC3E}">
        <p14:creationId xmlns:p14="http://schemas.microsoft.com/office/powerpoint/2010/main" val="17044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216">
        <p14:reveal/>
      </p:transition>
    </mc:Choice>
    <mc:Fallback xmlns="">
      <p:transition spd="slow" advTm="821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1" y="3474286"/>
            <a:ext cx="772750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 algn="ctr"/>
            <a:endParaRPr lang="uk-UA" sz="2400" dirty="0"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Місце Пантелеймона Олександровича Куліша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 українській культурі високе й почесне,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а у формуванні професії редактора та видавця –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унікальне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1" y="188640"/>
            <a:ext cx="3742234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772816"/>
            <a:ext cx="4331018" cy="1701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14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395">
        <p14:reveal/>
      </p:transition>
    </mc:Choice>
    <mc:Fallback xmlns="">
      <p:transition spd="slow" advTm="103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332656"/>
            <a:ext cx="8352928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          </a:t>
            </a:r>
            <a:r>
              <a:rPr lang="uk-UA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     Використані джерела</a:t>
            </a:r>
          </a:p>
          <a:p>
            <a:endParaRPr lang="ru-RU" sz="21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1. Відоняк Н. Пантелеймон Куліш, Тарас Шевченко і часопис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«Основа» / Н. Відоняк // Дивослово. - 2004.- № 12. – С. 15 -16. 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2. Пантелеймона Куліша (1819 1897): (до 195-річчя від дня народження).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/ Л. Домбровська, В. Гулак // Книжкова палата. -  2014. - № 6. –  С. 1 – 5.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3. Єфремов С.  О. Історія українського письменства / С.  О.  Єфремов. - К. : Феміна, 1995. – С. 385 - 430.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4. Літературне життя 60-х рр. «Основа» // Зеров М. Лекції     з історії української літератури (1798 - 1870)  / М. Зеров. -  Торонто : Мозаїка, 1977. – С.218 -225.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5. Мацібора Н. Г. Особливості історико-бібліографічного дослідження книжкових і журнальних колекцій ХІХ – початку ХХ ст. з фонду Державної науково-педагогічної бібліотеки України імені В. О. Сухомлинського / Н.  Г.  Мацібора  // Наукові праці Державної науково-педагогічної бібліотеки України імені В. О. Сухомлинського. – Вип. 2. Всеукраїнський інформаційний ресурс з питань психолого-педагогічної науки і освіти: сучасний стан та шляхи розвитку. – К. Педагогічна думка, 2010. – С. 274 – 280.</a:t>
            </a:r>
          </a:p>
          <a:p>
            <a:pPr lvl="0" algn="just"/>
            <a:endParaRPr lang="uk-UA" sz="2000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312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430">
        <p14:reveal/>
      </p:transition>
    </mc:Choice>
    <mc:Fallback xmlns="">
      <p:transition spd="slow" advTm="543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5"/>
            <a:ext cx="828092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6. Пантелеймон Куліш (1819 – 1897) // Жулинський М.  Г. Із забуття – 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в безсмертя: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 </a:t>
            </a:r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(сторінки призабутої спадщини) / М.  Г.  Жулинський. – К.: Дніпро, 1990. – С.43 – 66.</a:t>
            </a:r>
          </a:p>
          <a:p>
            <a:pPr lvl="0"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7. Патока В. В. Український будитель: до 190-річчя від дня народження П.  Куліша / В. В. Патока // Календар знаменних і пам’ятних дат. – 2009.- № 3. – С. 53 – 64.</a:t>
            </a:r>
          </a:p>
          <a:p>
            <a:pPr algn="just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8. Українська журналістика різночинного (буржуазно-демократичного) періоду визвольного руху (60 – 90-ті роки ХІХ ст.) // Історія української дожовтневої журналістики / О. І. Дей, І.  Л. Моторнюк, М. Ф.  Нечиталюк. – Львів: Вища школа, 1983. – С.125 - 312.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just"/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ctr"/>
            <a:r>
              <a:rPr lang="uk-UA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Інтернет ресурси</a:t>
            </a:r>
          </a:p>
          <a:p>
            <a:pPr lvl="0" algn="ctr"/>
            <a:endParaRPr lang="uk-UA" sz="20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http://adelanta.biz.opt-images.1c-bitrix-cdn.ru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http://amnesia.pavelbers.com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http://antiq.dwg.ru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http://archive.chytomo.com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http://chtyvo.org.ua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	http://diasporiana.org.ua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	http://elib.shpl.ru</a:t>
            </a:r>
          </a:p>
          <a:p>
            <a:pPr lvl="0" algn="just"/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	http://hadashot.kiev.ua</a:t>
            </a:r>
          </a:p>
          <a:p>
            <a:pPr lvl="0" algn="just"/>
            <a:endParaRPr lang="ru-RU" sz="2000" dirty="0">
              <a:latin typeface="+mj-lt"/>
            </a:endParaRPr>
          </a:p>
          <a:p>
            <a:pPr lvl="0"/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655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477">
        <p14:reveal/>
      </p:transition>
    </mc:Choice>
    <mc:Fallback xmlns="">
      <p:transition spd="slow" advTm="5477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5475744-F971-4762-B328-B5BD5883EAD8}"/>
              </a:ext>
            </a:extLst>
          </p:cNvPr>
          <p:cNvSpPr/>
          <p:nvPr/>
        </p:nvSpPr>
        <p:spPr>
          <a:xfrm>
            <a:off x="683568" y="332656"/>
            <a:ext cx="82089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9.	http://irbis-nbuv.gov.ua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10.	http://library.pdpu.edu.ua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11.	http://nbuv.gov.ua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12.	http://resource.history.org.ua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13.	http://what.in.ua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14.	http://www.calendarium.com.ua</a:t>
            </a:r>
          </a:p>
          <a:p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15.	http://www.samprodav.com</a:t>
            </a:r>
          </a:p>
          <a:p>
            <a:pPr marL="342900" indent="-342900">
              <a:buAutoNum type="arabicPeriod" startAt="16"/>
            </a:pPr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http://www.ukrlitzno.com.ua</a:t>
            </a:r>
            <a:endParaRPr lang="uk-UA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https://day.kyiv.ua 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https://encrypted-tbn0.gstatic.com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https://galnet.fm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https://img.yakaboo.ua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https://mvduk.kiev.ua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https://runivers.ru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https://s3.amazonaws.com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https://skylots.org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https://upload.wikimedia.org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https://www.myslenedrevo.com.ua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https://www.rulit.me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https://zbruc.eu</a:t>
            </a:r>
          </a:p>
          <a:p>
            <a:pPr marL="342900" indent="-342900">
              <a:buAutoNum type="arabicPeriod" startAt="16"/>
            </a:pPr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	https://zounb.zp.ua</a:t>
            </a:r>
          </a:p>
          <a:p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5725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584">
        <p14:reveal/>
      </p:transition>
    </mc:Choice>
    <mc:Fallback xmlns="">
      <p:transition spd="slow" advTm="5584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5475744-F971-4762-B328-B5BD5883EAD8}"/>
              </a:ext>
            </a:extLst>
          </p:cNvPr>
          <p:cNvSpPr/>
          <p:nvPr/>
        </p:nvSpPr>
        <p:spPr>
          <a:xfrm>
            <a:off x="2123728" y="5133972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Підготувала: бібліотекар</a:t>
            </a:r>
          </a:p>
          <a:p>
            <a:pPr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читального залу наукової літератури </a:t>
            </a:r>
          </a:p>
          <a:p>
            <a:pPr algn="ctr"/>
            <a:r>
              <a:rPr lang="uk-UA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Лисенко Л. В.</a:t>
            </a:r>
          </a:p>
          <a:p>
            <a:pPr marL="342900" indent="-342900">
              <a:buAutoNum type="arabicPeriod" startAt="16"/>
            </a:pPr>
            <a:endParaRPr lang="uk-UA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9C6462-CCAA-45F6-A608-5A4DEEDFB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228" y="1268760"/>
            <a:ext cx="4752528" cy="3365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403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142">
        <p14:reveal/>
      </p:transition>
    </mc:Choice>
    <mc:Fallback xmlns="">
      <p:transition spd="slow" advTm="4142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484784"/>
            <a:ext cx="4546848" cy="2952328"/>
          </a:xfrm>
        </p:spPr>
        <p:txBody>
          <a:bodyPr>
            <a:noAutofit/>
          </a:bodyPr>
          <a:lstStyle/>
          <a:p>
            <a:br>
              <a:rPr lang="ru-RU" sz="2800" dirty="0">
                <a:effectLst/>
              </a:rPr>
            </a:br>
            <a:endParaRPr lang="ru-RU" sz="2800" dirty="0"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1029">
            <a:off x="183181" y="151161"/>
            <a:ext cx="1655012" cy="2600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96" y="119202"/>
            <a:ext cx="1690246" cy="2664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7784">
            <a:off x="7162952" y="199289"/>
            <a:ext cx="1615268" cy="2570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97" y="191147"/>
            <a:ext cx="1680663" cy="24083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222" y="234644"/>
            <a:ext cx="1598185" cy="24339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50A36B0-983C-4DCB-976E-B45F1FCB4F58}"/>
              </a:ext>
            </a:extLst>
          </p:cNvPr>
          <p:cNvSpPr/>
          <p:nvPr/>
        </p:nvSpPr>
        <p:spPr>
          <a:xfrm>
            <a:off x="971600" y="3429000"/>
            <a:ext cx="76328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1856 року в Петербурзі у  власній друкарні,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Пантелеймон Куліш уперше видав багатотомне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наукове видання творів М.  Гоголя, відредагував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та  видав «Народні оповідання М.  Вовчка»,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двотомник творів Г.  Квітки-</a:t>
            </a:r>
            <a:r>
              <a:rPr lang="uk-UA" sz="2000" dirty="0" err="1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Основ’яненка</a:t>
            </a:r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твори І.  Котляревського,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«казання» В.  Гречулевича</a:t>
            </a:r>
          </a:p>
        </p:txBody>
      </p:sp>
    </p:spTree>
    <p:extLst>
      <p:ext uri="{BB962C8B-B14F-4D97-AF65-F5344CB8AC3E}">
        <p14:creationId xmlns:p14="http://schemas.microsoft.com/office/powerpoint/2010/main" val="292646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10700">
        <p14:reveal/>
      </p:transition>
    </mc:Choice>
    <mc:Fallback xmlns="">
      <p:transition spd="slow" advTm="107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4" y="227854"/>
            <a:ext cx="4546848" cy="2952328"/>
          </a:xfrm>
        </p:spPr>
        <p:txBody>
          <a:bodyPr>
            <a:noAutofit/>
          </a:bodyPr>
          <a:lstStyle/>
          <a:p>
            <a:br>
              <a:rPr lang="ru-RU" sz="2800" dirty="0">
                <a:effectLst/>
              </a:rPr>
            </a:br>
            <a:endParaRPr lang="ru-RU" sz="2800" dirty="0">
              <a:latin typeface="Arial Black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6" y="3677819"/>
            <a:ext cx="1867320" cy="3052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584" y="1366170"/>
            <a:ext cx="1835696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F0DDD0-C6E6-4D87-9170-77D50338E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288" y="2336742"/>
            <a:ext cx="1835696" cy="309038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712" y="2745921"/>
            <a:ext cx="1872208" cy="3339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416" y="3210517"/>
            <a:ext cx="1881652" cy="3181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29800C1-4132-4F9E-A22C-88D33A222084}"/>
              </a:ext>
            </a:extLst>
          </p:cNvPr>
          <p:cNvSpPr/>
          <p:nvPr/>
        </p:nvSpPr>
        <p:spPr>
          <a:xfrm rot="10800000" flipV="1">
            <a:off x="539552" y="401587"/>
            <a:ext cx="648072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Досягненням Куліша-видавця стала започаткована ним серія  книжок-«метеликів»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під спільно назвою «Сільська бібліотека».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Протягом 1860-1862 років вийшло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39 видань цієї серії</a:t>
            </a:r>
          </a:p>
        </p:txBody>
      </p:sp>
    </p:spTree>
    <p:extLst>
      <p:ext uri="{BB962C8B-B14F-4D97-AF65-F5344CB8AC3E}">
        <p14:creationId xmlns:p14="http://schemas.microsoft.com/office/powerpoint/2010/main" val="521664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164">
        <p14:reveal/>
      </p:transition>
    </mc:Choice>
    <mc:Fallback xmlns="">
      <p:transition spd="slow" advTm="616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4" y="227854"/>
            <a:ext cx="4546848" cy="2952328"/>
          </a:xfrm>
        </p:spPr>
        <p:txBody>
          <a:bodyPr>
            <a:noAutofit/>
          </a:bodyPr>
          <a:lstStyle/>
          <a:p>
            <a:br>
              <a:rPr lang="ru-RU" sz="2800" dirty="0">
                <a:effectLst/>
              </a:rPr>
            </a:br>
            <a:endParaRPr lang="ru-RU" sz="2800" dirty="0"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052736"/>
            <a:ext cx="1879815" cy="2479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9139"/>
            <a:ext cx="2093425" cy="2852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022600"/>
            <a:ext cx="3814307" cy="1609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8035"/>
            <a:ext cx="2016224" cy="27494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12310"/>
            <a:ext cx="511256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друкарні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П. Куліша побачили світ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його власні «Записки о Южной Руси», «Чорна рада»,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український буквар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 читанка «Граматка»,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також альманах «Хата»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та журнал «Основа</a:t>
            </a:r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4" y="2292375"/>
            <a:ext cx="1735978" cy="258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21F9008C-F51F-49AD-A54B-B2F110574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7022"/>
            <a:ext cx="2093425" cy="2852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71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370">
        <p14:reveal/>
      </p:transition>
    </mc:Choice>
    <mc:Fallback xmlns="">
      <p:transition spd="slow" advTm="737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548680"/>
            <a:ext cx="65527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З середини 40-х років 19 століття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для українства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стала дуже актуальною проблема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створення національного періодичного видання.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І вже тоді Пантелеймон Куліш 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долучився до цієї справи</a:t>
            </a:r>
            <a:endParaRPr lang="uk-UA" sz="21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45C827-44AC-45FD-AF13-FD5B795FA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8197" y="3140968"/>
            <a:ext cx="2355925" cy="32331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97D412-6B5C-4F1D-A2B6-28041A5F1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946707"/>
            <a:ext cx="2050374" cy="33626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A79E79-550D-43E7-B6FF-C17521D1E7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8166" y="2778420"/>
            <a:ext cx="2204269" cy="370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170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6325">
        <p14:reveal/>
      </p:transition>
    </mc:Choice>
    <mc:Fallback xmlns="">
      <p:transition spd="slow" advTm="632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4245"/>
            <a:ext cx="6192688" cy="42968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2240661"/>
            <a:ext cx="8856984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uk-UA" dirty="0"/>
          </a:p>
          <a:p>
            <a:endParaRPr lang="ru-RU" dirty="0"/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Значного пожвавлення процес видання українського журналу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зазнав у період діяльності Кирило-Мефодіївського товариства.</a:t>
            </a:r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Та після його розгрому всі спроби організації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українського періодичного суспільно-політичного органу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було призупинено  </a:t>
            </a:r>
          </a:p>
        </p:txBody>
      </p:sp>
    </p:spTree>
    <p:extLst>
      <p:ext uri="{BB962C8B-B14F-4D97-AF65-F5344CB8AC3E}">
        <p14:creationId xmlns:p14="http://schemas.microsoft.com/office/powerpoint/2010/main" val="158095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8617">
        <p14:reveal/>
      </p:transition>
    </mc:Choice>
    <mc:Fallback xmlns="">
      <p:transition spd="slow" advTm="861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8453"/>
            <a:ext cx="4277410" cy="6319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-1035496"/>
            <a:ext cx="44644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endParaRPr lang="uk-UA" sz="2400" dirty="0"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 жовтні 1858 року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П. Куліш офіційно звернувся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до Міністерства народної освіти </a:t>
            </a:r>
          </a:p>
          <a:p>
            <a:pPr algn="ctr"/>
            <a:r>
              <a:rPr lang="uk-UA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з проханням дозволити видавати український журнал </a:t>
            </a:r>
          </a:p>
          <a:p>
            <a:pPr algn="ctr"/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«Хата, </a:t>
            </a:r>
          </a:p>
          <a:p>
            <a:pPr algn="ctr"/>
            <a:r>
              <a:rPr lang="ru-RU" sz="20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южно-русский словарь словесности, истории, этнографии и сельского хозяйства» </a:t>
            </a: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/>
            <a:endParaRPr lang="uk-UA" sz="20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96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9314">
        <p14:reveal/>
      </p:transition>
    </mc:Choice>
    <mc:Fallback xmlns="">
      <p:transition spd="slow" advTm="93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2681</TotalTime>
  <Words>1128</Words>
  <Application>Microsoft Office PowerPoint</Application>
  <PresentationFormat>Екран (4:3)</PresentationFormat>
  <Paragraphs>315</Paragraphs>
  <Slides>36</Slides>
  <Notes>3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36</vt:i4>
      </vt:variant>
    </vt:vector>
  </HeadingPairs>
  <TitlesOfParts>
    <vt:vector size="46" baseType="lpstr">
      <vt:lpstr>Arial</vt:lpstr>
      <vt:lpstr>Arial Black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 Постать  Пантелеймона Куліша  як редактора та видавця: погляд бібліофіла</vt:lpstr>
      <vt:lpstr>  Пантелеймон Куліш -  відомий український письменник, публіцист, критик, етнограф, фольклорист, історик, перекладач, громадський діяч  та видавець </vt:lpstr>
      <vt:lpstr>      Він відіграв значну роль  в організації  українського книговидання  та української преси,  у формуванні фаху редактора  та  видавця.  За спогадами  Сергія Єфремова  Куліш  став  «душею видавничої справи»  і розгорнув «кипучу, систематичну працю….  в сфері українського видавництва»   </vt:lpstr>
      <vt:lpstr> </vt:lpstr>
      <vt:lpstr> </vt:lpstr>
      <vt:lpstr>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library2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Постать  Пантелеймона Куліша  як редактора та видавця</dc:title>
  <dc:creator>libr2</dc:creator>
  <cp:lastModifiedBy>Аdministrator</cp:lastModifiedBy>
  <cp:revision>334</cp:revision>
  <dcterms:created xsi:type="dcterms:W3CDTF">2019-04-17T11:44:25Z</dcterms:created>
  <dcterms:modified xsi:type="dcterms:W3CDTF">2021-06-25T09:07:17Z</dcterms:modified>
</cp:coreProperties>
</file>