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8"/>
  </p:notesMasterIdLst>
  <p:sldIdLst>
    <p:sldId id="258" r:id="rId2"/>
    <p:sldId id="259" r:id="rId3"/>
    <p:sldId id="289" r:id="rId4"/>
    <p:sldId id="260" r:id="rId5"/>
    <p:sldId id="261" r:id="rId6"/>
    <p:sldId id="262" r:id="rId7"/>
    <p:sldId id="290" r:id="rId8"/>
    <p:sldId id="264" r:id="rId9"/>
    <p:sldId id="265" r:id="rId10"/>
    <p:sldId id="294" r:id="rId11"/>
    <p:sldId id="266" r:id="rId12"/>
    <p:sldId id="292" r:id="rId13"/>
    <p:sldId id="267" r:id="rId14"/>
    <p:sldId id="268" r:id="rId15"/>
    <p:sldId id="269" r:id="rId16"/>
    <p:sldId id="270" r:id="rId17"/>
    <p:sldId id="271" r:id="rId18"/>
    <p:sldId id="285" r:id="rId19"/>
    <p:sldId id="295" r:id="rId20"/>
    <p:sldId id="288" r:id="rId21"/>
    <p:sldId id="272" r:id="rId22"/>
    <p:sldId id="273" r:id="rId23"/>
    <p:sldId id="287" r:id="rId24"/>
    <p:sldId id="274" r:id="rId25"/>
    <p:sldId id="286" r:id="rId26"/>
    <p:sldId id="275" r:id="rId27"/>
    <p:sldId id="276" r:id="rId28"/>
    <p:sldId id="277" r:id="rId29"/>
    <p:sldId id="278" r:id="rId30"/>
    <p:sldId id="296" r:id="rId31"/>
    <p:sldId id="279" r:id="rId32"/>
    <p:sldId id="280" r:id="rId33"/>
    <p:sldId id="281" r:id="rId34"/>
    <p:sldId id="282" r:id="rId35"/>
    <p:sldId id="297" r:id="rId36"/>
    <p:sldId id="298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999" autoAdjust="0"/>
    <p:restoredTop sz="86467" autoAdjust="0"/>
  </p:normalViewPr>
  <p:slideViewPr>
    <p:cSldViewPr>
      <p:cViewPr varScale="1">
        <p:scale>
          <a:sx n="58" d="100"/>
          <a:sy n="58" d="100"/>
        </p:scale>
        <p:origin x="859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2" y="582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1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5E4ECF-E110-4F92-BD5D-8080A1BFAAAE}" type="datetimeFigureOut">
              <a:rPr lang="ru-RU" smtClean="0"/>
              <a:t>25.06.2021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A108B5-28EE-40F6-87B3-C1A34EEAE941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6550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A108B5-28EE-40F6-87B3-C1A34EEAE94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5939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A108B5-28EE-40F6-87B3-C1A34EEAE941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9406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A108B5-28EE-40F6-87B3-C1A34EEAE941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488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63D3D-0355-4F97-AC74-AB96A60551E3}" type="datetimeFigureOut">
              <a:rPr lang="ru-RU" smtClean="0"/>
              <a:t>25.06.2021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20FEF-3E9F-4884-BC5C-BB80FDDA1495}" type="slidenum">
              <a:rPr lang="ru-RU" smtClean="0"/>
              <a:t>‹№›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8000">
        <p14:reveal/>
      </p:transition>
    </mc:Choice>
    <mc:Fallback xmlns="">
      <p:transition spd="slow" advClick="0" advTm="8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63D3D-0355-4F97-AC74-AB96A60551E3}" type="datetimeFigureOut">
              <a:rPr lang="ru-RU" smtClean="0"/>
              <a:t>25.06.2021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20FEF-3E9F-4884-BC5C-BB80FDDA1495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8000">
        <p14:reveal/>
      </p:transition>
    </mc:Choice>
    <mc:Fallback xmlns="">
      <p:transition spd="slow" advClick="0" advTm="8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63D3D-0355-4F97-AC74-AB96A60551E3}" type="datetimeFigureOut">
              <a:rPr lang="ru-RU" smtClean="0"/>
              <a:t>25.06.2021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20FEF-3E9F-4884-BC5C-BB80FDDA1495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8000">
        <p14:reveal/>
      </p:transition>
    </mc:Choice>
    <mc:Fallback xmlns="">
      <p:transition spd="slow" advClick="0" advTm="8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63D3D-0355-4F97-AC74-AB96A60551E3}" type="datetimeFigureOut">
              <a:rPr lang="ru-RU" smtClean="0"/>
              <a:t>25.06.2021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20FEF-3E9F-4884-BC5C-BB80FDDA1495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8000">
        <p14:reveal/>
      </p:transition>
    </mc:Choice>
    <mc:Fallback xmlns="">
      <p:transition spd="slow" advClick="0" advTm="8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63D3D-0355-4F97-AC74-AB96A60551E3}" type="datetimeFigureOut">
              <a:rPr lang="ru-RU" smtClean="0"/>
              <a:t>25.06.2021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7120FEF-3E9F-4884-BC5C-BB80FDDA1495}" type="slidenum">
              <a:rPr lang="ru-RU" smtClean="0"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8000">
        <p14:reveal/>
      </p:transition>
    </mc:Choice>
    <mc:Fallback xmlns="">
      <p:transition spd="slow" advClick="0" advTm="8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63D3D-0355-4F97-AC74-AB96A60551E3}" type="datetimeFigureOut">
              <a:rPr lang="ru-RU" smtClean="0"/>
              <a:t>25.06.2021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20FEF-3E9F-4884-BC5C-BB80FDDA1495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8000">
        <p14:reveal/>
      </p:transition>
    </mc:Choice>
    <mc:Fallback xmlns="">
      <p:transition spd="slow" advClick="0" advTm="8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63D3D-0355-4F97-AC74-AB96A60551E3}" type="datetimeFigureOut">
              <a:rPr lang="ru-RU" smtClean="0"/>
              <a:t>25.06.2021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20FEF-3E9F-4884-BC5C-BB80FDDA1495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8000">
        <p14:reveal/>
      </p:transition>
    </mc:Choice>
    <mc:Fallback xmlns="">
      <p:transition spd="slow" advClick="0" advTm="8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63D3D-0355-4F97-AC74-AB96A60551E3}" type="datetimeFigureOut">
              <a:rPr lang="ru-RU" smtClean="0"/>
              <a:t>25.06.2021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20FEF-3E9F-4884-BC5C-BB80FDDA1495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8000">
        <p14:reveal/>
      </p:transition>
    </mc:Choice>
    <mc:Fallback xmlns="">
      <p:transition spd="slow" advClick="0" advTm="8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63D3D-0355-4F97-AC74-AB96A60551E3}" type="datetimeFigureOut">
              <a:rPr lang="ru-RU" smtClean="0"/>
              <a:t>25.06.2021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20FEF-3E9F-4884-BC5C-BB80FDDA1495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8000">
        <p14:reveal/>
      </p:transition>
    </mc:Choice>
    <mc:Fallback xmlns="">
      <p:transition spd="slow" advClick="0" advTm="8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63D3D-0355-4F97-AC74-AB96A60551E3}" type="datetimeFigureOut">
              <a:rPr lang="ru-RU" smtClean="0"/>
              <a:t>25.06.2021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20FEF-3E9F-4884-BC5C-BB80FDDA1495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8000">
        <p14:reveal/>
      </p:transition>
    </mc:Choice>
    <mc:Fallback xmlns="">
      <p:transition spd="slow" advClick="0" advTm="8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63D3D-0355-4F97-AC74-AB96A60551E3}" type="datetimeFigureOut">
              <a:rPr lang="ru-RU" smtClean="0"/>
              <a:t>25.06.2021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20FEF-3E9F-4884-BC5C-BB80FDDA1495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8000">
        <p14:reveal/>
      </p:transition>
    </mc:Choice>
    <mc:Fallback xmlns="">
      <p:transition spd="slow" advClick="0" advTm="8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FD63D3D-0355-4F97-AC74-AB96A60551E3}" type="datetimeFigureOut">
              <a:rPr lang="ru-RU" smtClean="0"/>
              <a:t>25.06.2021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7120FEF-3E9F-4884-BC5C-BB80FDDA1495}" type="slidenum">
              <a:rPr lang="ru-RU" smtClean="0"/>
              <a:t>‹№›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slow" p14:dur="3000" advClick="0" advTm="8000">
        <p14:reveal/>
      </p:transition>
    </mc:Choice>
    <mc:Fallback xmlns="">
      <p:transition spd="slow" advClick="0" advTm="8000">
        <p:fade/>
      </p:transition>
    </mc:Fallback>
  </mc:AlternateConten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11" Type="http://schemas.openxmlformats.org/officeDocument/2006/relationships/image" Target="../media/image61.png"/><Relationship Id="rId5" Type="http://schemas.openxmlformats.org/officeDocument/2006/relationships/image" Target="../media/image55.png"/><Relationship Id="rId10" Type="http://schemas.openxmlformats.org/officeDocument/2006/relationships/image" Target="../media/image60.png"/><Relationship Id="rId4" Type="http://schemas.openxmlformats.org/officeDocument/2006/relationships/image" Target="../media/image54.png"/><Relationship Id="rId9" Type="http://schemas.openxmlformats.org/officeDocument/2006/relationships/image" Target="../media/image5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4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92695"/>
            <a:ext cx="8003232" cy="3465423"/>
          </a:xfrm>
        </p:spPr>
        <p:txBody>
          <a:bodyPr>
            <a:normAutofit/>
          </a:bodyPr>
          <a:lstStyle/>
          <a:p>
            <a:br>
              <a:rPr lang="uk-UA" sz="4800" dirty="0">
                <a:latin typeface="Arial Black" pitchFamily="34" charset="0"/>
              </a:rPr>
            </a:br>
            <a:r>
              <a:rPr lang="uk-UA" sz="4000" dirty="0">
                <a:latin typeface="Arial Black" pitchFamily="34" charset="0"/>
              </a:rPr>
              <a:t>Постать </a:t>
            </a:r>
            <a:br>
              <a:rPr lang="uk-UA" sz="4000" dirty="0">
                <a:latin typeface="Arial Black" pitchFamily="34" charset="0"/>
              </a:rPr>
            </a:br>
            <a:r>
              <a:rPr lang="uk-UA" sz="4000" dirty="0">
                <a:latin typeface="Arial Black" pitchFamily="34" charset="0"/>
              </a:rPr>
              <a:t>Пантелеймона Куліша </a:t>
            </a:r>
            <a:br>
              <a:rPr lang="uk-UA" sz="4000" dirty="0">
                <a:latin typeface="Arial Black" pitchFamily="34" charset="0"/>
              </a:rPr>
            </a:br>
            <a:r>
              <a:rPr lang="uk-UA" sz="4000" dirty="0">
                <a:latin typeface="Arial Black" pitchFamily="34" charset="0"/>
              </a:rPr>
              <a:t>як редактора та видавця: погляд бібліофіла</a:t>
            </a:r>
            <a:endParaRPr lang="ru-RU" sz="4000" dirty="0">
              <a:latin typeface="Arial Black" pitchFamily="34" charset="0"/>
            </a:endParaRPr>
          </a:p>
        </p:txBody>
      </p:sp>
      <p:sp>
        <p:nvSpPr>
          <p:cNvPr id="3" name="Прямокутник 2">
            <a:extLst>
              <a:ext uri="{FF2B5EF4-FFF2-40B4-BE49-F238E27FC236}">
                <a16:creationId xmlns:a16="http://schemas.microsoft.com/office/drawing/2014/main" id="{5F7F0A10-B7AF-4CA3-98A7-73A061F282F7}"/>
              </a:ext>
            </a:extLst>
          </p:cNvPr>
          <p:cNvSpPr/>
          <p:nvPr/>
        </p:nvSpPr>
        <p:spPr>
          <a:xfrm>
            <a:off x="457200" y="260648"/>
            <a:ext cx="80032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Бібліотека Глухівського національного педагогічного університету </a:t>
            </a:r>
          </a:p>
          <a:p>
            <a:pPr algn="ctr"/>
            <a:r>
              <a:rPr lang="uk-UA" sz="2000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ім. О. Довженка</a:t>
            </a:r>
          </a:p>
        </p:txBody>
      </p:sp>
      <p:pic>
        <p:nvPicPr>
          <p:cNvPr id="8" name="Raffaele Rinciari - Acqua">
            <a:hlinkClick r:id="" action="ppaction://media"/>
            <a:extLst>
              <a:ext uri="{FF2B5EF4-FFF2-40B4-BE49-F238E27FC236}">
                <a16:creationId xmlns:a16="http://schemas.microsoft.com/office/drawing/2014/main" id="{C8E771B1-AD2E-48A2-B538-E42656AA9D3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  <p:sp>
        <p:nvSpPr>
          <p:cNvPr id="9" name="Прямокутник 8">
            <a:extLst>
              <a:ext uri="{FF2B5EF4-FFF2-40B4-BE49-F238E27FC236}">
                <a16:creationId xmlns:a16="http://schemas.microsoft.com/office/drawing/2014/main" id="{85919A0A-1513-4B52-818F-D86986547BB5}"/>
              </a:ext>
            </a:extLst>
          </p:cNvPr>
          <p:cNvSpPr/>
          <p:nvPr/>
        </p:nvSpPr>
        <p:spPr>
          <a:xfrm rot="10800000" flipV="1">
            <a:off x="539552" y="4688232"/>
            <a:ext cx="800323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Краєзнавчі історико-бібліографічні читання </a:t>
            </a:r>
          </a:p>
          <a:p>
            <a:pPr algn="ctr"/>
            <a:r>
              <a:rPr lang="uk-UA" sz="2000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до 200-річчя від дня народження П. О. Куліша </a:t>
            </a:r>
          </a:p>
          <a:p>
            <a:pPr algn="ctr"/>
            <a:r>
              <a:rPr lang="uk-UA" sz="2000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«Пантелеймон Куліш у національному культурному процесі: бібліографічно-літературознавчий аспект»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840674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553">
        <p14:reveal/>
      </p:transition>
    </mc:Choice>
    <mc:Fallback xmlns="">
      <p:transition spd="slow" advTm="1055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6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6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2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/>
    </p:bldLst>
  </p:timing>
  <p:extLst mod="1">
    <p:ext uri="{E180D4A7-C9FB-4DFB-919C-405C955672EB}">
      <p14:showEvtLst xmlns:p14="http://schemas.microsoft.com/office/powerpoint/2010/main">
        <p14:playEvt time="5" objId="8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3055" y="332656"/>
            <a:ext cx="2805643" cy="4119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5736" y="2804188"/>
            <a:ext cx="2892365" cy="38968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8868" y="1556792"/>
            <a:ext cx="5916868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sz="2400" dirty="0">
              <a:latin typeface="+mj-lt"/>
            </a:endParaRPr>
          </a:p>
          <a:p>
            <a:endParaRPr lang="uk-UA" sz="2400" dirty="0">
              <a:latin typeface="+mj-lt"/>
            </a:endParaRPr>
          </a:p>
          <a:p>
            <a:endParaRPr lang="uk-UA" sz="2400" dirty="0">
              <a:latin typeface="+mj-lt"/>
            </a:endParaRPr>
          </a:p>
          <a:p>
            <a:endParaRPr lang="uk-UA" sz="2400" dirty="0">
              <a:latin typeface="+mj-lt"/>
            </a:endParaRPr>
          </a:p>
          <a:p>
            <a:pPr algn="ctr"/>
            <a:endParaRPr lang="uk-UA" sz="20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  <a:p>
            <a:pPr algn="ctr"/>
            <a:endParaRPr lang="uk-UA" sz="20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  <a:p>
            <a:pPr algn="ctr"/>
            <a:endParaRPr lang="uk-UA" sz="20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  <a:p>
            <a:pPr algn="ctr"/>
            <a:endParaRPr lang="uk-UA" sz="20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  <a:p>
            <a:pPr algn="ctr"/>
            <a:endParaRPr lang="uk-UA" sz="20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Пантелеймон Олександрович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отримав відмову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через його  політичну неблагонадійність.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Але пізніше одержав дозвіл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 видання альманаху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6465CEB-1216-41E7-93A8-4215D24EFD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888" y="731805"/>
            <a:ext cx="3928167" cy="33214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02347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5062">
        <p14:reveal/>
      </p:transition>
    </mc:Choice>
    <mc:Fallback xmlns="">
      <p:transition spd="slow" advTm="506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289548"/>
            <a:ext cx="1792287" cy="27317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7610" y="332656"/>
            <a:ext cx="1947433" cy="25732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4" t="5090" r="18006"/>
          <a:stretch/>
        </p:blipFill>
        <p:spPr bwMode="auto">
          <a:xfrm>
            <a:off x="5796136" y="190738"/>
            <a:ext cx="3193975" cy="21492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4637" y="2292649"/>
            <a:ext cx="2185863" cy="2792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2" t="4075" r="4680" b="3870"/>
          <a:stretch/>
        </p:blipFill>
        <p:spPr bwMode="auto">
          <a:xfrm>
            <a:off x="5363344" y="2328653"/>
            <a:ext cx="1924993" cy="2720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1700" y="4186535"/>
            <a:ext cx="1828800" cy="26714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1274" y="4227040"/>
            <a:ext cx="1840426" cy="25980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7504" y="836712"/>
            <a:ext cx="367240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uk-UA" sz="2400" dirty="0">
              <a:latin typeface="+mj-lt"/>
            </a:endParaRPr>
          </a:p>
          <a:p>
            <a:pPr algn="ctr"/>
            <a:endParaRPr lang="uk-UA" sz="2400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  <a:p>
            <a:pPr algn="ctr"/>
            <a:endParaRPr lang="uk-UA" sz="2400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До альманаху «Хата», 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крім науково-публіцистичних матеріалів, увійшли твори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Т. Шевченка, М. Вовчка, самого Куліша,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його дружини Г. Барвінок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та інших українських письменників</a:t>
            </a:r>
          </a:p>
          <a:p>
            <a:pPr algn="ctr"/>
            <a:endParaRPr lang="uk-UA" sz="2400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  <a:p>
            <a:pPr algn="ctr"/>
            <a:endParaRPr lang="uk-UA" sz="2400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82824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7442">
        <p14:reveal/>
      </p:transition>
    </mc:Choice>
    <mc:Fallback xmlns="">
      <p:transition spd="slow" advTm="744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788024" y="0"/>
            <a:ext cx="4104456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uk-UA" sz="2400" dirty="0"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Журнал «Хата» -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успішний видавничий проект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Пантелеймона Куліша. Планувалося видання серії альманахів,  але цей задум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не було реалізовано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через заборону цензури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8C66A61-26C8-4F7E-B8D1-1088156C9F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450556" cy="6858000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C611407-CD84-4D89-B12D-EFC1A47319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2120" y="2854462"/>
            <a:ext cx="2714640" cy="3800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203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6201">
        <p14:reveal/>
      </p:transition>
    </mc:Choice>
    <mc:Fallback xmlns="">
      <p:transition spd="slow" advTm="620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6733" y="2878388"/>
            <a:ext cx="2335441" cy="32737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70" b="2124"/>
          <a:stretch/>
        </p:blipFill>
        <p:spPr bwMode="auto">
          <a:xfrm>
            <a:off x="2753175" y="106698"/>
            <a:ext cx="2335441" cy="3004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46" y="1196752"/>
            <a:ext cx="3189356" cy="44644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1612" y="4237939"/>
            <a:ext cx="369928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latin typeface="+mj-lt"/>
            </a:endParaRPr>
          </a:p>
          <a:p>
            <a:endParaRPr lang="ru-RU" dirty="0">
              <a:latin typeface="+mj-lt"/>
            </a:endParaRPr>
          </a:p>
          <a:p>
            <a:endParaRPr lang="ru-RU" dirty="0">
              <a:latin typeface="+mj-lt"/>
            </a:endParaRPr>
          </a:p>
          <a:p>
            <a:endParaRPr lang="ru-RU" dirty="0">
              <a:latin typeface="+mj-lt"/>
            </a:endParaRPr>
          </a:p>
          <a:p>
            <a:endParaRPr lang="ru-RU" dirty="0">
              <a:latin typeface="+mj-lt"/>
            </a:endParaRPr>
          </a:p>
          <a:p>
            <a:endParaRPr lang="ru-RU" dirty="0">
              <a:latin typeface="+mj-lt"/>
            </a:endParaRPr>
          </a:p>
          <a:p>
            <a:endParaRPr lang="ru-RU" dirty="0">
              <a:latin typeface="+mj-lt"/>
            </a:endParaRPr>
          </a:p>
          <a:p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Іван Сергійович Аксаков. 1865 р.</a:t>
            </a:r>
            <a:b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</a:b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3" name="Прямокутник 2">
            <a:extLst>
              <a:ext uri="{FF2B5EF4-FFF2-40B4-BE49-F238E27FC236}">
                <a16:creationId xmlns:a16="http://schemas.microsoft.com/office/drawing/2014/main" id="{310308E7-79CD-48C0-84B9-FBDBE489CF9E}"/>
              </a:ext>
            </a:extLst>
          </p:cNvPr>
          <p:cNvSpPr/>
          <p:nvPr/>
        </p:nvSpPr>
        <p:spPr>
          <a:xfrm>
            <a:off x="5942532" y="620687"/>
            <a:ext cx="288476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П. Куліш звертався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до редактора журналу </a:t>
            </a:r>
            <a:r>
              <a:rPr lang="ru-RU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«Русская беседа</a:t>
            </a:r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»,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І. Аксакова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 пропозицією реорганізувати видання в російсько-український часопис, обіцяючи при цьому фінансову допомогу.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Із 1850 року Кулішем планувалося видання додатку «Село» при журналі «</a:t>
            </a:r>
            <a:r>
              <a:rPr lang="ru-RU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Народное чтение</a:t>
            </a:r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», що було заборонено</a:t>
            </a:r>
          </a:p>
        </p:txBody>
      </p:sp>
    </p:spTree>
    <p:extLst>
      <p:ext uri="{BB962C8B-B14F-4D97-AF65-F5344CB8AC3E}">
        <p14:creationId xmlns:p14="http://schemas.microsoft.com/office/powerpoint/2010/main" val="2350419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9496">
        <p14:reveal/>
      </p:transition>
    </mc:Choice>
    <mc:Fallback xmlns="">
      <p:transition spd="slow" advTm="949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794" y="2102663"/>
            <a:ext cx="3024336" cy="33728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 rot="10800000" flipV="1">
            <a:off x="26712" y="4668818"/>
            <a:ext cx="39692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dirty="0">
              <a:solidFill>
                <a:prstClr val="white"/>
              </a:solidFill>
            </a:endParaRPr>
          </a:p>
          <a:p>
            <a:pPr lvl="0" algn="ctr"/>
            <a:endParaRPr lang="ru-RU" dirty="0">
              <a:solidFill>
                <a:prstClr val="white"/>
              </a:solidFill>
            </a:endParaRPr>
          </a:p>
          <a:p>
            <a:pPr lvl="0" algn="ctr"/>
            <a:endParaRPr lang="ru-RU" dirty="0">
              <a:solidFill>
                <a:prstClr val="white"/>
              </a:solidFill>
              <a:latin typeface="+mj-lt"/>
            </a:endParaRPr>
          </a:p>
          <a:p>
            <a:pPr lvl="0" algn="ctr"/>
            <a:r>
              <a:rPr lang="uk-UA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Олександра Білозерська </a:t>
            </a:r>
          </a:p>
          <a:p>
            <a:pPr lvl="0" algn="ctr"/>
            <a:r>
              <a:rPr lang="uk-UA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(Ганна Барвінок) (дружина </a:t>
            </a:r>
          </a:p>
          <a:p>
            <a:pPr lvl="0" algn="ctr"/>
            <a:r>
              <a:rPr lang="uk-UA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П. Куліша) – українська письменниця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2872" y="2069518"/>
            <a:ext cx="2664295" cy="32931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 flipV="1">
            <a:off x="4211960" y="2996951"/>
            <a:ext cx="3816424" cy="4320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10800000" flipV="1">
            <a:off x="4860032" y="4768169"/>
            <a:ext cx="42572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uk-UA" dirty="0">
              <a:solidFill>
                <a:prstClr val="white"/>
              </a:solidFill>
            </a:endParaRPr>
          </a:p>
          <a:p>
            <a:pPr lvl="0" algn="ctr"/>
            <a:endParaRPr lang="uk-UA" dirty="0">
              <a:solidFill>
                <a:prstClr val="white"/>
              </a:solidFill>
            </a:endParaRPr>
          </a:p>
          <a:p>
            <a:pPr lvl="0" algn="ctr"/>
            <a:endParaRPr lang="uk-UA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lvl="0" algn="ctr"/>
            <a:r>
              <a:rPr lang="uk-UA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uk-UA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Василь Білозерський (брат дружини П. Куліша) - український громадсько-політичний і культурний діяч та журналіст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11561" y="-387424"/>
            <a:ext cx="7855606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>
                <a:solidFill>
                  <a:prstClr val="white"/>
                </a:solidFill>
              </a:rPr>
              <a:t> </a:t>
            </a:r>
            <a:endParaRPr lang="ru-RU" dirty="0">
              <a:solidFill>
                <a:prstClr val="white"/>
              </a:solidFill>
            </a:endParaRPr>
          </a:p>
          <a:p>
            <a:endParaRPr lang="ru-RU" dirty="0">
              <a:solidFill>
                <a:prstClr val="white"/>
              </a:solidFill>
            </a:endParaRPr>
          </a:p>
          <a:p>
            <a:pPr algn="ctr"/>
            <a:endParaRPr lang="uk-UA" dirty="0">
              <a:solidFill>
                <a:prstClr val="white"/>
              </a:solidFill>
              <a:latin typeface="+mj-lt"/>
            </a:endParaRP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Залучившись підтримкою українського громадсько-політичного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і культурного діяча та журналіста, що мав бездоганну репутацію в очах уряду Василя Білозерського (брата Ганни Барвінок), Пантелеймон Куліш отримує дозвіл на видання журналу</a:t>
            </a:r>
          </a:p>
        </p:txBody>
      </p:sp>
    </p:spTree>
    <p:extLst>
      <p:ext uri="{BB962C8B-B14F-4D97-AF65-F5344CB8AC3E}">
        <p14:creationId xmlns:p14="http://schemas.microsoft.com/office/powerpoint/2010/main" val="68622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3964">
        <p14:reveal/>
      </p:transition>
    </mc:Choice>
    <mc:Fallback xmlns="">
      <p:transition spd="slow" advTm="1396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356992"/>
            <a:ext cx="6588224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Протягом 1861-1862 років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за редакцією П. Куліша,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М. Драгоманова, В. Білозерського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та О. Кістяківського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видавався перший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український щомісячник «Основа»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20" y="255795"/>
            <a:ext cx="3577466" cy="29594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573016"/>
            <a:ext cx="2304255" cy="30703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467" y="255795"/>
            <a:ext cx="2441711" cy="29594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3796" y="140509"/>
            <a:ext cx="2408683" cy="32164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22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6666">
        <p14:reveal/>
      </p:transition>
    </mc:Choice>
    <mc:Fallback xmlns="">
      <p:transition spd="slow" advTm="666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32656"/>
            <a:ext cx="3816424" cy="59046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1052736"/>
            <a:ext cx="482453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uk-UA" sz="2000" b="1" i="1" dirty="0">
              <a:latin typeface="+mj-lt"/>
            </a:endParaRP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В «Основі» П. Куліш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публікував матеріали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про І.  Котляревського,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П. Гулака-Артемовського,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Г. Квітку-Основ’яненка,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М.  Гоголя.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Для «Основи» відредагував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друге видання «Кобзаря» (1860 р.)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Т. Шевченка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та його поему «Мар’яна-черниця» (1861 р.)  та ін.</a:t>
            </a:r>
            <a:endParaRPr lang="ru-RU" sz="2000" dirty="0"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46889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8338">
        <p14:reveal/>
      </p:transition>
    </mc:Choice>
    <mc:Fallback xmlns="">
      <p:transition spd="slow" advTm="833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9733" y="3244560"/>
            <a:ext cx="3297830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кутник 1">
            <a:extLst>
              <a:ext uri="{FF2B5EF4-FFF2-40B4-BE49-F238E27FC236}">
                <a16:creationId xmlns:a16="http://schemas.microsoft.com/office/drawing/2014/main" id="{5E6B47DC-1AC5-4492-912E-ADFF9B06A36D}"/>
              </a:ext>
            </a:extLst>
          </p:cNvPr>
          <p:cNvSpPr/>
          <p:nvPr/>
        </p:nvSpPr>
        <p:spPr>
          <a:xfrm>
            <a:off x="3491880" y="332656"/>
            <a:ext cx="52565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 журналі «Основа» Куліш умістив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кілька своїх літературних творів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та історичних розвідок  із  часів козаччини, зокрема один розділ «Історії України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од найдавніших часів», а також нариси «Хмельнищину» та «Виговщину»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C91157A-B152-4378-A4D0-D3A1704C23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376" y="229227"/>
            <a:ext cx="2937531" cy="3921756"/>
          </a:xfrm>
          <a:prstGeom prst="rect">
            <a:avLst/>
          </a:prstGeom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3939" y="2668659"/>
            <a:ext cx="2765794" cy="39601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0789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7231">
        <p14:reveal/>
      </p:transition>
    </mc:Choice>
    <mc:Fallback xmlns="">
      <p:transition spd="slow" advTm="723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F5A102F-209B-4B32-B33F-10121C3774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051721" y="2700757"/>
            <a:ext cx="5112568" cy="39111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кутник 4">
            <a:extLst>
              <a:ext uri="{FF2B5EF4-FFF2-40B4-BE49-F238E27FC236}">
                <a16:creationId xmlns:a16="http://schemas.microsoft.com/office/drawing/2014/main" id="{707A8BAA-C041-431F-A7B1-6A85313A3346}"/>
              </a:ext>
            </a:extLst>
          </p:cNvPr>
          <p:cNvSpPr/>
          <p:nvPr/>
        </p:nvSpPr>
        <p:spPr>
          <a:xfrm>
            <a:off x="467544" y="246128"/>
            <a:ext cx="79208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«Основа» стала осередком згуртування провідних науковців, 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діячів культури та літератури України.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Суб’єктивність Куліша-редактора, його надміру опікунське ставлення до авторів та вільне втручання в їхні тексти викликало невдоволення письменників.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Але П. Куліш вважав, що завдяки його редагуванню,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тексти літераторів ставали більш досконалими </a:t>
            </a:r>
          </a:p>
        </p:txBody>
      </p:sp>
    </p:spTree>
    <p:extLst>
      <p:ext uri="{BB962C8B-B14F-4D97-AF65-F5344CB8AC3E}">
        <p14:creationId xmlns:p14="http://schemas.microsoft.com/office/powerpoint/2010/main" val="1968733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3849">
        <p14:reveal/>
      </p:transition>
    </mc:Choice>
    <mc:Fallback xmlns="">
      <p:transition spd="slow" advTm="1384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ÑÑÐºÐ¾Ð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01067"/>
            <a:ext cx="7416824" cy="47909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5301208"/>
            <a:ext cx="69847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Т. Шевченко разом з своїми друзями Г. Честахівським, братами О. та М. Лазаревськими і П. Якушкіним.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(1859 р.)</a:t>
            </a:r>
          </a:p>
        </p:txBody>
      </p:sp>
    </p:spTree>
    <p:extLst>
      <p:ext uri="{BB962C8B-B14F-4D97-AF65-F5344CB8AC3E}">
        <p14:creationId xmlns:p14="http://schemas.microsoft.com/office/powerpoint/2010/main" val="4199473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6829">
        <p14:reveal/>
      </p:transition>
    </mc:Choice>
    <mc:Fallback xmlns="">
      <p:transition spd="slow" advTm="682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84784"/>
            <a:ext cx="4608512" cy="2952328"/>
          </a:xfrm>
        </p:spPr>
        <p:txBody>
          <a:bodyPr>
            <a:noAutofit/>
          </a:bodyPr>
          <a:lstStyle/>
          <a:p>
            <a:br>
              <a:rPr lang="uk-UA" sz="2800" dirty="0">
                <a:effectLst/>
              </a:rPr>
            </a:br>
            <a:br>
              <a:rPr lang="uk-UA" sz="2800" dirty="0">
                <a:effectLst/>
              </a:rPr>
            </a:br>
            <a:r>
              <a:rPr lang="uk-UA" sz="2000" b="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Пантелеймон Куліш - </a:t>
            </a:r>
            <a:br>
              <a:rPr lang="uk-UA" sz="2000" b="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</a:br>
            <a:r>
              <a:rPr lang="uk-UA" sz="2000" b="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відомий український письменник, публіцист, критик, етнограф, фольклорист, історик, перекладач, громадський діяч </a:t>
            </a:r>
            <a:br>
              <a:rPr lang="uk-UA" sz="2000" b="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</a:br>
            <a:r>
              <a:rPr lang="uk-UA" sz="2000" b="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та видавець</a:t>
            </a:r>
            <a:br>
              <a:rPr lang="ru-RU" sz="2000" b="0" dirty="0"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cs typeface="Arial" panose="020B0604020202020204" pitchFamily="34" charset="0"/>
              </a:rPr>
            </a:br>
            <a:endParaRPr lang="ru-RU" sz="2000" b="0" dirty="0">
              <a:solidFill>
                <a:schemeClr val="accent1">
                  <a:lumMod val="20000"/>
                  <a:lumOff val="80000"/>
                </a:schemeClr>
              </a:solidFill>
              <a:effectLst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60648"/>
            <a:ext cx="3600401" cy="6408712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val="164385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8283">
        <p14:reveal/>
      </p:transition>
    </mc:Choice>
    <mc:Fallback xmlns="">
      <p:transition spd="slow" advTm="828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541128"/>
            <a:ext cx="6442206" cy="45365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5301209"/>
            <a:ext cx="84249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Із кризою українського національного руху 1863 року</a:t>
            </a:r>
          </a:p>
          <a:p>
            <a:pPr algn="ctr"/>
            <a:r>
              <a:rPr lang="uk-UA" sz="200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через </a:t>
            </a:r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польське повстання 1863-1864 років,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 Петербурзі припиняється видання  журналу «Основа»</a:t>
            </a:r>
          </a:p>
        </p:txBody>
      </p:sp>
    </p:spTree>
    <p:extLst>
      <p:ext uri="{BB962C8B-B14F-4D97-AF65-F5344CB8AC3E}">
        <p14:creationId xmlns:p14="http://schemas.microsoft.com/office/powerpoint/2010/main" val="254733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8379">
        <p14:reveal/>
      </p:transition>
    </mc:Choice>
    <mc:Fallback xmlns="">
      <p:transition spd="slow" advTm="837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922564"/>
            <a:ext cx="8792306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uk-UA" dirty="0"/>
          </a:p>
          <a:p>
            <a:pPr algn="ctr"/>
            <a:endParaRPr lang="uk-UA" dirty="0"/>
          </a:p>
          <a:p>
            <a:pPr algn="ctr"/>
            <a:endParaRPr lang="uk-UA" sz="2000" dirty="0">
              <a:latin typeface="+mj-lt"/>
            </a:endParaRP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Після закриття «Основи» Пантелеймон Куліш зосередився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 письменницькій та журналістській роботі.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Він співпрацював з галицькими, наддніпрянськими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та російськими часописами, в яких публікував історичні розвідки, літературні огляди, критичні статті, прозові та поетичні твори</a:t>
            </a:r>
            <a:endParaRPr lang="ru-RU" sz="2000" dirty="0"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834"/>
          <a:stretch/>
        </p:blipFill>
        <p:spPr bwMode="auto">
          <a:xfrm>
            <a:off x="107504" y="0"/>
            <a:ext cx="1647365" cy="25097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2422" y="0"/>
            <a:ext cx="1603375" cy="2611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7" y="1999035"/>
            <a:ext cx="1552029" cy="22940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924" y="1412776"/>
            <a:ext cx="1705893" cy="2592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0"/>
            <a:ext cx="1945705" cy="28820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877"/>
          <a:stretch/>
        </p:blipFill>
        <p:spPr bwMode="auto">
          <a:xfrm>
            <a:off x="4029148" y="1127496"/>
            <a:ext cx="1406948" cy="2301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5323" y="58290"/>
            <a:ext cx="1762125" cy="28463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9358" y="1749886"/>
            <a:ext cx="1734468" cy="25896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611388"/>
            <a:ext cx="2089286" cy="17281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5841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1561">
        <p14:reveal/>
      </p:transition>
    </mc:Choice>
    <mc:Fallback xmlns="">
      <p:transition spd="slow" advTm="1156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3105835"/>
            <a:ext cx="6840760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uk-UA" dirty="0"/>
          </a:p>
          <a:p>
            <a:endParaRPr lang="uk-UA" dirty="0"/>
          </a:p>
          <a:p>
            <a:endParaRPr lang="ru-RU" dirty="0"/>
          </a:p>
          <a:p>
            <a:endParaRPr lang="ru-RU" dirty="0"/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 </a:t>
            </a:r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1862 року виходить друком поетична збірка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Пантелеймона Куліша «Досвітки. Думи і поеми»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32656"/>
            <a:ext cx="3312368" cy="43204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1661" y="332656"/>
            <a:ext cx="3050739" cy="44644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5716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6239">
        <p14:reveal/>
      </p:transition>
    </mc:Choice>
    <mc:Fallback xmlns="">
      <p:transition spd="slow" advTm="623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5" y="2274920"/>
            <a:ext cx="5256583" cy="4418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-26302"/>
            <a:ext cx="6318702" cy="3744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 flipH="1">
            <a:off x="179512" y="3933056"/>
            <a:ext cx="3312368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pPr algn="ctr"/>
            <a:r>
              <a:rPr lang="uk-UA" sz="2000" b="1" dirty="0">
                <a:solidFill>
                  <a:srgbClr val="FFC000"/>
                </a:solidFill>
                <a:latin typeface="+mj-lt"/>
              </a:rPr>
              <a:t> </a:t>
            </a:r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1864 року  П. О.  Куліш,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як державний службовець,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за призначенням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переїжджає до Варшави </a:t>
            </a:r>
          </a:p>
        </p:txBody>
      </p:sp>
    </p:spTree>
    <p:extLst>
      <p:ext uri="{BB962C8B-B14F-4D97-AF65-F5344CB8AC3E}">
        <p14:creationId xmlns:p14="http://schemas.microsoft.com/office/powerpoint/2010/main" val="2241539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06">
        <p14:reveal/>
      </p:transition>
    </mc:Choice>
    <mc:Fallback xmlns="">
      <p:transition spd="slow" advTm="520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85"/>
          <a:stretch/>
        </p:blipFill>
        <p:spPr bwMode="auto">
          <a:xfrm>
            <a:off x="1907704" y="2025368"/>
            <a:ext cx="5616624" cy="46668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кутник 1">
            <a:extLst>
              <a:ext uri="{FF2B5EF4-FFF2-40B4-BE49-F238E27FC236}">
                <a16:creationId xmlns:a16="http://schemas.microsoft.com/office/drawing/2014/main" id="{12797970-E854-4F90-B1B9-BDF4C3FB44D1}"/>
              </a:ext>
            </a:extLst>
          </p:cNvPr>
          <p:cNvSpPr/>
          <p:nvPr/>
        </p:nvSpPr>
        <p:spPr>
          <a:xfrm>
            <a:off x="899592" y="392897"/>
            <a:ext cx="734481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Там </a:t>
            </a:r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Пантелеймон Олександрович знайомиться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 польськими джерелами стосовно української історії козацьких часів.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Це сприяє остаточному відкиненню ним романтичного сприймання минулого України</a:t>
            </a:r>
          </a:p>
        </p:txBody>
      </p:sp>
    </p:spTree>
    <p:extLst>
      <p:ext uri="{BB962C8B-B14F-4D97-AF65-F5344CB8AC3E}">
        <p14:creationId xmlns:p14="http://schemas.microsoft.com/office/powerpoint/2010/main" val="782195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8292">
        <p14:reveal/>
      </p:transition>
    </mc:Choice>
    <mc:Fallback xmlns="">
      <p:transition spd="slow" advTm="829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334887"/>
            <a:ext cx="4680520" cy="34398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6517"/>
            <a:ext cx="4598090" cy="31683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572000" y="836712"/>
            <a:ext cx="446449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 </a:t>
            </a:r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Критичне висвітлення минулого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та співпраця з галицькими демократами спричинили невдоволення начальства.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Тому 1868 року П. Куліш 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йде у відставку</a:t>
            </a:r>
            <a:endParaRPr lang="ru-RU" sz="2000" dirty="0"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4365104"/>
            <a:ext cx="345638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Він вирушає за кордон, знайомиться з культурою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західних країн,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але значну частину часу мешкає у Львові</a:t>
            </a:r>
          </a:p>
        </p:txBody>
      </p:sp>
    </p:spTree>
    <p:extLst>
      <p:ext uri="{BB962C8B-B14F-4D97-AF65-F5344CB8AC3E}">
        <p14:creationId xmlns:p14="http://schemas.microsoft.com/office/powerpoint/2010/main" val="2363629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1017">
        <p14:reveal/>
      </p:transition>
    </mc:Choice>
    <mc:Fallback xmlns="">
      <p:transition spd="slow" advTm="1101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916833"/>
            <a:ext cx="7776864" cy="44473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dirty="0">
              <a:latin typeface="+mj-lt"/>
            </a:endParaRPr>
          </a:p>
          <a:p>
            <a:pPr algn="ctr"/>
            <a:endParaRPr lang="ru-RU" sz="2000" dirty="0">
              <a:latin typeface="+mj-lt"/>
            </a:endParaRPr>
          </a:p>
          <a:p>
            <a:pPr algn="ctr"/>
            <a:endParaRPr lang="ru-RU" sz="2000" dirty="0">
              <a:latin typeface="+mj-lt"/>
            </a:endParaRPr>
          </a:p>
          <a:p>
            <a:pPr algn="ctr"/>
            <a:endParaRPr lang="ru-RU" sz="2000" dirty="0">
              <a:latin typeface="+mj-lt"/>
            </a:endParaRPr>
          </a:p>
          <a:p>
            <a:pPr algn="ctr"/>
            <a:endParaRPr lang="ru-RU" sz="2000" dirty="0">
              <a:latin typeface="+mj-lt"/>
            </a:endParaRPr>
          </a:p>
          <a:p>
            <a:pPr algn="ctr"/>
            <a:endParaRPr lang="ru-RU" sz="2000" dirty="0">
              <a:latin typeface="+mj-lt"/>
            </a:endParaRPr>
          </a:p>
          <a:p>
            <a:pPr algn="ctr"/>
            <a:endParaRPr lang="ru-RU" sz="2000" dirty="0">
              <a:latin typeface="+mj-lt"/>
            </a:endParaRPr>
          </a:p>
          <a:p>
            <a:pPr algn="ctr"/>
            <a:endParaRPr lang="uk-UA" sz="2300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  <a:p>
            <a:pPr algn="ctr"/>
            <a:endParaRPr lang="uk-UA" sz="20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Співпрацює з місцевими журналами,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публікує свої переклади біблійних текстів українською мовою. Створення Пантелеймоном Кулішем  українського перекладу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Святого Письма стало знаменною віхою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 історії національної культури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237" y="188641"/>
            <a:ext cx="3079030" cy="4233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8611" y="188640"/>
            <a:ext cx="2825969" cy="4185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917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1825">
        <p14:reveal/>
      </p:transition>
    </mc:Choice>
    <mc:Fallback xmlns="">
      <p:transition spd="slow" advTm="1182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01" t="2754" r="14054"/>
          <a:stretch/>
        </p:blipFill>
        <p:spPr bwMode="auto">
          <a:xfrm>
            <a:off x="4716016" y="151048"/>
            <a:ext cx="3888432" cy="64623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1052736"/>
            <a:ext cx="3888432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uk-UA" sz="2300" dirty="0">
              <a:latin typeface="+mj-lt"/>
            </a:endParaRPr>
          </a:p>
          <a:p>
            <a:pPr algn="ctr"/>
            <a:r>
              <a:rPr lang="uk-UA" sz="23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До редакторської праці 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П. О. Куліш повертається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1873 року,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обійнявши посаду редактора петербурзького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</a:t>
            </a:r>
            <a:r>
              <a:rPr lang="ru-RU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Журнала </a:t>
            </a:r>
          </a:p>
          <a:p>
            <a:pPr algn="ctr"/>
            <a:r>
              <a:rPr lang="ru-RU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Министерства путей сообщения</a:t>
            </a:r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2088190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6385">
        <p14:reveal/>
      </p:transition>
    </mc:Choice>
    <mc:Fallback xmlns="">
      <p:transition spd="slow" advTm="638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04664"/>
            <a:ext cx="777686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>
              <a:latin typeface="+mj-lt"/>
            </a:endParaRPr>
          </a:p>
          <a:p>
            <a:pPr algn="ctr"/>
            <a:endParaRPr lang="uk-UA" sz="20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  <a:p>
            <a:pPr algn="ctr"/>
            <a:r>
              <a:rPr lang="uk-UA" sz="22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До останніх днів життя </a:t>
            </a:r>
          </a:p>
          <a:p>
            <a:pPr algn="ctr"/>
            <a:r>
              <a:rPr lang="uk-UA" sz="22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Пантелеймон Куліш </a:t>
            </a:r>
          </a:p>
          <a:p>
            <a:pPr algn="ctr"/>
            <a:r>
              <a:rPr lang="uk-UA" sz="22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не припиняв дбати про розвиток </a:t>
            </a:r>
          </a:p>
          <a:p>
            <a:pPr algn="ctr"/>
            <a:r>
              <a:rPr lang="uk-UA" sz="22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українського книговидання </a:t>
            </a:r>
          </a:p>
          <a:p>
            <a:pPr algn="ctr"/>
            <a:r>
              <a:rPr lang="uk-UA" sz="22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та періодики.</a:t>
            </a:r>
          </a:p>
          <a:p>
            <a:pPr algn="ctr"/>
            <a:r>
              <a:rPr lang="uk-UA" sz="22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Як редактор і літературний критик </a:t>
            </a:r>
          </a:p>
          <a:p>
            <a:pPr algn="ctr"/>
            <a:r>
              <a:rPr lang="uk-UA" sz="22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він добре розумів, що періодичні видання </a:t>
            </a:r>
          </a:p>
          <a:p>
            <a:pPr algn="ctr"/>
            <a:r>
              <a:rPr lang="uk-UA" sz="22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здатні  виконати мобільну комунікативну функцію </a:t>
            </a:r>
          </a:p>
          <a:p>
            <a:pPr algn="ctr"/>
            <a:r>
              <a:rPr lang="uk-UA" sz="22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 спілкуванні автора з читачем,</a:t>
            </a:r>
          </a:p>
          <a:p>
            <a:pPr algn="ctr"/>
            <a:r>
              <a:rPr lang="uk-UA" sz="22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критика з опонентом,</a:t>
            </a:r>
          </a:p>
          <a:p>
            <a:pPr algn="ctr"/>
            <a:r>
              <a:rPr lang="uk-UA" sz="22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що в підсумку слугує  літературному поступові</a:t>
            </a:r>
          </a:p>
          <a:p>
            <a:pPr algn="ctr"/>
            <a:endParaRPr lang="uk-UA" sz="2800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  <a:p>
            <a:pPr algn="ctr"/>
            <a:endParaRPr lang="uk-UA" sz="2800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7665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6524">
        <p14:reveal/>
      </p:transition>
    </mc:Choice>
    <mc:Fallback xmlns="">
      <p:transition spd="slow" advTm="1652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408" y="173761"/>
            <a:ext cx="3147552" cy="30935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73760"/>
            <a:ext cx="2952328" cy="30935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05" t="-8767"/>
          <a:stretch/>
        </p:blipFill>
        <p:spPr bwMode="auto">
          <a:xfrm>
            <a:off x="5241593" y="3267351"/>
            <a:ext cx="3002815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86614" y="2551837"/>
            <a:ext cx="4329402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uk-UA" sz="2000" dirty="0">
              <a:latin typeface="+mj-lt"/>
            </a:endParaRPr>
          </a:p>
          <a:p>
            <a:pPr algn="ctr"/>
            <a:endParaRPr lang="uk-UA" sz="2000" dirty="0">
              <a:latin typeface="+mj-lt"/>
            </a:endParaRPr>
          </a:p>
          <a:p>
            <a:pPr algn="ctr"/>
            <a:endParaRPr lang="uk-UA" sz="2200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  <a:p>
            <a:pPr algn="ctr"/>
            <a:endParaRPr lang="uk-UA" sz="2200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Прибуток від збірки «Дзвін»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П. Куліш передає на підтримку двотижневика «Народ»,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 також першої в Україні україномовної газети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«Хлібороб»</a:t>
            </a:r>
            <a:endParaRPr lang="ru-RU" sz="2000" dirty="0"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93929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6699">
        <p14:reveal/>
      </p:transition>
    </mc:Choice>
    <mc:Fallback xmlns="">
      <p:transition spd="slow" advTm="669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4427984" y="664708"/>
            <a:ext cx="4392488" cy="4852524"/>
          </a:xfrm>
        </p:spPr>
        <p:txBody>
          <a:bodyPr>
            <a:noAutofit/>
          </a:bodyPr>
          <a:lstStyle/>
          <a:p>
            <a:br>
              <a:rPr lang="uk-UA" sz="2400" dirty="0">
                <a:effectLst/>
              </a:rPr>
            </a:br>
            <a:br>
              <a:rPr lang="uk-UA" sz="2400" dirty="0">
                <a:effectLst/>
              </a:rPr>
            </a:br>
            <a:br>
              <a:rPr lang="uk-UA" sz="2400" dirty="0">
                <a:effectLst/>
              </a:rPr>
            </a:br>
            <a:br>
              <a:rPr lang="uk-UA" sz="2400" dirty="0">
                <a:effectLst/>
              </a:rPr>
            </a:br>
            <a:br>
              <a:rPr lang="uk-UA" sz="2400" dirty="0">
                <a:effectLst/>
              </a:rPr>
            </a:br>
            <a:br>
              <a:rPr lang="uk-UA" sz="2400" dirty="0">
                <a:effectLst/>
              </a:rPr>
            </a:br>
            <a:r>
              <a:rPr lang="uk-UA" sz="2000" b="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Він відіграв значну роль </a:t>
            </a:r>
            <a:br>
              <a:rPr lang="uk-UA" sz="2000" b="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2000" b="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організації </a:t>
            </a:r>
            <a:br>
              <a:rPr lang="uk-UA" sz="2000" b="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2000" b="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українського книговидання </a:t>
            </a:r>
            <a:br>
              <a:rPr lang="uk-UA" sz="2000" b="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2000" b="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 української преси,</a:t>
            </a:r>
            <a:br>
              <a:rPr lang="uk-UA" sz="2000" b="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2000" b="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 формуванні фаху редактора </a:t>
            </a:r>
            <a:br>
              <a:rPr lang="uk-UA" sz="2000" b="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2000" b="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  видавця.  За спогадами </a:t>
            </a:r>
            <a:br>
              <a:rPr lang="uk-UA" sz="2000" b="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2000" b="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Сергія Єфремова </a:t>
            </a:r>
            <a:br>
              <a:rPr lang="uk-UA" sz="2000" b="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2000" b="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Куліш  став </a:t>
            </a:r>
            <a:br>
              <a:rPr lang="uk-UA" sz="2000" b="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2000" b="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«душею видавничої справи»</a:t>
            </a:r>
            <a:br>
              <a:rPr lang="uk-UA" sz="2000" b="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2000" b="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і розгорнув «кипучу, систематичну працю…. </a:t>
            </a:r>
            <a:br>
              <a:rPr lang="uk-UA" sz="2000" b="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2000" b="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сфері українського видавництва»</a:t>
            </a:r>
            <a:br>
              <a:rPr lang="uk-UA" sz="2000" b="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uk-UA" sz="2800" dirty="0">
                <a:effectLst/>
              </a:rPr>
            </a:br>
            <a:br>
              <a:rPr lang="uk-UA" sz="3200" dirty="0">
                <a:effectLst/>
              </a:rPr>
            </a:br>
            <a:endParaRPr lang="ru-RU" sz="32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E1AE81D-7119-4B8B-950C-BE2728ADE3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9512" y="332656"/>
            <a:ext cx="4096460" cy="57555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64474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3088">
        <p14:reveal/>
      </p:transition>
    </mc:Choice>
    <mc:Fallback xmlns="">
      <p:transition spd="slow" advTm="1308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0800000" flipV="1">
            <a:off x="1403644" y="3915211"/>
            <a:ext cx="640871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 </a:t>
            </a:r>
          </a:p>
          <a:p>
            <a:pPr algn="ctr"/>
            <a:endParaRPr lang="ru-RU" sz="20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  <a:p>
            <a:pPr algn="ctr"/>
            <a:r>
              <a:rPr lang="ru-RU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 </a:t>
            </a:r>
          </a:p>
          <a:p>
            <a:pPr algn="ctr"/>
            <a:endParaRPr lang="ru-RU" sz="20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  <a:p>
            <a:pPr algn="ctr"/>
            <a:endParaRPr lang="ru-RU" sz="20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  <a:p>
            <a:pPr algn="ctr"/>
            <a:r>
              <a:rPr lang="ru-RU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endParaRPr lang="uk-UA" sz="20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52FA7DB-C8EF-4301-B149-017B91362C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012"/>
          <a:stretch/>
        </p:blipFill>
        <p:spPr>
          <a:xfrm>
            <a:off x="5199163" y="260648"/>
            <a:ext cx="3996217" cy="6336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кутник 3">
            <a:extLst>
              <a:ext uri="{FF2B5EF4-FFF2-40B4-BE49-F238E27FC236}">
                <a16:creationId xmlns:a16="http://schemas.microsoft.com/office/drawing/2014/main" id="{1B745B9E-AB26-4FFD-89D6-7AC806A1289F}"/>
              </a:ext>
            </a:extLst>
          </p:cNvPr>
          <p:cNvSpPr/>
          <p:nvPr/>
        </p:nvSpPr>
        <p:spPr>
          <a:xfrm>
            <a:off x="0" y="1124744"/>
            <a:ext cx="52920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Суперечливість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політичних поглядів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та естетичних смаків,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категоричність суджень призводили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до непорозумінь із однодумцями.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«Куліш не був людиною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послідовної політичної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і навіть літературної програми.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Він був людиною настрою», –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констатував літературознавець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Юрій Шевельов. 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Відтак породжувались негативні оцінки особи Пантелеймона Куліша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та його діяльності</a:t>
            </a:r>
          </a:p>
        </p:txBody>
      </p:sp>
    </p:spTree>
    <p:extLst>
      <p:ext uri="{BB962C8B-B14F-4D97-AF65-F5344CB8AC3E}">
        <p14:creationId xmlns:p14="http://schemas.microsoft.com/office/powerpoint/2010/main" val="1048581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2942">
        <p14:reveal/>
      </p:transition>
    </mc:Choice>
    <mc:Fallback xmlns="">
      <p:transition spd="slow" advTm="1294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5" y="322616"/>
            <a:ext cx="5904656" cy="4431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 rot="10800000" flipV="1">
            <a:off x="1403644" y="3607435"/>
            <a:ext cx="640871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 </a:t>
            </a:r>
          </a:p>
          <a:p>
            <a:pPr algn="ctr"/>
            <a:endParaRPr lang="ru-RU" sz="20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  <a:p>
            <a:pPr algn="ctr"/>
            <a:r>
              <a:rPr lang="ru-RU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 </a:t>
            </a:r>
          </a:p>
          <a:p>
            <a:pPr algn="ctr"/>
            <a:endParaRPr lang="ru-RU" sz="20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57- річна багатогранна діяльність П. О. Куліша 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була надзвичайно плідною.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Він залишив неоціненну творчу спадщину,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яка складає скарбницю національної культури</a:t>
            </a:r>
          </a:p>
        </p:txBody>
      </p:sp>
    </p:spTree>
    <p:extLst>
      <p:ext uri="{BB962C8B-B14F-4D97-AF65-F5344CB8AC3E}">
        <p14:creationId xmlns:p14="http://schemas.microsoft.com/office/powerpoint/2010/main" val="170440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8216">
        <p14:reveal/>
      </p:transition>
    </mc:Choice>
    <mc:Fallback xmlns="">
      <p:transition spd="slow" advTm="821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1" y="3474286"/>
            <a:ext cx="7727507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dirty="0"/>
          </a:p>
          <a:p>
            <a:endParaRPr lang="uk-UA" dirty="0"/>
          </a:p>
          <a:p>
            <a:endParaRPr lang="uk-UA" dirty="0"/>
          </a:p>
          <a:p>
            <a:endParaRPr lang="uk-UA" dirty="0"/>
          </a:p>
          <a:p>
            <a:endParaRPr lang="uk-UA" dirty="0"/>
          </a:p>
          <a:p>
            <a:pPr algn="ctr"/>
            <a:endParaRPr lang="uk-UA" sz="2400" dirty="0">
              <a:latin typeface="+mj-lt"/>
            </a:endParaRP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Місце Пантелеймона Олександровича Куліша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 українській культурі високе й почесне,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 у формуванні професії редактора та видавця –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унікальне</a:t>
            </a:r>
            <a:endParaRPr lang="ru-RU" sz="2000" dirty="0"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901" y="188640"/>
            <a:ext cx="3742234" cy="50405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1772816"/>
            <a:ext cx="4331018" cy="17014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1140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395">
        <p14:reveal/>
      </p:transition>
    </mc:Choice>
    <mc:Fallback xmlns="">
      <p:transition spd="slow" advTm="1039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332656"/>
            <a:ext cx="8352928" cy="55245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                         </a:t>
            </a:r>
            <a:r>
              <a:rPr lang="uk-UA" sz="24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     Використані джерела</a:t>
            </a:r>
          </a:p>
          <a:p>
            <a:endParaRPr lang="ru-RU" sz="2100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  <a:p>
            <a:pPr lvl="0" algn="just"/>
            <a:r>
              <a:rPr lang="uk-UA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1. Відоняк Н. Пантелеймон Куліш, Тарас Шевченко і часопис</a:t>
            </a:r>
          </a:p>
          <a:p>
            <a:pPr lvl="0" algn="just"/>
            <a:r>
              <a:rPr lang="uk-UA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«Основа» / Н. Відоняк // Дивослово. - 2004.- № 12. – С. 15 -16. </a:t>
            </a:r>
          </a:p>
          <a:p>
            <a:pPr lvl="0" algn="just"/>
            <a:r>
              <a:rPr lang="uk-UA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2. Пантелеймона Куліша (1819 1897): (до 195-річчя від дня народження).</a:t>
            </a:r>
          </a:p>
          <a:p>
            <a:pPr lvl="0" algn="just"/>
            <a:r>
              <a:rPr lang="uk-UA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/ Л. Домбровська, В. Гулак // Книжкова палата. -  2014. - № 6. –  С. 1 – 5.</a:t>
            </a:r>
            <a:endParaRPr lang="ru-RU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  <a:p>
            <a:pPr lvl="0" algn="just"/>
            <a:r>
              <a:rPr lang="uk-UA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3. Єфремов С.  О. Історія українського письменства / С.  О.  Єфремов. - К. : Феміна, 1995. – С. 385 - 430.</a:t>
            </a:r>
            <a:endParaRPr lang="ru-RU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  <a:p>
            <a:pPr lvl="0" algn="just"/>
            <a:r>
              <a:rPr lang="uk-UA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4. Літературне життя 60-х рр. «Основа» // Зеров М. Лекції     з історії української літератури (1798 - 1870)  / М. Зеров. -  Торонто : Мозаїка, 1977. – С.218 -225.</a:t>
            </a:r>
          </a:p>
          <a:p>
            <a:pPr lvl="0" algn="just"/>
            <a:r>
              <a:rPr lang="uk-UA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5. Мацібора Н. Г. Особливості історико-бібліографічного дослідження книжкових і журнальних колекцій ХІХ – початку ХХ ст. з фонду Державної науково-педагогічної бібліотеки України імені В. О. Сухомлинського / Н.  Г.  Мацібора  // Наукові праці Державної науково-педагогічної бібліотеки України імені В. О. Сухомлинського. – Вип. 2. Всеукраїнський інформаційний ресурс з питань психолого-педагогічної науки і освіти: сучасний стан та шляхи розвитку. – К. Педагогічна думка, 2010. – С. 274 – 280.</a:t>
            </a:r>
          </a:p>
          <a:p>
            <a:pPr lvl="0" algn="just"/>
            <a:endParaRPr lang="uk-UA" sz="2000" dirty="0">
              <a:solidFill>
                <a:srgbClr val="FFC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53121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5430">
        <p14:reveal/>
      </p:transition>
    </mc:Choice>
    <mc:Fallback xmlns="">
      <p:transition spd="slow" advTm="5430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5"/>
            <a:ext cx="8280920" cy="670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uk-UA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6. Пантелеймон Куліш (1819 – 1897) // Жулинський М.  Г. Із забуття – </a:t>
            </a:r>
          </a:p>
          <a:p>
            <a:pPr lvl="0" algn="just"/>
            <a:r>
              <a:rPr lang="uk-UA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в безсмертя:</a:t>
            </a:r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 </a:t>
            </a:r>
            <a:r>
              <a:rPr lang="uk-UA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(сторінки призабутої спадщини) / М.  Г.  Жулинський. – К.: Дніпро, 1990. – С.43 – 66.</a:t>
            </a:r>
          </a:p>
          <a:p>
            <a:pPr lvl="0" algn="just"/>
            <a:r>
              <a:rPr lang="uk-UA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7. Патока В. В. Український будитель: до 190-річчя від дня народження П.  Куліша / В. В. Патока // Календар знаменних і пам’ятних дат. – 2009.- № 3. – С. 53 – 64.</a:t>
            </a:r>
          </a:p>
          <a:p>
            <a:pPr algn="just"/>
            <a:r>
              <a:rPr lang="uk-UA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8. Українська журналістика різночинного (буржуазно-демократичного) періоду визвольного руху (60 – 90-ті роки ХІХ ст.) // Історія української дожовтневої журналістики / О. І. Дей, І.  Л. Моторнюк, М. Ф.  Нечиталюк. – Львів: Вища школа, 1983. – С.125 - 312.</a:t>
            </a:r>
            <a:endParaRPr lang="ru-RU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  <a:p>
            <a:pPr lvl="0" algn="just"/>
            <a:endParaRPr lang="ru-RU" sz="2000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  <a:p>
            <a:pPr lvl="0" algn="ctr"/>
            <a:r>
              <a:rPr lang="uk-UA" sz="24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Інтернет ресурси</a:t>
            </a:r>
          </a:p>
          <a:p>
            <a:pPr lvl="0" algn="ctr"/>
            <a:endParaRPr lang="uk-UA" sz="20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  <a:p>
            <a:pPr lvl="0" algn="just"/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	http://adelanta.biz.opt-images.1c-bitrix-cdn.ru</a:t>
            </a:r>
          </a:p>
          <a:p>
            <a:pPr lvl="0" algn="just"/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	http://amnesia.pavelbers.com</a:t>
            </a:r>
          </a:p>
          <a:p>
            <a:pPr lvl="0" algn="just"/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	http://antiq.dwg.ru</a:t>
            </a:r>
          </a:p>
          <a:p>
            <a:pPr lvl="0" algn="just"/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	http://archive.chytomo.com</a:t>
            </a:r>
          </a:p>
          <a:p>
            <a:pPr lvl="0" algn="just"/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	http://chtyvo.org.ua</a:t>
            </a:r>
          </a:p>
          <a:p>
            <a:pPr lvl="0" algn="just"/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	http://diasporiana.org.ua</a:t>
            </a:r>
          </a:p>
          <a:p>
            <a:pPr lvl="0" algn="just"/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	http://elib.shpl.ru</a:t>
            </a:r>
          </a:p>
          <a:p>
            <a:pPr lvl="0" algn="just"/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8.	http://hadashot.kiev.ua</a:t>
            </a:r>
          </a:p>
          <a:p>
            <a:pPr lvl="0" algn="just"/>
            <a:endParaRPr lang="ru-RU" sz="2000" dirty="0">
              <a:latin typeface="+mj-lt"/>
            </a:endParaRPr>
          </a:p>
          <a:p>
            <a:pPr lvl="0"/>
            <a:endParaRPr lang="ru-RU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06559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5477">
        <p14:reveal/>
      </p:transition>
    </mc:Choice>
    <mc:Fallback xmlns="">
      <p:transition spd="slow" advTm="5477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>
            <a:extLst>
              <a:ext uri="{FF2B5EF4-FFF2-40B4-BE49-F238E27FC236}">
                <a16:creationId xmlns:a16="http://schemas.microsoft.com/office/drawing/2014/main" id="{15475744-F971-4762-B328-B5BD5883EAD8}"/>
              </a:ext>
            </a:extLst>
          </p:cNvPr>
          <p:cNvSpPr/>
          <p:nvPr/>
        </p:nvSpPr>
        <p:spPr>
          <a:xfrm>
            <a:off x="683568" y="332656"/>
            <a:ext cx="820891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9.	http://irbis-nbuv.gov.ua</a:t>
            </a:r>
          </a:p>
          <a:p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10.	http://library.pdpu.edu.ua</a:t>
            </a:r>
          </a:p>
          <a:p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11.	http://nbuv.gov.ua</a:t>
            </a:r>
          </a:p>
          <a:p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12.	http://resource.history.org.ua</a:t>
            </a:r>
          </a:p>
          <a:p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13.	http://what.in.ua</a:t>
            </a:r>
          </a:p>
          <a:p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14.	http://www.calendarium.com.ua</a:t>
            </a:r>
          </a:p>
          <a:p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15.	http://www.samprodav.com</a:t>
            </a:r>
          </a:p>
          <a:p>
            <a:pPr marL="342900" indent="-342900">
              <a:buAutoNum type="arabicPeriod" startAt="16"/>
            </a:pPr>
            <a:r>
              <a:rPr lang="uk-UA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         </a:t>
            </a:r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http://www.ukrlitzno.com.ua</a:t>
            </a:r>
            <a:endParaRPr lang="uk-UA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342900" indent="-342900">
              <a:buAutoNum type="arabicPeriod" startAt="16"/>
            </a:pP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	</a:t>
            </a:r>
            <a:r>
              <a:rPr lang="ru-RU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https://day.kyiv.ua </a:t>
            </a:r>
          </a:p>
          <a:p>
            <a:pPr marL="342900" indent="-342900">
              <a:buAutoNum type="arabicPeriod" startAt="16"/>
            </a:pPr>
            <a:r>
              <a:rPr lang="ru-RU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	https://encrypted-tbn0.gstatic.com</a:t>
            </a:r>
          </a:p>
          <a:p>
            <a:pPr marL="342900" indent="-342900">
              <a:buAutoNum type="arabicPeriod" startAt="16"/>
            </a:pPr>
            <a:r>
              <a:rPr lang="ru-RU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	https://galnet.fm</a:t>
            </a:r>
          </a:p>
          <a:p>
            <a:pPr marL="342900" indent="-342900">
              <a:buAutoNum type="arabicPeriod" startAt="16"/>
            </a:pPr>
            <a:r>
              <a:rPr lang="ru-RU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	https://img.yakaboo.ua</a:t>
            </a:r>
          </a:p>
          <a:p>
            <a:pPr marL="342900" indent="-342900">
              <a:buAutoNum type="arabicPeriod" startAt="16"/>
            </a:pPr>
            <a:r>
              <a:rPr lang="ru-RU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	https://mvduk.kiev.ua</a:t>
            </a:r>
          </a:p>
          <a:p>
            <a:pPr marL="342900" indent="-342900">
              <a:buAutoNum type="arabicPeriod" startAt="16"/>
            </a:pPr>
            <a:r>
              <a:rPr lang="ru-RU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	https://runivers.ru</a:t>
            </a:r>
          </a:p>
          <a:p>
            <a:pPr marL="342900" indent="-342900">
              <a:buAutoNum type="arabicPeriod" startAt="16"/>
            </a:pPr>
            <a:r>
              <a:rPr lang="ru-RU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	https://s3.amazonaws.com</a:t>
            </a:r>
          </a:p>
          <a:p>
            <a:pPr marL="342900" indent="-342900">
              <a:buAutoNum type="arabicPeriod" startAt="16"/>
            </a:pPr>
            <a:r>
              <a:rPr lang="ru-RU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	https://skylots.org</a:t>
            </a:r>
          </a:p>
          <a:p>
            <a:pPr marL="342900" indent="-342900">
              <a:buAutoNum type="arabicPeriod" startAt="16"/>
            </a:pPr>
            <a:r>
              <a:rPr lang="ru-RU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	https://upload.wikimedia.org</a:t>
            </a:r>
          </a:p>
          <a:p>
            <a:pPr marL="342900" indent="-342900">
              <a:buAutoNum type="arabicPeriod" startAt="16"/>
            </a:pPr>
            <a:r>
              <a:rPr lang="ru-RU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         https://www.myslenedrevo.com.ua</a:t>
            </a:r>
          </a:p>
          <a:p>
            <a:pPr marL="342900" indent="-342900">
              <a:buAutoNum type="arabicPeriod" startAt="16"/>
            </a:pPr>
            <a:r>
              <a:rPr lang="ru-RU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	https://www.rulit.me</a:t>
            </a:r>
          </a:p>
          <a:p>
            <a:pPr marL="342900" indent="-342900">
              <a:buAutoNum type="arabicPeriod" startAt="16"/>
            </a:pPr>
            <a:r>
              <a:rPr lang="ru-RU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	https://zbruc.eu</a:t>
            </a:r>
          </a:p>
          <a:p>
            <a:pPr marL="342900" indent="-342900">
              <a:buAutoNum type="arabicPeriod" startAt="16"/>
            </a:pPr>
            <a:r>
              <a:rPr lang="ru-RU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	https://zounb.zp.ua</a:t>
            </a:r>
          </a:p>
          <a:p>
            <a:r>
              <a:rPr lang="uk-UA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    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415725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5584">
        <p14:reveal/>
      </p:transition>
    </mc:Choice>
    <mc:Fallback xmlns="">
      <p:transition spd="slow" advTm="5584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>
            <a:extLst>
              <a:ext uri="{FF2B5EF4-FFF2-40B4-BE49-F238E27FC236}">
                <a16:creationId xmlns:a16="http://schemas.microsoft.com/office/drawing/2014/main" id="{15475744-F971-4762-B328-B5BD5883EAD8}"/>
              </a:ext>
            </a:extLst>
          </p:cNvPr>
          <p:cNvSpPr/>
          <p:nvPr/>
        </p:nvSpPr>
        <p:spPr>
          <a:xfrm>
            <a:off x="2123728" y="5133972"/>
            <a:ext cx="5400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Підготувала: бібліотекар</a:t>
            </a:r>
          </a:p>
          <a:p>
            <a:pPr algn="ctr"/>
            <a:r>
              <a:rPr lang="uk-UA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читального залу наукової літератури </a:t>
            </a:r>
          </a:p>
          <a:p>
            <a:pPr algn="ctr"/>
            <a:r>
              <a:rPr lang="uk-UA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Лисенко Л. В.</a:t>
            </a:r>
          </a:p>
          <a:p>
            <a:pPr marL="342900" indent="-342900">
              <a:buAutoNum type="arabicPeriod" startAt="16"/>
            </a:pPr>
            <a:endParaRPr lang="uk-UA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19C6462-CCAA-45F6-A608-5A4DEEDFBD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7228" y="1268760"/>
            <a:ext cx="4752528" cy="33659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04031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4142">
        <p14:reveal/>
      </p:transition>
    </mc:Choice>
    <mc:Fallback xmlns="">
      <p:transition spd="slow" advTm="4142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484784"/>
            <a:ext cx="4546848" cy="2952328"/>
          </a:xfrm>
        </p:spPr>
        <p:txBody>
          <a:bodyPr>
            <a:noAutofit/>
          </a:bodyPr>
          <a:lstStyle/>
          <a:p>
            <a:br>
              <a:rPr lang="ru-RU" sz="2800" dirty="0">
                <a:effectLst/>
              </a:rPr>
            </a:br>
            <a:endParaRPr lang="ru-RU" sz="2800" dirty="0">
              <a:latin typeface="Arial Black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71029">
            <a:off x="183181" y="151161"/>
            <a:ext cx="1655012" cy="26009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7796" y="119202"/>
            <a:ext cx="1690246" cy="26648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27784">
            <a:off x="7162952" y="199289"/>
            <a:ext cx="1615268" cy="25709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5297" y="191147"/>
            <a:ext cx="1680663" cy="24083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5222" y="234644"/>
            <a:ext cx="1598185" cy="24339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кутник 2">
            <a:extLst>
              <a:ext uri="{FF2B5EF4-FFF2-40B4-BE49-F238E27FC236}">
                <a16:creationId xmlns:a16="http://schemas.microsoft.com/office/drawing/2014/main" id="{250A36B0-983C-4DCB-976E-B45F1FCB4F58}"/>
              </a:ext>
            </a:extLst>
          </p:cNvPr>
          <p:cNvSpPr/>
          <p:nvPr/>
        </p:nvSpPr>
        <p:spPr>
          <a:xfrm>
            <a:off x="971600" y="3429000"/>
            <a:ext cx="763284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1856 року в Петербурзі у  власній друкарні,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Пантелеймон Куліш уперше видав багатотомне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наукове видання творів М.  Гоголя, відредагував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та  видав «Народні оповідання М.  Вовчка»,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двотомник творів Г.  Квітки-</a:t>
            </a:r>
            <a:r>
              <a:rPr lang="uk-UA" sz="2000" dirty="0" err="1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Основ’яненка</a:t>
            </a:r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,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твори І.  Котляревського,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«казання» В.  Гречулевича</a:t>
            </a:r>
          </a:p>
        </p:txBody>
      </p:sp>
    </p:spTree>
    <p:extLst>
      <p:ext uri="{BB962C8B-B14F-4D97-AF65-F5344CB8AC3E}">
        <p14:creationId xmlns:p14="http://schemas.microsoft.com/office/powerpoint/2010/main" val="2926467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700">
        <p14:reveal/>
      </p:transition>
    </mc:Choice>
    <mc:Fallback xmlns="">
      <p:transition spd="slow" advTm="107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4" y="227854"/>
            <a:ext cx="4546848" cy="2952328"/>
          </a:xfrm>
        </p:spPr>
        <p:txBody>
          <a:bodyPr>
            <a:noAutofit/>
          </a:bodyPr>
          <a:lstStyle/>
          <a:p>
            <a:br>
              <a:rPr lang="ru-RU" sz="2800" dirty="0">
                <a:effectLst/>
              </a:rPr>
            </a:br>
            <a:endParaRPr lang="ru-RU" sz="2800" dirty="0">
              <a:latin typeface="Arial Black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96" y="3677819"/>
            <a:ext cx="1867320" cy="30524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6584" y="1366170"/>
            <a:ext cx="1835696" cy="29249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FF0DDD0-C6E6-4D87-9170-77D50338E6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7288" y="2336742"/>
            <a:ext cx="1835696" cy="3090385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1712" y="2745921"/>
            <a:ext cx="1872208" cy="33393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416" y="3210517"/>
            <a:ext cx="1881652" cy="31811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кутник 2">
            <a:extLst>
              <a:ext uri="{FF2B5EF4-FFF2-40B4-BE49-F238E27FC236}">
                <a16:creationId xmlns:a16="http://schemas.microsoft.com/office/drawing/2014/main" id="{E29800C1-4132-4F9E-A22C-88D33A222084}"/>
              </a:ext>
            </a:extLst>
          </p:cNvPr>
          <p:cNvSpPr/>
          <p:nvPr/>
        </p:nvSpPr>
        <p:spPr>
          <a:xfrm rot="10800000" flipV="1">
            <a:off x="539552" y="401587"/>
            <a:ext cx="648072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Досягненням Куліша-видавця стала започаткована ним серія  книжок-«метеликів»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під спільно назвою «Сільська бібліотека».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Протягом 1860-1862 років вийшло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39 видань цієї серії</a:t>
            </a:r>
          </a:p>
        </p:txBody>
      </p:sp>
    </p:spTree>
    <p:extLst>
      <p:ext uri="{BB962C8B-B14F-4D97-AF65-F5344CB8AC3E}">
        <p14:creationId xmlns:p14="http://schemas.microsoft.com/office/powerpoint/2010/main" val="521664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6164">
        <p14:reveal/>
      </p:transition>
    </mc:Choice>
    <mc:Fallback xmlns="">
      <p:transition spd="slow" advTm="616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4" y="227854"/>
            <a:ext cx="4546848" cy="2952328"/>
          </a:xfrm>
        </p:spPr>
        <p:txBody>
          <a:bodyPr>
            <a:noAutofit/>
          </a:bodyPr>
          <a:lstStyle/>
          <a:p>
            <a:br>
              <a:rPr lang="ru-RU" sz="2800" dirty="0">
                <a:effectLst/>
              </a:rPr>
            </a:br>
            <a:endParaRPr lang="ru-RU" sz="2800" dirty="0">
              <a:latin typeface="Arial Black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052736"/>
            <a:ext cx="1879815" cy="24792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9139"/>
            <a:ext cx="2093425" cy="28526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5022600"/>
            <a:ext cx="3814307" cy="1609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58035"/>
            <a:ext cx="2016224" cy="27494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7504" y="3212310"/>
            <a:ext cx="5112568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uk-UA" sz="2400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 друкарні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П. Куліша побачили світ 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його власні «Записки о Южной Руси», «Чорна рада»,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український буквар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і читанка «Граматка»,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 також альманах «Хата»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та журнал «Основа</a:t>
            </a:r>
            <a:r>
              <a:rPr lang="ru-RU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64" y="2292375"/>
            <a:ext cx="1735978" cy="2588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>
            <a:extLst>
              <a:ext uri="{FF2B5EF4-FFF2-40B4-BE49-F238E27FC236}">
                <a16:creationId xmlns:a16="http://schemas.microsoft.com/office/drawing/2014/main" id="{21F9008C-F51F-49AD-A54B-B2F1105741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7022"/>
            <a:ext cx="2093425" cy="28526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4713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7370">
        <p14:reveal/>
      </p:transition>
    </mc:Choice>
    <mc:Fallback xmlns="">
      <p:transition spd="slow" advTm="737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548680"/>
            <a:ext cx="65527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З середини 40-х років 19 століття 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для українства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стала дуже актуальною проблема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створення національного періодичного видання.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І вже тоді Пантелеймон Куліш 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долучився до цієї справи</a:t>
            </a:r>
            <a:endParaRPr lang="uk-UA" sz="2100" dirty="0"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345C827-44AC-45FD-AF13-FD5B795FA6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8197" y="3140968"/>
            <a:ext cx="2355925" cy="323316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597D412-6B5C-4F1D-A2B6-28041A5F1B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8" y="2946707"/>
            <a:ext cx="2050374" cy="3362613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7A79E79-550D-43E7-B6FF-C17521D1E7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8166" y="2778420"/>
            <a:ext cx="2204269" cy="3704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170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6325">
        <p14:reveal/>
      </p:transition>
    </mc:Choice>
    <mc:Fallback xmlns="">
      <p:transition spd="slow" advTm="632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84245"/>
            <a:ext cx="6192688" cy="42968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2240661"/>
            <a:ext cx="8856984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uk-UA" dirty="0"/>
          </a:p>
          <a:p>
            <a:endParaRPr lang="ru-RU" dirty="0"/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Значного пожвавлення процес видання українського журналу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зазнав у період діяльності Кирило-Мефодіївського товариства.</a:t>
            </a:r>
            <a:r>
              <a:rPr lang="ru-RU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Та після його розгрому всі спроби організації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українського періодичного суспільно-політичного органу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було призупинено  </a:t>
            </a:r>
          </a:p>
        </p:txBody>
      </p:sp>
    </p:spTree>
    <p:extLst>
      <p:ext uri="{BB962C8B-B14F-4D97-AF65-F5344CB8AC3E}">
        <p14:creationId xmlns:p14="http://schemas.microsoft.com/office/powerpoint/2010/main" val="1580955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8617">
        <p14:reveal/>
      </p:transition>
    </mc:Choice>
    <mc:Fallback xmlns="">
      <p:transition spd="slow" advTm="861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8453"/>
            <a:ext cx="4277410" cy="63191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-1035496"/>
            <a:ext cx="446449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sz="2400" dirty="0">
              <a:latin typeface="+mj-lt"/>
            </a:endParaRPr>
          </a:p>
          <a:p>
            <a:endParaRPr lang="uk-UA" sz="2400" dirty="0">
              <a:latin typeface="+mj-lt"/>
            </a:endParaRPr>
          </a:p>
          <a:p>
            <a:endParaRPr lang="uk-UA" sz="2400" dirty="0">
              <a:latin typeface="+mj-lt"/>
            </a:endParaRPr>
          </a:p>
          <a:p>
            <a:endParaRPr lang="uk-UA" sz="2400" dirty="0">
              <a:latin typeface="+mj-lt"/>
            </a:endParaRPr>
          </a:p>
          <a:p>
            <a:pPr algn="ctr"/>
            <a:endParaRPr lang="uk-UA" sz="20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  <a:p>
            <a:pPr algn="ctr"/>
            <a:endParaRPr lang="uk-UA" sz="20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  <a:p>
            <a:pPr algn="ctr"/>
            <a:endParaRPr lang="uk-UA" sz="20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  <a:p>
            <a:pPr algn="ctr"/>
            <a:endParaRPr lang="uk-UA" sz="2000" b="1" dirty="0"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 жовтні 1858 року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П. Куліш офіційно звернувся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до Міністерства народної освіти </a:t>
            </a:r>
          </a:p>
          <a:p>
            <a:pPr algn="ctr"/>
            <a:r>
              <a:rPr lang="uk-UA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 проханням дозволити видавати український журнал </a:t>
            </a:r>
          </a:p>
          <a:p>
            <a:pPr algn="ctr"/>
            <a:r>
              <a:rPr lang="ru-RU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«Хата, </a:t>
            </a:r>
          </a:p>
          <a:p>
            <a:pPr algn="ctr"/>
            <a:r>
              <a:rPr lang="ru-RU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южно-русский словарь словесности, истории, этнографии и сельского хозяйства» </a:t>
            </a:r>
          </a:p>
          <a:p>
            <a:pPr algn="ctr"/>
            <a:endParaRPr lang="uk-UA" sz="20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  <a:p>
            <a:pPr algn="ctr"/>
            <a:endParaRPr lang="uk-UA" sz="2000" b="1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6964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9314">
        <p14:reveal/>
      </p:transition>
    </mc:Choice>
    <mc:Fallback xmlns="">
      <p:transition spd="slow" advTm="931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2681</TotalTime>
  <Words>1128</Words>
  <Application>Microsoft Office PowerPoint</Application>
  <PresentationFormat>Екран (4:3)</PresentationFormat>
  <Paragraphs>315</Paragraphs>
  <Slides>36</Slides>
  <Notes>3</Notes>
  <HiddenSlides>0</HiddenSlides>
  <MMClips>1</MMClips>
  <ScaleCrop>false</ScaleCrop>
  <HeadingPairs>
    <vt:vector size="6" baseType="variant">
      <vt:variant>
        <vt:lpstr>Використані шрифти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36</vt:i4>
      </vt:variant>
    </vt:vector>
  </HeadingPairs>
  <TitlesOfParts>
    <vt:vector size="46" baseType="lpstr">
      <vt:lpstr>Arial</vt:lpstr>
      <vt:lpstr>Arial Black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 Постать  Пантелеймона Куліша  як редактора та видавця: погляд бібліофіла</vt:lpstr>
      <vt:lpstr>  Пантелеймон Куліш -  відомий український письменник, публіцист, критик, етнограф, фольклорист, історик, перекладач, громадський діяч  та видавець </vt:lpstr>
      <vt:lpstr>      Він відіграв значну роль  в організації  українського книговидання  та української преси,  у формуванні фаху редактора  та  видавця.  За спогадами  Сергія Єфремова  Куліш  став  «душею видавничої справи»  і розгорнув «кипучу, систематичну працю….  в сфері українського видавництва»   </vt:lpstr>
      <vt:lpstr> </vt:lpstr>
      <vt:lpstr> </vt:lpstr>
      <vt:lpstr>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library2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Постать  Пантелеймона Куліша  як редактора та видавця</dc:title>
  <dc:creator>libr2</dc:creator>
  <cp:lastModifiedBy>Аdministrator</cp:lastModifiedBy>
  <cp:revision>334</cp:revision>
  <dcterms:created xsi:type="dcterms:W3CDTF">2019-04-17T11:44:25Z</dcterms:created>
  <dcterms:modified xsi:type="dcterms:W3CDTF">2021-06-25T09:07:17Z</dcterms:modified>
</cp:coreProperties>
</file>