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4" r:id="rId5"/>
    <p:sldId id="275" r:id="rId6"/>
    <p:sldId id="277" r:id="rId7"/>
    <p:sldId id="262" r:id="rId8"/>
    <p:sldId id="265" r:id="rId9"/>
    <p:sldId id="294" r:id="rId10"/>
    <p:sldId id="264" r:id="rId11"/>
    <p:sldId id="266" r:id="rId12"/>
    <p:sldId id="267" r:id="rId13"/>
    <p:sldId id="268" r:id="rId14"/>
    <p:sldId id="269" r:id="rId15"/>
    <p:sldId id="270" r:id="rId16"/>
    <p:sldId id="283" r:id="rId17"/>
    <p:sldId id="284" r:id="rId18"/>
    <p:sldId id="285" r:id="rId19"/>
    <p:sldId id="280" r:id="rId20"/>
    <p:sldId id="272" r:id="rId21"/>
    <p:sldId id="289" r:id="rId22"/>
    <p:sldId id="290" r:id="rId23"/>
    <p:sldId id="291" r:id="rId24"/>
    <p:sldId id="273" r:id="rId25"/>
    <p:sldId id="287" r:id="rId26"/>
    <p:sldId id="278" r:id="rId27"/>
    <p:sldId id="292" r:id="rId28"/>
    <p:sldId id="29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 varScale="1">
        <p:scale>
          <a:sx n="63" d="100"/>
          <a:sy n="63" d="100"/>
        </p:scale>
        <p:origin x="-138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microsoft.com/office/2007/relationships/hdphoto" Target="../media/hdphoto1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microsoft.com/office/2007/relationships/hdphoto" Target="../media/hdphoto1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4.wdp"/><Relationship Id="rId5" Type="http://schemas.openxmlformats.org/officeDocument/2006/relationships/image" Target="../media/image25.png"/><Relationship Id="rId4" Type="http://schemas.microsoft.com/office/2007/relationships/hdphoto" Target="../media/hdphoto13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6.wdp"/><Relationship Id="rId5" Type="http://schemas.openxmlformats.org/officeDocument/2006/relationships/image" Target="../media/image27.png"/><Relationship Id="rId4" Type="http://schemas.microsoft.com/office/2007/relationships/hdphoto" Target="../media/hdphoto15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7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9.wdp"/><Relationship Id="rId5" Type="http://schemas.openxmlformats.org/officeDocument/2006/relationships/image" Target="../media/image30.png"/><Relationship Id="rId4" Type="http://schemas.microsoft.com/office/2007/relationships/hdphoto" Target="../media/hdphoto18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22.wdp"/><Relationship Id="rId3" Type="http://schemas.openxmlformats.org/officeDocument/2006/relationships/image" Target="../media/image32.png"/><Relationship Id="rId7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1.wdp"/><Relationship Id="rId5" Type="http://schemas.openxmlformats.org/officeDocument/2006/relationships/image" Target="../media/image33.png"/><Relationship Id="rId4" Type="http://schemas.microsoft.com/office/2007/relationships/hdphoto" Target="../media/hdphoto20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3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microsoft.com/office/2007/relationships/hdphoto" Target="../media/hdphoto28.wdp"/><Relationship Id="rId3" Type="http://schemas.openxmlformats.org/officeDocument/2006/relationships/image" Target="../media/image37.png"/><Relationship Id="rId7" Type="http://schemas.microsoft.com/office/2007/relationships/hdphoto" Target="../media/hdphoto25.wdp"/><Relationship Id="rId12" Type="http://schemas.openxmlformats.org/officeDocument/2006/relationships/image" Target="../media/image4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11" Type="http://schemas.microsoft.com/office/2007/relationships/hdphoto" Target="../media/hdphoto27.wdp"/><Relationship Id="rId5" Type="http://schemas.microsoft.com/office/2007/relationships/hdphoto" Target="../media/hdphoto24.wdp"/><Relationship Id="rId15" Type="http://schemas.microsoft.com/office/2007/relationships/hdphoto" Target="../media/hdphoto29.wdp"/><Relationship Id="rId10" Type="http://schemas.openxmlformats.org/officeDocument/2006/relationships/image" Target="../media/image41.jpeg"/><Relationship Id="rId4" Type="http://schemas.openxmlformats.org/officeDocument/2006/relationships/image" Target="../media/image38.jpeg"/><Relationship Id="rId9" Type="http://schemas.microsoft.com/office/2007/relationships/hdphoto" Target="../media/hdphoto26.wdp"/><Relationship Id="rId1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32.wdp"/><Relationship Id="rId3" Type="http://schemas.openxmlformats.org/officeDocument/2006/relationships/image" Target="../media/image44.png"/><Relationship Id="rId7" Type="http://schemas.openxmlformats.org/officeDocument/2006/relationships/image" Target="../media/image4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1.wdp"/><Relationship Id="rId5" Type="http://schemas.openxmlformats.org/officeDocument/2006/relationships/image" Target="../media/image45.png"/><Relationship Id="rId4" Type="http://schemas.microsoft.com/office/2007/relationships/hdphoto" Target="../media/hdphoto30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4.wdp"/><Relationship Id="rId5" Type="http://schemas.openxmlformats.org/officeDocument/2006/relationships/image" Target="../media/image48.png"/><Relationship Id="rId4" Type="http://schemas.microsoft.com/office/2007/relationships/hdphoto" Target="../media/hdphoto33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1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6.wdp"/><Relationship Id="rId5" Type="http://schemas.openxmlformats.org/officeDocument/2006/relationships/image" Target="../media/image50.png"/><Relationship Id="rId4" Type="http://schemas.microsoft.com/office/2007/relationships/hdphoto" Target="../media/hdphoto35.wdp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hdphoto" Target="../media/hdphoto39.wdp"/><Relationship Id="rId13" Type="http://schemas.openxmlformats.org/officeDocument/2006/relationships/image" Target="../media/image57.png"/><Relationship Id="rId18" Type="http://schemas.microsoft.com/office/2007/relationships/hdphoto" Target="../media/hdphoto44.wdp"/><Relationship Id="rId3" Type="http://schemas.openxmlformats.org/officeDocument/2006/relationships/image" Target="../media/image52.jpeg"/><Relationship Id="rId7" Type="http://schemas.openxmlformats.org/officeDocument/2006/relationships/image" Target="../media/image54.png"/><Relationship Id="rId12" Type="http://schemas.microsoft.com/office/2007/relationships/hdphoto" Target="../media/hdphoto41.wdp"/><Relationship Id="rId17" Type="http://schemas.openxmlformats.org/officeDocument/2006/relationships/image" Target="../media/image59.png"/><Relationship Id="rId2" Type="http://schemas.openxmlformats.org/officeDocument/2006/relationships/image" Target="../media/image1.png"/><Relationship Id="rId16" Type="http://schemas.microsoft.com/office/2007/relationships/hdphoto" Target="../media/hdphoto43.wdp"/><Relationship Id="rId1" Type="http://schemas.openxmlformats.org/officeDocument/2006/relationships/slideLayout" Target="../slideLayouts/slideLayout7.xml"/><Relationship Id="rId6" Type="http://schemas.microsoft.com/office/2007/relationships/hdphoto" Target="../media/hdphoto38.wdp"/><Relationship Id="rId11" Type="http://schemas.openxmlformats.org/officeDocument/2006/relationships/image" Target="../media/image56.png"/><Relationship Id="rId5" Type="http://schemas.openxmlformats.org/officeDocument/2006/relationships/image" Target="../media/image53.png"/><Relationship Id="rId15" Type="http://schemas.openxmlformats.org/officeDocument/2006/relationships/image" Target="../media/image58.png"/><Relationship Id="rId10" Type="http://schemas.microsoft.com/office/2007/relationships/hdphoto" Target="../media/hdphoto40.wdp"/><Relationship Id="rId4" Type="http://schemas.microsoft.com/office/2007/relationships/hdphoto" Target="../media/hdphoto37.wdp"/><Relationship Id="rId9" Type="http://schemas.openxmlformats.org/officeDocument/2006/relationships/image" Target="../media/image55.jpeg"/><Relationship Id="rId14" Type="http://schemas.microsoft.com/office/2007/relationships/hdphoto" Target="../media/hdphoto42.wdp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hdphoto" Target="../media/hdphoto47.wdp"/><Relationship Id="rId3" Type="http://schemas.openxmlformats.org/officeDocument/2006/relationships/image" Target="../media/image60.jpeg"/><Relationship Id="rId7" Type="http://schemas.openxmlformats.org/officeDocument/2006/relationships/image" Target="../media/image6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6.wdp"/><Relationship Id="rId5" Type="http://schemas.openxmlformats.org/officeDocument/2006/relationships/image" Target="../media/image61.jpeg"/><Relationship Id="rId10" Type="http://schemas.microsoft.com/office/2007/relationships/hdphoto" Target="../media/hdphoto48.wdp"/><Relationship Id="rId4" Type="http://schemas.microsoft.com/office/2007/relationships/hdphoto" Target="../media/hdphoto45.wdp"/><Relationship Id="rId9" Type="http://schemas.openxmlformats.org/officeDocument/2006/relationships/image" Target="../media/image6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gif"/><Relationship Id="rId4" Type="http://schemas.microsoft.com/office/2007/relationships/hdphoto" Target="../media/hdphoto49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50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9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12.png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5.wdp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5" Type="http://schemas.openxmlformats.org/officeDocument/2006/relationships/image" Target="../media/image16.png"/><Relationship Id="rId4" Type="http://schemas.microsoft.com/office/2007/relationships/hdphoto" Target="../media/hdphoto6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9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0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16632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Бібліотека Глухівського національного педагогічного університету пропонує ознайомитися з виставкою: </a:t>
            </a:r>
          </a:p>
        </p:txBody>
      </p:sp>
      <p:pic>
        <p:nvPicPr>
          <p:cNvPr id="1033" name="Picture 9" descr="C:\Documents and Settings\admin\Рабочий стол\533919modarticle165129925-3794ef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7620000" cy="508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Documents and Settings\admin\Рабочий стол\3323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48" y="1772816"/>
            <a:ext cx="3578710" cy="475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19902" y="2767562"/>
            <a:ext cx="50965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000" smtClean="0">
                <a:solidFill>
                  <a:srgbClr val="FFFF00"/>
                </a:solidFill>
                <a:latin typeface="Arial Black" pitchFamily="34" charset="0"/>
              </a:rPr>
              <a:t>Дорога </a:t>
            </a:r>
            <a:r>
              <a:rPr lang="ru-RU" sz="4000">
                <a:solidFill>
                  <a:srgbClr val="FFFF00"/>
                </a:solidFill>
                <a:latin typeface="Arial Black" pitchFamily="34" charset="0"/>
              </a:rPr>
              <a:t>смерті до Бабиного Яру…</a:t>
            </a:r>
          </a:p>
        </p:txBody>
      </p:sp>
      <p:pic>
        <p:nvPicPr>
          <p:cNvPr id="4" name="videoplayback (2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553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7736" numSld="999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79" y="1772816"/>
            <a:ext cx="8744241" cy="491863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C:\Documents and Settings\admin\Рабочий стол\картинки\1616814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78297"/>
            <a:ext cx="4620344" cy="273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16632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З особливою жорстокістю розправлялися окупанти з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дітьми, які не розуміли -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що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відбувається.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Їх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життя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перервалося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на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півслові…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42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653" y="188640"/>
            <a:ext cx="87738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Н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імецькі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сапери підірвали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схили,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аби засипати тіла і змусили військовополонених вирівняти дно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яру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31" y="1556792"/>
            <a:ext cx="8954577" cy="504056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C:\Documents and Settings\admin\Рабочий стол\горящая+свеча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82" y="545733"/>
            <a:ext cx="968550" cy="1378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7677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16632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Кияни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допомагали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євреям -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сусідам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,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близьким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,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зовсім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незнайомим… </a:t>
            </a:r>
          </a:p>
          <a:p>
            <a:pPr algn="ctr"/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Р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изикували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своїм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життям.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Причому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подвигом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це не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вважали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9" y="1772815"/>
            <a:ext cx="8791284" cy="4945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891390"/>
            <a:ext cx="2533650" cy="18002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94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88640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За д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ва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роки фашистської окупації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міста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Києва до Бабиного Яру регулярно прибували криті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машини. Позбавляли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життя вже незвжаючи на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національність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5" y="1111970"/>
            <a:ext cx="8960949" cy="5197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653135"/>
            <a:ext cx="2276475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456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16632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У серпні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1943-го року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окупанти взялися «замітати сліди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».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Відкопувати і спалювати трупи примусили в'язнів Сирецького концтабору, які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працювали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з кайданами на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ногах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00922"/>
            <a:ext cx="8585502" cy="5486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803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816" y="170776"/>
            <a:ext cx="91630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Нині Бабиного Яру фактично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немає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, його зрівняли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з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землею.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Лише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верхів'я урочища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залишилося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незабудованим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-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як місце трагедії світового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масштабу, історичної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пам'яті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  <a:p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5950"/>
            <a:ext cx="9163050" cy="5152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248" y="742379"/>
            <a:ext cx="3237696" cy="181985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739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" y="188638"/>
            <a:ext cx="7535723" cy="6480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40658" y="620688"/>
            <a:ext cx="160334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Монумет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«Пам’ять заради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майбут-</a:t>
            </a:r>
          </a:p>
          <a:p>
            <a:pPr algn="ctr"/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нього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» у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Національному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історико-меморіальному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заповіднику</a:t>
            </a:r>
          </a:p>
          <a:p>
            <a:pPr algn="ctr"/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«Бабин Яр»</a:t>
            </a:r>
          </a:p>
        </p:txBody>
      </p:sp>
      <p:pic>
        <p:nvPicPr>
          <p:cNvPr id="3075" name="Picture 3" descr="C:\Documents and Settings\admin\Рабочий стол\горящая+свеча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016041"/>
            <a:ext cx="1152127" cy="163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775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2" y="175632"/>
            <a:ext cx="5145229" cy="3253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64088" y="332656"/>
            <a:ext cx="3096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Пам'ятник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загиблим євреям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086" y="3645024"/>
            <a:ext cx="5255146" cy="29590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4221088"/>
            <a:ext cx="25202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Пам’ятник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розстріляним ромам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6591" l="0" r="1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802316"/>
            <a:ext cx="4792957" cy="2939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8299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79" y="404664"/>
            <a:ext cx="8686586" cy="4891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5417932"/>
            <a:ext cx="93610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Пам'ятник діячу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ОУН, поетесі Олені Телізі у Бабиному Яру </a:t>
            </a:r>
          </a:p>
        </p:txBody>
      </p:sp>
    </p:spTree>
    <p:extLst>
      <p:ext uri="{BB962C8B-B14F-4D97-AF65-F5344CB8AC3E}">
        <p14:creationId xmlns:p14="http://schemas.microsoft.com/office/powerpoint/2010/main" val="1359121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0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В літературних творах ми знаходимо неприкриту правду про будь-які історичні події…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067944" y="836712"/>
            <a:ext cx="507605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БАБИН ЯР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Бабин Яр, Бабин Яр, Бабин Яр…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Розкажи ти мені, Бабин Яр,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Як тебе утішали тополі.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Я візьму лише часточку болю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І у серці нестиму, мов дар.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Пам’ятаєш війну, Бабин Яр.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Під асфальтом кривава дорога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В крик благає Всевишнього Бога,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Щоб на світі не стало примар.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Благодаті тобі, Бабин Яр.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Ти не бійся, це бруньки стріляють,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Салютують, весну прославляють.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В очі сліпить вогнями стожар.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Щиросердно скажи, Бабин Яр,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Чи ти вибачив катам і вбивцям?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Змивши кров у джерельних криницях,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Чи вознісся в граніті до хмар?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Бабин Яр, Бабин Яр, Бабин Яр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 Тетяна Левицька</a:t>
            </a:r>
          </a:p>
        </p:txBody>
      </p:sp>
      <p:pic>
        <p:nvPicPr>
          <p:cNvPr id="9219" name="Picture 3" descr="C:\Documents and Settings\admin\Рабочий стол\857599486e722cdc7032c8002573e5b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00" y="-316402"/>
            <a:ext cx="4991112" cy="7062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8406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8000">
        <p:strips dir="ld"/>
      </p:transition>
    </mc:Choice>
    <mc:Fallback xmlns="">
      <p:transition spd="slow" advClick="0" advTm="18000">
        <p:strips dir="ld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9"/>
          <a:stretch/>
        </p:blipFill>
        <p:spPr bwMode="auto">
          <a:xfrm>
            <a:off x="-35186" y="0"/>
            <a:ext cx="9179186" cy="6857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311" y="1477328"/>
            <a:ext cx="5457577" cy="545757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28" y="515256"/>
            <a:ext cx="3933797" cy="586619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82047" y="260648"/>
            <a:ext cx="44538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Київ – Бабин Яр – урочище на північному заході Києва – у роки Другої світової війни перетворилось на братську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могилу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91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3686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3000" fill="hold"/>
                                        <p:tgtEl>
                                          <p:spTgt spid="3686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1663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Бібліотека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Глухівського НПУ ім. О.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Довженка має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значне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зібрання наукових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видань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,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документів і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спогадів,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науково-популярної, навчальної та художньої літератури, що стосується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проблем Голокосту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і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трагедії Бабиного Яру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04" y="1870957"/>
            <a:ext cx="8707992" cy="4898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C:\Documents and Settings\admin\Рабочий стол\1111 - 000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83000"/>
                    </a14:imgEffect>
                    <a14:imgEffect>
                      <a14:brightnessContrast bright="9000" contrast="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785" t="14183" r="17353" b="7108"/>
          <a:stretch/>
        </p:blipFill>
        <p:spPr bwMode="auto">
          <a:xfrm>
            <a:off x="158152" y="987073"/>
            <a:ext cx="1573686" cy="244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7000"/>
                    </a14:imgEffect>
                    <a14:imgEffect>
                      <a14:brightnessContrast bright="31000" contras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083" t="7797" r="4642" b="13407"/>
          <a:stretch/>
        </p:blipFill>
        <p:spPr bwMode="auto">
          <a:xfrm>
            <a:off x="7512001" y="1316961"/>
            <a:ext cx="1631999" cy="2459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73000"/>
                    </a14:imgEffect>
                    <a14:imgEffect>
                      <a14:brightnessContrast bright="17000" contrast="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614" t="8383" r="5524" b="15871"/>
          <a:stretch/>
        </p:blipFill>
        <p:spPr bwMode="auto">
          <a:xfrm>
            <a:off x="7252374" y="4103543"/>
            <a:ext cx="1676246" cy="2517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C:\Documents and Settings\admin\Рабочий стол\1111 - 0001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18" t="3115" r="16341" b="9853"/>
          <a:stretch/>
        </p:blipFill>
        <p:spPr bwMode="auto">
          <a:xfrm>
            <a:off x="539552" y="3647777"/>
            <a:ext cx="1944215" cy="2734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90" r="16773" b="18357"/>
          <a:stretch/>
        </p:blipFill>
        <p:spPr bwMode="auto">
          <a:xfrm>
            <a:off x="5450663" y="3212976"/>
            <a:ext cx="1801711" cy="2620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56" r="18644" b="19797"/>
          <a:stretch/>
        </p:blipFill>
        <p:spPr bwMode="auto">
          <a:xfrm>
            <a:off x="6318346" y="4320077"/>
            <a:ext cx="1568663" cy="2272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096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0" tmFilter="0, 0; .2, .5; .8, .5; 1, 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500" autoRev="1" fill="hold"/>
                                        <p:tgtEl>
                                          <p:spTgt spid="5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568" y="274341"/>
            <a:ext cx="4878288" cy="365871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08" y="188640"/>
            <a:ext cx="3618536" cy="3973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3933056"/>
            <a:ext cx="39604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осіннім</a:t>
            </a:r>
            <a:r>
              <a:rPr lang="ru-RU"/>
              <a:t>,</a:t>
            </a:r>
          </a:p>
          <a:p>
            <a:pPr algn="ctr"/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…Над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Бабиним Яром стою.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Отця сивобрового бачу,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І брата, і матір свою.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Не тут вони тяжко вмирали,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Не тут вони зморені сплять.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Та їхні молитви й благання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В деревах десь тут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шелестять… 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6146" name="Picture 2" descr="C:\Documents and Settings\admin\Рабочий стол\скачанные файлы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990149"/>
            <a:ext cx="4844008" cy="271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236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60" y="12968"/>
            <a:ext cx="2408783" cy="3619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7742" l="0" r="100000">
                        <a14:backgroundMark x1="71917" y1="12547" x2="71917" y2="12547"/>
                        <a14:backgroundMark x1="81833" y1="10790" x2="81833" y2="10790"/>
                      </a14:backgroundRemoval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743" y="-167023"/>
            <a:ext cx="5992076" cy="397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4005064"/>
            <a:ext cx="73448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…Народ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єврейський! Славний! Не втішать</a:t>
            </a:r>
          </a:p>
          <a:p>
            <a:pPr algn="ctr"/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Тебе я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хочу. Кожен хай тут слуха: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В цей час, коли синам твоїм вмирать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прийшлося від фашистського обуха, - я хочу силу, силу оспівать, –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безсмертну, вічну силу твого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духа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94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12" r="4339" b="4369"/>
          <a:stretch/>
        </p:blipFill>
        <p:spPr bwMode="auto">
          <a:xfrm>
            <a:off x="3707903" y="188640"/>
            <a:ext cx="5463789" cy="3504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4221088"/>
            <a:ext cx="37444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Могильний вітер з тих ярів повіяв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Чад смертельних вогнищ,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Тіл димучих згар.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Дивився Київ, гнівний Київ,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Як в полум ї метався Бабин Яр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846" t="11258" r="11580" b="15296"/>
          <a:stretch/>
        </p:blipFill>
        <p:spPr bwMode="auto">
          <a:xfrm>
            <a:off x="427683" y="247307"/>
            <a:ext cx="3313404" cy="3446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C:\Documents and Settings\admin\Рабочий стол\картинки\5GpM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823275"/>
            <a:ext cx="4942264" cy="191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12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 descr="C:\Documents and Settings\admin\Рабочий стол\1111 - 000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66000"/>
                    </a14:imgEffect>
                    <a14:imgEffect>
                      <a14:brightnessContrast bright="16000" contrast="6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255" t="3136" b="10982"/>
          <a:stretch/>
        </p:blipFill>
        <p:spPr bwMode="auto">
          <a:xfrm>
            <a:off x="114793" y="213629"/>
            <a:ext cx="2383119" cy="3048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5000"/>
                    </a14:imgEffect>
                    <a14:imgEffect>
                      <a14:brightnessContrast bright="-4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202" b="15449"/>
          <a:stretch/>
        </p:blipFill>
        <p:spPr bwMode="auto">
          <a:xfrm>
            <a:off x="2843808" y="40241"/>
            <a:ext cx="2763393" cy="3414948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63000"/>
                    </a14:imgEffect>
                    <a14:imgEffect>
                      <a14:brightnessContrast bright="38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383" r="4359" b="9908"/>
          <a:stretch/>
        </p:blipFill>
        <p:spPr bwMode="auto">
          <a:xfrm>
            <a:off x="5940152" y="155012"/>
            <a:ext cx="2664297" cy="3432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 descr="C:\Documents and Settings\admin\Рабочий стол\1111 - 0003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80728"/>
            <a:ext cx="2376264" cy="3359804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481" y="1654555"/>
            <a:ext cx="2400321" cy="3384376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63000"/>
                    </a14:imgEffect>
                    <a14:imgEffect>
                      <a14:brightnessContrast bright="23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329"/>
          <a:stretch/>
        </p:blipFill>
        <p:spPr bwMode="auto">
          <a:xfrm>
            <a:off x="3078664" y="3810561"/>
            <a:ext cx="2087633" cy="2848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235" r="2416" b="4536"/>
          <a:stretch/>
        </p:blipFill>
        <p:spPr bwMode="auto">
          <a:xfrm rot="16200000">
            <a:off x="-212119" y="3914043"/>
            <a:ext cx="3161459" cy="2507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harpenSoften amount="60000"/>
                    </a14:imgEffect>
                    <a14:imgEffect>
                      <a14:brightnessContrast bright="18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903" b="11111"/>
          <a:stretch/>
        </p:blipFill>
        <p:spPr bwMode="auto">
          <a:xfrm>
            <a:off x="5954451" y="3426208"/>
            <a:ext cx="2635698" cy="3193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170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81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 tmFilter="0, 0; .2, .5; .8, .5; 1, 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500" autoRev="1" fill="hold"/>
                                        <p:tgtEl>
                                          <p:spTgt spid="61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0" tmFilter="0, 0; .2, .5; .8, .5; 1, 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500" autoRev="1" fill="hold"/>
                                        <p:tgtEl>
                                          <p:spTgt spid="81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0" tmFilter="0, 0; .2, .5; .8, .5; 1, 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500" autoRev="1" fill="hold"/>
                                        <p:tgtEl>
                                          <p:spTgt spid="81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 descr="C:\Documents and Settings\admin\Рабочий стол\1111 - 001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629" b="3020"/>
          <a:stretch/>
        </p:blipFill>
        <p:spPr bwMode="auto">
          <a:xfrm>
            <a:off x="107504" y="148265"/>
            <a:ext cx="3105822" cy="436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Documents and Settings\admin\Рабочий стол\1111 - 001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47000"/>
                    </a14:imgEffect>
                    <a14:imgEffect>
                      <a14:brightnessContrast bright="18000" contras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301" r="4847"/>
          <a:stretch/>
        </p:blipFill>
        <p:spPr bwMode="auto">
          <a:xfrm>
            <a:off x="6228183" y="121585"/>
            <a:ext cx="2200015" cy="2968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3000"/>
                    </a14:imgEffect>
                    <a14:imgEffect>
                      <a14:brightnessContrast bright="43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303" b="2626"/>
          <a:stretch/>
        </p:blipFill>
        <p:spPr bwMode="auto">
          <a:xfrm>
            <a:off x="6372200" y="3529216"/>
            <a:ext cx="2333908" cy="3108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37" t="2103" r="6050" b="3895"/>
          <a:stretch/>
        </p:blipFill>
        <p:spPr bwMode="auto">
          <a:xfrm>
            <a:off x="2484904" y="1454471"/>
            <a:ext cx="3418978" cy="4954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873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112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 tmFilter="0, 0; .2, .5; .8, .5; 1, 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500" autoRev="1" fill="hold"/>
                                        <p:tgtEl>
                                          <p:spTgt spid="112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51720" y="476672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mtClean="0"/>
              <a:t>Т</a:t>
            </a:r>
            <a:endParaRPr lang="ru-RU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804248" y="661338"/>
            <a:ext cx="23397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Триває державний прект  –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Комплексна меморіалізація Бабиного Яру, який здійснюється за підтримки українського уряду та Інституту історії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України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8754" cy="6628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0602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3" y="0"/>
            <a:ext cx="5976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Інтернет ресурси: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7" y="1340768"/>
            <a:ext cx="49945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solidFill>
                  <a:srgbClr val="FFFF00"/>
                </a:solidFill>
                <a:latin typeface="Arial Black" pitchFamily="34" charset="0"/>
              </a:rPr>
              <a:t>www.dw.com</a:t>
            </a:r>
            <a:r>
              <a:rPr lang="en-US">
                <a:solidFill>
                  <a:srgbClr val="FFFF00"/>
                </a:solidFill>
                <a:latin typeface="Arial Black" pitchFamily="34" charset="0"/>
              </a:rPr>
              <a:t>/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7" y="1916832"/>
            <a:ext cx="52942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FFFF00"/>
                </a:solidFill>
                <a:latin typeface="Arial Black" pitchFamily="34" charset="0"/>
              </a:rPr>
              <a:t>www.yadvashem.org/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492897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FFFF00"/>
                </a:solidFill>
                <a:latin typeface="Arial Black" pitchFamily="34" charset="0"/>
              </a:rPr>
              <a:t>www.dw.com/uk</a:t>
            </a:r>
            <a:r>
              <a:rPr lang="en-US" smtClean="0">
                <a:solidFill>
                  <a:srgbClr val="FFFF00"/>
                </a:solidFill>
                <a:latin typeface="Arial Black" pitchFamily="34" charset="0"/>
              </a:rPr>
              <a:t>/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244334"/>
            <a:ext cx="48879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FFFF00"/>
                </a:solidFill>
                <a:latin typeface="Arial Black" pitchFamily="34" charset="0"/>
              </a:rPr>
              <a:t>old.uinp.gov.ua/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982998"/>
            <a:ext cx="52610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FFFF00"/>
                </a:solidFill>
                <a:latin typeface="Arial Black" pitchFamily="34" charset="0"/>
              </a:rPr>
              <a:t>www.radiosvoboda.org/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4581128"/>
            <a:ext cx="47828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solidFill>
                  <a:srgbClr val="FFFF00"/>
                </a:solidFill>
                <a:latin typeface="Arial Black" pitchFamily="34" charset="0"/>
              </a:rPr>
              <a:t>uahistory.co</a:t>
            </a:r>
            <a:r>
              <a:rPr lang="en-US">
                <a:solidFill>
                  <a:srgbClr val="FFFF00"/>
                </a:solidFill>
                <a:latin typeface="Arial Black" pitchFamily="34" charset="0"/>
              </a:rPr>
              <a:t>/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10244" name="Picture 4" descr="C:\Documents and Settings\admin\Рабочий стол\images (1)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83681" y1="51429" x2="83681" y2="51429"/>
                        <a14:foregroundMark x1="80903" y1="44571" x2="80903" y2="44571"/>
                        <a14:foregroundMark x1="44792" y1="75429" x2="44792" y2="75429"/>
                        <a14:foregroundMark x1="44097" y1="57143" x2="44097" y2="57143"/>
                        <a14:foregroundMark x1="69097" y1="77714" x2="69097" y2="77714"/>
                        <a14:foregroundMark x1="69097" y1="68571" x2="69097" y2="68571"/>
                        <a14:foregroundMark x1="60069" y1="84571" x2="60069" y2="84571"/>
                        <a14:foregroundMark x1="29861" y1="55429" x2="29861" y2="55429"/>
                        <a14:foregroundMark x1="31250" y1="66286" x2="31250" y2="662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065635"/>
            <a:ext cx="4468012" cy="2714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admin\Рабочий стол\e90d45c49cb2a46c31b0123b90baf1d4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1338263"/>
            <a:ext cx="7429500" cy="418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359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2000" y="0"/>
            <a:ext cx="45910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>
                <a:solidFill>
                  <a:srgbClr val="FFFF00"/>
                </a:solidFill>
                <a:latin typeface="Arial Black" pitchFamily="34" charset="0"/>
              </a:rPr>
              <a:t>Дякуємо за увагу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33" y="816822"/>
            <a:ext cx="8452252" cy="570852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321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600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600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600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6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Бабин Яр увійшов до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історії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через події 29-30 вересня 1941 року, коли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нацисти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розстріляли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 понад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сто тисяч осіб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– київських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євреїв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, військовополонених, циган,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підпільників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,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націоналістів... 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3000"/>
                    </a14:imgEffect>
                    <a14:imgEffect>
                      <a14:colorTemperature colorTemp="8800"/>
                    </a14:imgEffect>
                    <a14:imgEffect>
                      <a14:brightnessContrast bright="23000" contrast="-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42" y="1196752"/>
            <a:ext cx="8210214" cy="54734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4" descr="C:\Documents and Settings\admin\Рабочий стол\горящая+свеча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971888"/>
            <a:ext cx="1182080" cy="1682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385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60648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В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перше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радикальний метод «вирішення єврейського питання» був випробуваний у Києві. Чверть жителів міста на момент початку війни становили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євреї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76" y="1582688"/>
            <a:ext cx="8395680" cy="503431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989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 flipH="1">
            <a:off x="5720" y="4437112"/>
            <a:ext cx="57904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Містом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поширили дезінформацію - переселення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євреїв.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В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игаданий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і привід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: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вибухи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в центрі міста, від яких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постраждали найкрасивіші вулиці, зокрема  Хрещатик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" y="12576"/>
            <a:ext cx="7072213" cy="4112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904" y="4301404"/>
            <a:ext cx="3168352" cy="23767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C:\Documents and Settings\admin\Рабочий стол\горящая+свеча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780928"/>
            <a:ext cx="1068443" cy="152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07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45" y="5063912"/>
            <a:ext cx="8900109" cy="173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  <a14:imgEffect>
                      <a14:brightnessContrast bright="2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80"/>
            <a:ext cx="9116669" cy="508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91880" y="0"/>
            <a:ext cx="4752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 </a:t>
            </a:r>
            <a:r>
              <a:rPr lang="ru-RU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29 вересня </a:t>
            </a:r>
            <a:r>
              <a:rPr lang="ru-RU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люди </a:t>
            </a:r>
            <a:r>
              <a:rPr lang="ru-RU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прийшли до </a:t>
            </a:r>
            <a:r>
              <a:rPr lang="ru-RU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зазначеного місця</a:t>
            </a:r>
            <a:endParaRPr lang="ru-RU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107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60649"/>
            <a:ext cx="6534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Перед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Бабиним Яром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відбулася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реєстрація: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836713"/>
            <a:ext cx="5544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є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вреїв примусили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роздягтися,</a:t>
            </a:r>
          </a:p>
          <a:p>
            <a:pPr algn="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здати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документи...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1700808"/>
            <a:ext cx="4355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…потім німці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цинічно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сортували одяг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у місцевій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школі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19" y="2347139"/>
            <a:ext cx="8874761" cy="427960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56" r="37791" b="30118"/>
          <a:stretch/>
        </p:blipFill>
        <p:spPr bwMode="auto">
          <a:xfrm>
            <a:off x="756204" y="800905"/>
            <a:ext cx="1612776" cy="2695015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6792" b="32512"/>
          <a:stretch/>
        </p:blipFill>
        <p:spPr bwMode="auto">
          <a:xfrm>
            <a:off x="1959576" y="800905"/>
            <a:ext cx="1800200" cy="270950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521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580" y="4232"/>
            <a:ext cx="921258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6858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Затоплені страхом і відчаєм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кидалися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до останнього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захистку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– до</a:t>
            </a:r>
          </a:p>
          <a:p>
            <a:pPr algn="ctr"/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віри «Господи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! Дай зберегти віру! Пощади дітей! Боже! Що ж праведний мовчиш !? Що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ж ?»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37710" y="1340768"/>
            <a:ext cx="44987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П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орятунку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фактично не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було…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69" y="1590626"/>
            <a:ext cx="9056231" cy="509413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955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0"/>
            <a:ext cx="91868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8864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До настання темряви німці встигли розстріляти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дві третини -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майже 22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тисячі приречених. Інших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загнали на ніч у порожні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гаражі, </a:t>
            </a:r>
          </a:p>
          <a:p>
            <a:pPr algn="ctr"/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а </a:t>
            </a:r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розстріляли наступного </a:t>
            </a:r>
            <a:r>
              <a:rPr lang="ru-RU" smtClean="0">
                <a:solidFill>
                  <a:srgbClr val="FFFF00"/>
                </a:solidFill>
                <a:latin typeface="Arial Black" pitchFamily="34" charset="0"/>
              </a:rPr>
              <a:t>дня</a:t>
            </a:r>
            <a:endParaRPr lang="ru-RU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08" y="1556792"/>
            <a:ext cx="9089008" cy="511256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487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trips dir="ld"/>
      </p:transition>
    </mc:Choice>
    <mc:Fallback xmlns="">
      <p:transition spd="slow" advClick="0" advTm="800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1209</TotalTime>
  <Words>685</Words>
  <Application>Microsoft Office PowerPoint</Application>
  <PresentationFormat>Экран (4:3)</PresentationFormat>
  <Paragraphs>80</Paragraphs>
  <Slides>28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Bill</cp:lastModifiedBy>
  <cp:revision>82</cp:revision>
  <dcterms:modified xsi:type="dcterms:W3CDTF">2021-09-14T06:04:05Z</dcterms:modified>
</cp:coreProperties>
</file>