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303" r:id="rId2"/>
    <p:sldId id="257" r:id="rId3"/>
    <p:sldId id="274" r:id="rId4"/>
    <p:sldId id="258" r:id="rId5"/>
    <p:sldId id="285" r:id="rId6"/>
    <p:sldId id="276" r:id="rId7"/>
    <p:sldId id="278" r:id="rId8"/>
    <p:sldId id="259" r:id="rId9"/>
    <p:sldId id="260" r:id="rId10"/>
    <p:sldId id="277" r:id="rId11"/>
    <p:sldId id="275" r:id="rId12"/>
    <p:sldId id="305" r:id="rId13"/>
    <p:sldId id="279" r:id="rId14"/>
    <p:sldId id="282" r:id="rId15"/>
    <p:sldId id="261" r:id="rId16"/>
    <p:sldId id="262" r:id="rId17"/>
    <p:sldId id="263" r:id="rId18"/>
    <p:sldId id="268" r:id="rId19"/>
    <p:sldId id="304" r:id="rId20"/>
    <p:sldId id="264" r:id="rId21"/>
    <p:sldId id="288" r:id="rId22"/>
    <p:sldId id="280" r:id="rId23"/>
    <p:sldId id="281" r:id="rId24"/>
    <p:sldId id="265" r:id="rId25"/>
    <p:sldId id="283" r:id="rId26"/>
    <p:sldId id="271" r:id="rId27"/>
    <p:sldId id="286" r:id="rId28"/>
    <p:sldId id="289" r:id="rId29"/>
    <p:sldId id="290" r:id="rId30"/>
    <p:sldId id="287" r:id="rId31"/>
    <p:sldId id="272" r:id="rId32"/>
    <p:sldId id="301" r:id="rId33"/>
    <p:sldId id="266" r:id="rId34"/>
    <p:sldId id="302" r:id="rId35"/>
    <p:sldId id="291" r:id="rId36"/>
    <p:sldId id="292" r:id="rId37"/>
    <p:sldId id="293" r:id="rId38"/>
    <p:sldId id="295" r:id="rId39"/>
    <p:sldId id="297" r:id="rId40"/>
    <p:sldId id="296" r:id="rId41"/>
    <p:sldId id="298" r:id="rId42"/>
    <p:sldId id="269" r:id="rId43"/>
    <p:sldId id="300" r:id="rId44"/>
    <p:sldId id="299" r:id="rId45"/>
    <p:sldId id="284" r:id="rId46"/>
    <p:sldId id="273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2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2" autoAdjust="0"/>
    <p:restoredTop sz="94667" autoAdjust="0"/>
  </p:normalViewPr>
  <p:slideViewPr>
    <p:cSldViewPr>
      <p:cViewPr varScale="1">
        <p:scale>
          <a:sx n="64" d="100"/>
          <a:sy n="64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B0CB6-4D7A-494C-B6F0-D0F85676A1BF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F7288-DA15-4796-B820-1A730C42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9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F7288-DA15-4796-B820-1A730C4248C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91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microsoft.com/office/2007/relationships/hdphoto" Target="../media/hdphoto6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73.gif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gif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124.gi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6.png"/><Relationship Id="rId7" Type="http://schemas.openxmlformats.org/officeDocument/2006/relationships/image" Target="../media/image129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11" Type="http://schemas.openxmlformats.org/officeDocument/2006/relationships/image" Target="../media/image132.gif"/><Relationship Id="rId5" Type="http://schemas.microsoft.com/office/2007/relationships/hdphoto" Target="../media/hdphoto9.wdp"/><Relationship Id="rId10" Type="http://schemas.openxmlformats.org/officeDocument/2006/relationships/image" Target="../media/image131.gif"/><Relationship Id="rId4" Type="http://schemas.openxmlformats.org/officeDocument/2006/relationships/image" Target="../media/image127.png"/><Relationship Id="rId9" Type="http://schemas.microsoft.com/office/2007/relationships/hdphoto" Target="../media/hdphoto10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gif"/><Relationship Id="rId2" Type="http://schemas.openxmlformats.org/officeDocument/2006/relationships/image" Target="../media/image13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5.gif"/><Relationship Id="rId4" Type="http://schemas.openxmlformats.org/officeDocument/2006/relationships/image" Target="../media/image1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gif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2.wdp"/><Relationship Id="rId4" Type="http://schemas.openxmlformats.org/officeDocument/2006/relationships/image" Target="../media/image1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8.gi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27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admin\Рабочий стол\71154666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512"/>
            <a:ext cx="9143999" cy="673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211781"/>
            <a:ext cx="9143999" cy="1313562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Impact" pitchFamily="34" charset="0"/>
              </a:rPr>
              <a:t>Леся    </a:t>
            </a:r>
            <a:r>
              <a:rPr lang="ru-RU" sz="8000" b="1" dirty="0" err="1" smtClean="0">
                <a:solidFill>
                  <a:srgbClr val="FFFF00"/>
                </a:solidFill>
                <a:latin typeface="Impact" pitchFamily="34" charset="0"/>
              </a:rPr>
              <a:t>Українка</a:t>
            </a:r>
            <a:endParaRPr lang="ru-RU" sz="8000" b="1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1484784"/>
            <a:ext cx="3240360" cy="707886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accent1"/>
                </a:solidFill>
                <a:latin typeface="+mj-lt"/>
              </a:rPr>
              <a:t> </a:t>
            </a:r>
            <a:r>
              <a:rPr lang="ru-RU" sz="4000" b="1" smtClean="0">
                <a:solidFill>
                  <a:srgbClr val="FFFF00"/>
                </a:solidFill>
                <a:latin typeface="Impact" pitchFamily="34" charset="0"/>
              </a:rPr>
              <a:t>( 1871-1913 )</a:t>
            </a:r>
            <a:endParaRPr lang="ru-RU" sz="4000" b="1"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3" name="Сергей Чекалин - Осе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1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50"/>
          <a:stretch/>
        </p:blipFill>
        <p:spPr bwMode="auto">
          <a:xfrm>
            <a:off x="42043" y="32600"/>
            <a:ext cx="905698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043" y="404664"/>
            <a:ext cx="402590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аполеглива і працьовита, здобула глибокі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знання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озвитку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письменницьких здібностей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сприяла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атмосфера,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 оточення -  </a:t>
            </a:r>
          </a:p>
          <a:p>
            <a:pPr algn="ctr"/>
            <a:r>
              <a:rPr lang="ru-RU" sz="4000" b="1" smtClean="0">
                <a:solidFill>
                  <a:srgbClr val="FFFF00"/>
                </a:solidFill>
              </a:rPr>
              <a:t>М.Старицький</a:t>
            </a:r>
          </a:p>
          <a:p>
            <a:pPr algn="ctr"/>
            <a:r>
              <a:rPr lang="ru-RU" sz="4000" b="1" smtClean="0">
                <a:solidFill>
                  <a:srgbClr val="FFFF00"/>
                </a:solidFill>
              </a:rPr>
              <a:t>М. </a:t>
            </a:r>
            <a:r>
              <a:rPr lang="ru-RU" sz="4000" b="1">
                <a:solidFill>
                  <a:srgbClr val="FFFF00"/>
                </a:solidFill>
              </a:rPr>
              <a:t>Лисенко</a:t>
            </a:r>
            <a:r>
              <a:rPr lang="ru-RU" sz="4000" b="1" smtClean="0">
                <a:solidFill>
                  <a:srgbClr val="FFFF00"/>
                </a:solidFill>
              </a:rPr>
              <a:t>,</a:t>
            </a:r>
          </a:p>
          <a:p>
            <a:pPr algn="ctr"/>
            <a:r>
              <a:rPr lang="ru-RU" sz="4000" b="1" smtClean="0">
                <a:solidFill>
                  <a:srgbClr val="FFFF00"/>
                </a:solidFill>
              </a:rPr>
              <a:t> І. Франко</a:t>
            </a:r>
          </a:p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2"/>
          <a:stretch/>
        </p:blipFill>
        <p:spPr bwMode="auto">
          <a:xfrm>
            <a:off x="4788024" y="3589628"/>
            <a:ext cx="3880754" cy="3284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20"/>
          <a:stretch/>
        </p:blipFill>
        <p:spPr bwMode="auto">
          <a:xfrm>
            <a:off x="4067944" y="188640"/>
            <a:ext cx="4890945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66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4015226" cy="635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Documents and Settings\admin\Рабочий стол\картинки\55740056_29f347fc3f8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38050"/>
            <a:ext cx="25812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9"/>
          <a:stretch/>
        </p:blipFill>
        <p:spPr bwMode="auto">
          <a:xfrm rot="-1020000">
            <a:off x="1338069" y="221565"/>
            <a:ext cx="1704321" cy="12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204864"/>
            <a:ext cx="3960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Значний вплив на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розвиток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дядько Михайло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Драгоманов -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відомий громадський і культурний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діяч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вводив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Лесю у світ культури різних народів,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виховував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свідому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громадянку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39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инки\8f0121fc7a8deaf0954dc697b3a9c50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73531" y="-114300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964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1884 року у журналі «Зо­ря» надруковано вірші 13-літньої поетеси «Конвалія» і «Сафо»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псевдонімом</a:t>
            </a: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«Леся </a:t>
            </a:r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Українка»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" r="7677"/>
          <a:stretch/>
        </p:blipFill>
        <p:spPr bwMode="auto">
          <a:xfrm>
            <a:off x="972995" y="1916832"/>
            <a:ext cx="725907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0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Documents and Settings\admin\Рабочий стол\153142_14482927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43" y="45760"/>
            <a:ext cx="9206486" cy="540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149080"/>
            <a:ext cx="87129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це був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невгамовної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праці, важких страждань - «була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весна, та тільки за вікном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Лікарі радили теплий клімат. 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оїздка до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Чорного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моря -  цикл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«Подорож до моря».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далі Болгарія, Крим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його пое­тичний резонанс «Кримські спогади» та «Кримські відгуки».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Пізніше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Італія,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Єгипет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0" t="7314" r="12881" b="37523"/>
          <a:stretch/>
        </p:blipFill>
        <p:spPr bwMode="auto">
          <a:xfrm>
            <a:off x="2483768" y="980728"/>
            <a:ext cx="1528997" cy="101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7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0"/>
            <a:ext cx="8856985" cy="598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97152"/>
            <a:ext cx="9143999" cy="1846659"/>
          </a:xfrm>
          <a:prstGeom prst="rect">
            <a:avLst/>
          </a:prstGeom>
          <a:solidFill>
            <a:schemeClr val="accent6">
              <a:lumMod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кінця 80-х років 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жила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Києві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душею літературного об’єд­нання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«Плеяда»,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читались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реферати на політичні теми,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гарячі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дискусії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19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8924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Із «Плеядою» пов’язаний початок роботи Лесі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Українки-  прозаїка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Написані оповідання: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«Та­ка її доля», «Святий вечір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…Займалась перекладами. 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Найбільше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приділялось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поезії Генріха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Гейне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37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рівень її освіти може свідчити факт, що у 19-літньому віці написала для своїх сестер підручник «Стародавня історія східних народів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12" y="1628800"/>
            <a:ext cx="3535915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60848"/>
            <a:ext cx="3096344" cy="444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/>
          <a:stretch/>
        </p:blipFill>
        <p:spPr bwMode="auto">
          <a:xfrm>
            <a:off x="6296145" y="2658638"/>
            <a:ext cx="2837740" cy="422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78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155" y="116632"/>
            <a:ext cx="88238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Побувавши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1891року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Галичині, а пізніше й на Буковині, Українка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познайомилась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багатьма визначними діячами Західної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7"/>
            <a:ext cx="9144000" cy="546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3" y="1505400"/>
            <a:ext cx="2338620" cy="354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45952"/>
            <a:ext cx="2553172" cy="18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97578"/>
            <a:ext cx="3482789" cy="285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86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34888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осить гостра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язик –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уміла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поставити на місце будь-якого зухвальця. Якось знайома поміщиця-графиня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запитала: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«Чому ви, Ларисо Петрівно, завжди вживаєте мужицьку мову?» На те Леся відповіла з усмішкою: «А ви, графине, не боїтеся вживати мужицький хліб? Він вас не отруює?»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399384" cy="244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" y="4073254"/>
            <a:ext cx="4427432" cy="278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566"/>
            <a:ext cx="437395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09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1"/>
            <a:ext cx="9252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</a:rPr>
              <a:t>1893 року </a:t>
            </a:r>
            <a:r>
              <a:rPr lang="ru-RU" sz="2400" b="1">
                <a:solidFill>
                  <a:srgbClr val="FFFF00"/>
                </a:solidFill>
              </a:rPr>
              <a:t>у Львові вийшла перша поетична збірка «На крилах пісень</a:t>
            </a:r>
            <a:r>
              <a:rPr lang="ru-RU" sz="2400" b="1" smtClean="0">
                <a:solidFill>
                  <a:srgbClr val="FFFF00"/>
                </a:solidFill>
              </a:rPr>
              <a:t>»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795" y="1113001"/>
            <a:ext cx="3981224" cy="5643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1685925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094" y="846669"/>
            <a:ext cx="173355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874876" cy="240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252" y="4375782"/>
            <a:ext cx="1692866" cy="2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 descr="C:\Documents and Settings\admin\Рабочий стол\57bb59fd4b8b0156b3d7857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4" y="3844868"/>
            <a:ext cx="6623475" cy="286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Documents and Settings\admin\Рабочий стол\картинки\knigi-na-prozrachnom-f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" y="944064"/>
            <a:ext cx="9036495" cy="591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08" y="1844824"/>
            <a:ext cx="3038480" cy="4419333"/>
          </a:xfrm>
          <a:prstGeom prst="rect">
            <a:avLst/>
          </a:prstGeom>
          <a:noFill/>
          <a:ln>
            <a:noFill/>
          </a:ln>
          <a:effectLst>
            <a:glow rad="647700">
              <a:schemeClr val="bg1">
                <a:lumMod val="85000"/>
                <a:lumOff val="15000"/>
                <a:alpha val="8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" y="0"/>
            <a:ext cx="9144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Справжнє ім’я – </a:t>
            </a:r>
            <a:r>
              <a:rPr lang="ru-RU" sz="4000" b="1" smtClean="0">
                <a:solidFill>
                  <a:srgbClr val="FFFF00"/>
                </a:solidFill>
              </a:rPr>
              <a:t>Лариса Петрівна Косач  </a:t>
            </a:r>
          </a:p>
        </p:txBody>
      </p:sp>
    </p:spTree>
    <p:extLst>
      <p:ext uri="{BB962C8B-B14F-4D97-AF65-F5344CB8AC3E}">
        <p14:creationId xmlns:p14="http://schemas.microsoft.com/office/powerpoint/2010/main" val="10186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6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2047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Історія </a:t>
            </a: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кохання Лесі Українки </a:t>
            </a:r>
          </a:p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3212976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…Стояла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і слухала весну.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мені багато говорила,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Співала пісню дзвінку, голосну,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знов таємно, тихо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шепотіла…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764704"/>
            <a:ext cx="34563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Леся, як і будь-яка жінка,  закохувалася, страждала, мріяла про сімейне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щастя.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>
              <a:solidFill>
                <a:srgbClr val="FF0000"/>
              </a:solidFill>
            </a:endParaRPr>
          </a:p>
          <a:p>
            <a:pPr algn="ctr"/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28" name="Picture 4" descr="C:\Documents and Settings\admin\Рабочий стол\Леся Українка\17ukrai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932041" cy="552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картинки\картинки\88688334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76" y="249506"/>
            <a:ext cx="891430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88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348880"/>
            <a:ext cx="46508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 житті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три кохання.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15-річною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дівчина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закохалась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Максима Славинського, з яким перекладала твори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Гейне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Саме йому присвятила свої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вірші «Горить моє серце», «Стояла я і слухала весну», «Сон літньої ночі», «Хотіла б я піснею стати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" y="0"/>
            <a:ext cx="3345848" cy="499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6" r="65230" b="8474"/>
          <a:stretch/>
        </p:blipFill>
        <p:spPr bwMode="auto">
          <a:xfrm>
            <a:off x="1082450" y="3036463"/>
            <a:ext cx="3132812" cy="391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3653814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28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Криму 1897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познайомилась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із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К. Мержинським.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 вразила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душевна краса цієї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людини. Мержинський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високо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цінував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поетеси, шанував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талант, силу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волі.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1899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у Львові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вийшла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поетична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книжка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Думи 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мрії»</a:t>
            </a:r>
          </a:p>
          <a:p>
            <a:pPr algn="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Готувалась нова збірка «Відгуки»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132000" algn="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10"/>
          <a:stretch/>
        </p:blipFill>
        <p:spPr bwMode="auto">
          <a:xfrm>
            <a:off x="179512" y="1962578"/>
            <a:ext cx="3413210" cy="489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02" b="7705"/>
          <a:stretch/>
        </p:blipFill>
        <p:spPr bwMode="auto">
          <a:xfrm>
            <a:off x="5580112" y="2736839"/>
            <a:ext cx="3258269" cy="4008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1423693441_sv1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823" y="4267193"/>
            <a:ext cx="1822354" cy="242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4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66" y="116632"/>
            <a:ext cx="6621041" cy="662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85607" y="620688"/>
            <a:ext cx="23583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Велике горе спіткало Лесю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березні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1901 року -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помер Сергій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Мержинський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 нього вона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«почала нову мрію життя, вмерла і воскресла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62" y="141484"/>
            <a:ext cx="1607001" cy="2384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330891" cy="475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02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625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476672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Революційні події 1905 року вносять новий струмінь 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творчість:</a:t>
            </a: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«Мріє, незрадь... хочу дихать вогнем, хочу жити твоєю весною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        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91"/>
          <a:stretch/>
        </p:blipFill>
        <p:spPr bwMode="auto">
          <a:xfrm>
            <a:off x="179512" y="476671"/>
            <a:ext cx="4628313" cy="538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Documents and Settings\admin\Рабочий стол\unnamed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33995"/>
            <a:ext cx="3563888" cy="29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videoplaybac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861048"/>
            <a:ext cx="53808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</a:rPr>
              <a:t>У 36 років Леся зустріла своє третє кохання – студента  університету Климента Квітку. Всупереч волі матері, відмовившись від батьківських грошей, Леся вийшла заміж 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46" y="332656"/>
            <a:ext cx="503896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C:\Documents and Settings\admin\Рабочий стол\Ef1K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-6127"/>
            <a:ext cx="3203848" cy="686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74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07477"/>
            <a:ext cx="554461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«На свій вік це геніальна жінка... в кожнім її слові я бачив розум та глибоке розуміння пое­зії, освіти та людського життя» </a:t>
            </a:r>
            <a:endParaRPr lang="ru-RU" sz="2400" b="1" smtClean="0">
              <a:solidFill>
                <a:schemeClr val="accent2"/>
              </a:solidFill>
            </a:endParaRPr>
          </a:p>
          <a:p>
            <a:r>
              <a:rPr lang="ru-RU" sz="2400" b="1" smtClean="0">
                <a:solidFill>
                  <a:srgbClr val="FFFF00"/>
                </a:solidFill>
              </a:rPr>
              <a:t>(</a:t>
            </a:r>
            <a:r>
              <a:rPr lang="ru-RU" sz="2400" b="1">
                <a:solidFill>
                  <a:srgbClr val="FFFF00"/>
                </a:solidFill>
              </a:rPr>
              <a:t>М. Павлик</a:t>
            </a:r>
            <a:r>
              <a:rPr lang="ru-RU" sz="2400" b="1" smtClean="0">
                <a:solidFill>
                  <a:srgbClr val="FFFF00"/>
                </a:solidFill>
              </a:rPr>
              <a:t>)</a:t>
            </a:r>
            <a:endParaRPr lang="ru-RU" sz="2400" b="1">
              <a:solidFill>
                <a:srgbClr val="FFFF00"/>
              </a:solidFill>
            </a:endParaRPr>
          </a:p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613667"/>
            <a:ext cx="4340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«Від часу Шевченкового «Поховайте та вставайте, кайдани порвіте» Україна не чула такого сильного, гарячого та поетичного слова, як із уст сеї слабосилої </a:t>
            </a:r>
            <a:r>
              <a:rPr lang="ru-RU" sz="2400" b="1" smtClean="0">
                <a:solidFill>
                  <a:schemeClr val="accent2"/>
                </a:solidFill>
              </a:rPr>
              <a:t>хворої </a:t>
            </a:r>
            <a:r>
              <a:rPr lang="ru-RU" sz="2400" b="1">
                <a:solidFill>
                  <a:schemeClr val="accent2"/>
                </a:solidFill>
              </a:rPr>
              <a:t>дівчини» </a:t>
            </a:r>
            <a:r>
              <a:rPr lang="ru-RU" sz="2400" b="1">
                <a:solidFill>
                  <a:srgbClr val="FFFF00"/>
                </a:solidFill>
              </a:rPr>
              <a:t>(І. </a:t>
            </a:r>
            <a:r>
              <a:rPr lang="ru-RU" sz="2400" b="1" smtClean="0">
                <a:solidFill>
                  <a:srgbClr val="FFFF00"/>
                </a:solidFill>
              </a:rPr>
              <a:t>Франко)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7362"/>
            <a:ext cx="6858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</a:rPr>
              <a:t>С</a:t>
            </a:r>
            <a:r>
              <a:rPr lang="ru-RU" sz="4000" b="1" smtClean="0">
                <a:solidFill>
                  <a:srgbClr val="FFFF00"/>
                </a:solidFill>
              </a:rPr>
              <a:t>лава </a:t>
            </a:r>
            <a:r>
              <a:rPr lang="ru-RU" sz="4000" b="1">
                <a:solidFill>
                  <a:srgbClr val="FFFF00"/>
                </a:solidFill>
              </a:rPr>
              <a:t>поетеси </a:t>
            </a:r>
            <a:r>
              <a:rPr lang="ru-RU" sz="4000" b="1" smtClean="0">
                <a:solidFill>
                  <a:srgbClr val="FFFF00"/>
                </a:solidFill>
              </a:rPr>
              <a:t>шириться Україною</a:t>
            </a:r>
            <a:endParaRPr lang="ru-RU" sz="4000" b="1">
              <a:solidFill>
                <a:srgbClr val="FFFF00"/>
              </a:solidFill>
            </a:endParaRPr>
          </a:p>
          <a:p>
            <a:pPr algn="ctr"/>
            <a:endParaRPr lang="ru-RU" sz="4400" b="1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0284"/>
            <a:ext cx="3168352" cy="309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Documents and Settings\admin\Рабочий стол\unnamed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788287"/>
            <a:ext cx="3774295" cy="284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94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294"/>
            <a:ext cx="9085194" cy="680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880320" cy="400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Леся 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Українка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стала в авангарді творчих сил, що виводили українську літературу на широку арену світової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літератури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1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16" y="-69365"/>
            <a:ext cx="5400600" cy="699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44" y="-40920"/>
            <a:ext cx="5667892" cy="693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596" y="1338103"/>
            <a:ext cx="308666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22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2" y="49383"/>
            <a:ext cx="2840467" cy="4171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2" y="802483"/>
            <a:ext cx="2837680" cy="4414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r="7142"/>
          <a:stretch/>
        </p:blipFill>
        <p:spPr bwMode="auto">
          <a:xfrm>
            <a:off x="7705342" y="4730536"/>
            <a:ext cx="1296144" cy="2172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5" r="8370"/>
          <a:stretch/>
        </p:blipFill>
        <p:spPr bwMode="auto">
          <a:xfrm>
            <a:off x="847184" y="3735338"/>
            <a:ext cx="2058313" cy="318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" r="6732"/>
          <a:stretch/>
        </p:blipFill>
        <p:spPr bwMode="auto">
          <a:xfrm>
            <a:off x="3095240" y="364054"/>
            <a:ext cx="2841263" cy="465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633" y="4303916"/>
            <a:ext cx="1595738" cy="2554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240" y="3978890"/>
            <a:ext cx="1771384" cy="283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67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4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62" b="18326"/>
          <a:stretch/>
        </p:blipFill>
        <p:spPr bwMode="auto">
          <a:xfrm>
            <a:off x="473907" y="525519"/>
            <a:ext cx="5067300" cy="589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41207" y="963095"/>
            <a:ext cx="342951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М</a:t>
            </a:r>
            <a:r>
              <a:rPr lang="ru-RU" sz="2400" b="1" smtClean="0">
                <a:solidFill>
                  <a:srgbClr val="FFFF00"/>
                </a:solidFill>
              </a:rPr>
              <a:t>ати</a:t>
            </a:r>
            <a:r>
              <a:rPr lang="ru-RU" sz="2400" b="1">
                <a:solidFill>
                  <a:srgbClr val="FFFF00"/>
                </a:solidFill>
              </a:rPr>
              <a:t>, Ольга Петрівна </a:t>
            </a:r>
            <a:r>
              <a:rPr lang="ru-RU" sz="2400" b="1" smtClean="0">
                <a:solidFill>
                  <a:srgbClr val="FFFF00"/>
                </a:solidFill>
              </a:rPr>
              <a:t>Драгоманова-Косач – письменниця</a:t>
            </a:r>
            <a:r>
              <a:rPr lang="ru-RU" sz="2400" b="1">
                <a:solidFill>
                  <a:srgbClr val="FFFF00"/>
                </a:solidFill>
              </a:rPr>
              <a:t> </a:t>
            </a:r>
            <a:r>
              <a:rPr lang="ru-RU" sz="2400" b="1" smtClean="0">
                <a:solidFill>
                  <a:srgbClr val="FFFF00"/>
                </a:solidFill>
              </a:rPr>
              <a:t>(псевдонім </a:t>
            </a:r>
            <a:r>
              <a:rPr lang="ru-RU" sz="2400" b="1">
                <a:solidFill>
                  <a:srgbClr val="FFFF00"/>
                </a:solidFill>
              </a:rPr>
              <a:t>Олена </a:t>
            </a:r>
            <a:r>
              <a:rPr lang="ru-RU" sz="2400" b="1" smtClean="0">
                <a:solidFill>
                  <a:srgbClr val="FFFF00"/>
                </a:solidFill>
              </a:rPr>
              <a:t>Пчілка) ,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б</a:t>
            </a:r>
            <a:r>
              <a:rPr lang="ru-RU" sz="2400" b="1" smtClean="0">
                <a:solidFill>
                  <a:srgbClr val="FFFF00"/>
                </a:solidFill>
              </a:rPr>
              <a:t>атько, Петро </a:t>
            </a:r>
            <a:r>
              <a:rPr lang="ru-RU" sz="2400" b="1">
                <a:solidFill>
                  <a:srgbClr val="FFFF00"/>
                </a:solidFill>
              </a:rPr>
              <a:t>Антонович </a:t>
            </a:r>
            <a:r>
              <a:rPr lang="ru-RU" sz="2400" b="1" smtClean="0">
                <a:solidFill>
                  <a:srgbClr val="FFFF00"/>
                </a:solidFill>
              </a:rPr>
              <a:t>Косач - </a:t>
            </a:r>
            <a:r>
              <a:rPr lang="ru-RU" sz="2400" b="1">
                <a:solidFill>
                  <a:srgbClr val="FFFF00"/>
                </a:solidFill>
              </a:rPr>
              <a:t>високоосвічений </a:t>
            </a:r>
            <a:r>
              <a:rPr lang="ru-RU" sz="2400" b="1" smtClean="0">
                <a:solidFill>
                  <a:srgbClr val="FFFF00"/>
                </a:solidFill>
              </a:rPr>
              <a:t>поміщик</a:t>
            </a:r>
            <a:endParaRPr lang="ru-RU" sz="2400" b="1">
              <a:solidFill>
                <a:srgbClr val="FFFF00"/>
              </a:solidFill>
            </a:endParaRPr>
          </a:p>
          <a:p>
            <a:endParaRPr lang="ru-RU">
              <a:solidFill>
                <a:srgbClr val="FFFF00"/>
              </a:solidFill>
            </a:endParaRP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66"/>
          <a:stretch/>
        </p:blipFill>
        <p:spPr bwMode="auto">
          <a:xfrm rot="5400000">
            <a:off x="1538810" y="4834625"/>
            <a:ext cx="591396" cy="345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96519" y="-1186836"/>
            <a:ext cx="489311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10534" y="5118152"/>
            <a:ext cx="487363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943" y="6229986"/>
            <a:ext cx="300905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974" y="29531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1" y="0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49128"/>
            <a:ext cx="1440160" cy="123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2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143" y="3915761"/>
            <a:ext cx="1743075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r="4423"/>
          <a:stretch/>
        </p:blipFill>
        <p:spPr bwMode="auto">
          <a:xfrm>
            <a:off x="5724128" y="1025650"/>
            <a:ext cx="3327462" cy="2763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" b="5526"/>
          <a:stretch/>
        </p:blipFill>
        <p:spPr bwMode="auto">
          <a:xfrm>
            <a:off x="7190218" y="4420415"/>
            <a:ext cx="1762125" cy="2437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58" y="857121"/>
            <a:ext cx="5377013" cy="403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82"/>
          <a:stretch/>
        </p:blipFill>
        <p:spPr bwMode="auto">
          <a:xfrm>
            <a:off x="3347864" y="3490677"/>
            <a:ext cx="1944216" cy="28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" t="6251" r="3520" b="7551"/>
          <a:stretch/>
        </p:blipFill>
        <p:spPr bwMode="auto">
          <a:xfrm>
            <a:off x="467544" y="4955773"/>
            <a:ext cx="2674060" cy="174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5393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smtClean="0">
                <a:solidFill>
                  <a:srgbClr val="FFFF00"/>
                </a:solidFill>
              </a:rPr>
              <a:t>Лісова</a:t>
            </a:r>
            <a:r>
              <a:rPr lang="uk-UA" sz="4400" b="1" smtClean="0">
                <a:solidFill>
                  <a:srgbClr val="FFFF00"/>
                </a:solidFill>
              </a:rPr>
              <a:t> пісня</a:t>
            </a:r>
            <a:endParaRPr lang="ru-RU" sz="4400" b="1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17881"/>
            <a:ext cx="1652906" cy="218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4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27" y="4041446"/>
            <a:ext cx="1918317" cy="265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" y="0"/>
            <a:ext cx="1712096" cy="260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210" y="3786313"/>
            <a:ext cx="1914894" cy="291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1653"/>
            <a:ext cx="1554534" cy="23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2" y="3181671"/>
            <a:ext cx="2436293" cy="3567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154" y="636745"/>
            <a:ext cx="1724435" cy="262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998" y="3655634"/>
            <a:ext cx="1972998" cy="304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626" y="610713"/>
            <a:ext cx="1741544" cy="264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782" y="4542652"/>
            <a:ext cx="1540739" cy="215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512" y="321957"/>
            <a:ext cx="1711880" cy="260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640" y="960044"/>
            <a:ext cx="1716792" cy="261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Documents and Settings\admin\Рабочий стол\картинки\картинки\resize.gif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237" y="88506"/>
            <a:ext cx="6209004" cy="25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04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03" y="1196752"/>
            <a:ext cx="8236015" cy="561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0" t="7148" r="13572" b="13115"/>
          <a:stretch/>
        </p:blipFill>
        <p:spPr bwMode="auto">
          <a:xfrm>
            <a:off x="6012160" y="34509"/>
            <a:ext cx="2821024" cy="3349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9103" y="34508"/>
            <a:ext cx="5607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листи лесі українки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80728"/>
            <a:ext cx="3312367" cy="265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" t="7337" r="6313" b="4227"/>
          <a:stretch/>
        </p:blipFill>
        <p:spPr bwMode="auto">
          <a:xfrm>
            <a:off x="7143179" y="4003752"/>
            <a:ext cx="1716860" cy="27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5" t="11837"/>
          <a:stretch/>
        </p:blipFill>
        <p:spPr bwMode="auto">
          <a:xfrm>
            <a:off x="6286463" y="2845457"/>
            <a:ext cx="1622584" cy="231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05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2348880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Особливе місце у творчій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біографії посідає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фольклор. Вона збирала і записува­ла обряди, пісні, думи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виконанні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кобзарів, щоб урятувати від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забуття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admin\Рабочий стол\анимация-калина-анімація-калина-дівчин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992510" cy="665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574" y="116632"/>
            <a:ext cx="398342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7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НАРОДНІ ПІСНІ В ЗАПИСАХ ЛЕСІ УКРАЇНКИ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24"/>
          <a:stretch/>
        </p:blipFill>
        <p:spPr bwMode="auto">
          <a:xfrm>
            <a:off x="3580503" y="592462"/>
            <a:ext cx="5505711" cy="626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24"/>
          <a:stretch/>
        </p:blipFill>
        <p:spPr bwMode="auto">
          <a:xfrm>
            <a:off x="107504" y="652876"/>
            <a:ext cx="3573514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7" b="15826"/>
          <a:stretch/>
        </p:blipFill>
        <p:spPr bwMode="auto">
          <a:xfrm>
            <a:off x="5791" y="4090970"/>
            <a:ext cx="3566342" cy="2800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t="4614" b="4059"/>
          <a:stretch/>
        </p:blipFill>
        <p:spPr bwMode="auto">
          <a:xfrm>
            <a:off x="395535" y="2924944"/>
            <a:ext cx="2466111" cy="298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194" y="4287738"/>
            <a:ext cx="2362692" cy="240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46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0425" y="1"/>
            <a:ext cx="5564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бала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щоб усі діти мали, що читати... </a:t>
            </a:r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найменших  читачів написано чимало віршів і казок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3400425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69661"/>
            <a:ext cx="3656470" cy="51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80073"/>
            <a:ext cx="2714568" cy="3834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Documents and Settings\admin\Рабочий стол\b64dee73545128824e6c31ddb946e03e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44" y="1302112"/>
            <a:ext cx="2864648" cy="242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2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r="4858"/>
          <a:stretch/>
        </p:blipFill>
        <p:spPr bwMode="auto">
          <a:xfrm>
            <a:off x="2284324" y="656888"/>
            <a:ext cx="2216264" cy="310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t="-1380" r="5197" b="1380"/>
          <a:stretch/>
        </p:blipFill>
        <p:spPr bwMode="auto">
          <a:xfrm>
            <a:off x="77919" y="-100276"/>
            <a:ext cx="2520132" cy="347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604" y="81066"/>
            <a:ext cx="3712012" cy="674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21" y="1157135"/>
            <a:ext cx="2192136" cy="312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9" y="3514742"/>
            <a:ext cx="2401750" cy="33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415"/>
          <a:stretch/>
        </p:blipFill>
        <p:spPr bwMode="auto">
          <a:xfrm>
            <a:off x="2771800" y="4238482"/>
            <a:ext cx="2071555" cy="2583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картинки\122653654_0_b1d3f_d0087229_orig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21" y="5530200"/>
            <a:ext cx="1655208" cy="160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картинки\122655929_6277604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79" y="-49558"/>
            <a:ext cx="1595025" cy="172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42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Documents and Settings\admin\Рабочий стол\zima-animaciy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65"/>
            <a:ext cx="90546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717032"/>
            <a:ext cx="38164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Літо краснеє минуло,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Сніг лежить на полі;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Діти з хати виглядають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вікна… шкода волі!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Діти нудяться в хатині,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Нудять, нарікають: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«І нащо зима та люта? </a:t>
            </a:r>
            <a:r>
              <a:rPr lang="ru-RU"/>
              <a:t>–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1" t="4421" r="6102"/>
          <a:stretch/>
        </p:blipFill>
        <p:spPr bwMode="auto">
          <a:xfrm>
            <a:off x="395536" y="104244"/>
            <a:ext cx="2664296" cy="361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4" b="18192"/>
          <a:stretch/>
        </p:blipFill>
        <p:spPr bwMode="auto">
          <a:xfrm>
            <a:off x="5793594" y="825685"/>
            <a:ext cx="2651048" cy="291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4077072"/>
            <a:ext cx="42301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«Мамо, іде вже зима,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Снігом травицю вкриває,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гаю пташок вже нема…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Мамо, чи кожна пташина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вирій на зиму літає?» </a:t>
            </a:r>
            <a:r>
              <a:rPr lang="ru-RU" sz="2400" b="1">
                <a:solidFill>
                  <a:srgbClr val="FFFF00"/>
                </a:solidFill>
              </a:rPr>
              <a:t>–</a:t>
            </a:r>
          </a:p>
          <a:p>
            <a:pPr algn="ctr"/>
            <a:r>
              <a:rPr lang="ru-RU" sz="2400" b="1">
                <a:solidFill>
                  <a:srgbClr val="FFFF00"/>
                </a:solidFill>
              </a:rPr>
              <a:t>В неньки спитала дитина.</a:t>
            </a:r>
          </a:p>
        </p:txBody>
      </p:sp>
    </p:spTree>
    <p:extLst>
      <p:ext uri="{BB962C8B-B14F-4D97-AF65-F5344CB8AC3E}">
        <p14:creationId xmlns:p14="http://schemas.microsoft.com/office/powerpoint/2010/main" val="165272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141985154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0" y="94792"/>
            <a:ext cx="4895928" cy="65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89482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гір на долину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біжу, стрибаю, рину!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Місточки збиваю,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всі гребельки зриваю,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всі гатки, всі запруди,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загатили люди,—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 весняна вода,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воля молода!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779" y="138636"/>
            <a:ext cx="4464496" cy="650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 descr="C:\Documents and Settings\admin\Рабочий стол\unnamed (1)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6"/>
          <a:stretch/>
        </p:blipFill>
        <p:spPr bwMode="auto">
          <a:xfrm>
            <a:off x="3311458" y="1310"/>
            <a:ext cx="3585492" cy="516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88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admin\Рабочий стол\Eb3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9884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admin\Рабочий стол\7dQ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428396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-66740"/>
            <a:ext cx="428396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весняне сонце припікає, 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вже й сон-трава перецвітати стала.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От-от зозулька маслечко сколотить, 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червоні черевички убереться 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людям одмірятиме літа.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Вже з вирію поприлітали гості.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жовтими пушинками вже плавають 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чистім плесі каченята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дикі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C:\Documents and Settings\admin\Рабочий стол\6248842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-66741"/>
            <a:ext cx="4860032" cy="695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12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картинки\free-vector-butterfly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9213"/>
            <a:ext cx="9143998" cy="565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88224" y="832926"/>
            <a:ext cx="2376263" cy="4770537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smtClean="0">
                <a:solidFill>
                  <a:srgbClr val="00B050"/>
                </a:solidFill>
              </a:rPr>
              <a:t>Діти Косачів</a:t>
            </a:r>
          </a:p>
          <a:p>
            <a:pPr algn="ctr"/>
            <a:r>
              <a:rPr lang="ru-RU" sz="2400" b="1" smtClean="0">
                <a:solidFill>
                  <a:srgbClr val="00B050"/>
                </a:solidFill>
              </a:rPr>
              <a:t>Батьки </a:t>
            </a:r>
            <a:r>
              <a:rPr lang="ru-RU" sz="2400" b="1">
                <a:solidFill>
                  <a:srgbClr val="00B050"/>
                </a:solidFill>
              </a:rPr>
              <a:t>створили навколо </a:t>
            </a:r>
            <a:r>
              <a:rPr lang="ru-RU" sz="2400" b="1" smtClean="0">
                <a:solidFill>
                  <a:srgbClr val="00B050"/>
                </a:solidFill>
              </a:rPr>
              <a:t>дітей культур-</a:t>
            </a:r>
          </a:p>
          <a:p>
            <a:pPr algn="ctr"/>
            <a:r>
              <a:rPr lang="ru-RU" sz="2400" b="1" smtClean="0">
                <a:solidFill>
                  <a:srgbClr val="00B050"/>
                </a:solidFill>
              </a:rPr>
              <a:t>ний </a:t>
            </a:r>
            <a:r>
              <a:rPr lang="ru-RU" sz="2400" b="1">
                <a:solidFill>
                  <a:srgbClr val="00B050"/>
                </a:solidFill>
              </a:rPr>
              <a:t>простір, що дозволив </a:t>
            </a:r>
            <a:r>
              <a:rPr lang="ru-RU" sz="2400" b="1" smtClean="0">
                <a:solidFill>
                  <a:srgbClr val="00B050"/>
                </a:solidFill>
              </a:rPr>
              <a:t>розвива-</a:t>
            </a:r>
          </a:p>
          <a:p>
            <a:pPr algn="ctr"/>
            <a:r>
              <a:rPr lang="ru-RU" sz="2400" b="1" smtClean="0">
                <a:solidFill>
                  <a:srgbClr val="00B050"/>
                </a:solidFill>
              </a:rPr>
              <a:t>тись </a:t>
            </a:r>
            <a:r>
              <a:rPr lang="ru-RU" sz="2400" b="1">
                <a:solidFill>
                  <a:srgbClr val="00B050"/>
                </a:solidFill>
              </a:rPr>
              <a:t>їхній </a:t>
            </a:r>
            <a:r>
              <a:rPr lang="ru-RU" sz="2400" b="1" smtClean="0">
                <a:solidFill>
                  <a:srgbClr val="00B050"/>
                </a:solidFill>
              </a:rPr>
              <a:t>думці</a:t>
            </a:r>
            <a:endParaRPr lang="ru-RU" sz="2400" b="1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92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249" y="65112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336" y="65112"/>
            <a:ext cx="30316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9" y="6230682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734" y="6293652"/>
            <a:ext cx="28590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1" t="2084" r="5175" b="50000"/>
          <a:stretch/>
        </p:blipFill>
        <p:spPr bwMode="auto">
          <a:xfrm>
            <a:off x="403090" y="832926"/>
            <a:ext cx="5186597" cy="270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277" y="6245250"/>
            <a:ext cx="359372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40380"/>
            <a:ext cx="14382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" t="53148" r="10886"/>
          <a:stretch/>
        </p:blipFill>
        <p:spPr bwMode="auto">
          <a:xfrm>
            <a:off x="908707" y="4005064"/>
            <a:ext cx="3900759" cy="204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23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69660"/>
            <a:ext cx="5245834" cy="329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499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Поблискують черешеньки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листі зелененькім,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Черешеньки ваблять очі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Діточкам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маленьким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708" y="3733070"/>
            <a:ext cx="4069864" cy="312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1569660"/>
            <a:ext cx="3940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Місяць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яснесенький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Промінь тихесенький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Кинув до нас.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 ж ти малесенький,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Пізній бо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</p:txBody>
      </p:sp>
      <p:pic>
        <p:nvPicPr>
          <p:cNvPr id="2052" name="Picture 4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55800"/>
            <a:ext cx="3060020" cy="26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картинки\2317351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0162"/>
            <a:ext cx="2394017" cy="224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66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5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13103" y="201997"/>
            <a:ext cx="258708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"Хотіла б я піснею стати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сюю хвилину ясну,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вільно по світі літати,</a:t>
            </a:r>
          </a:p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вітер розносив луну..."</a:t>
            </a:r>
          </a:p>
          <a:p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Леся Українка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" t="6953" r="4162" b="5428"/>
          <a:stretch/>
        </p:blipFill>
        <p:spPr bwMode="auto">
          <a:xfrm>
            <a:off x="564381" y="322746"/>
            <a:ext cx="2952327" cy="403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26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06635" y="0"/>
            <a:ext cx="443736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Боротьба 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праця - такий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сенс усього життя Лесі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Українки.</a:t>
            </a:r>
          </a:p>
          <a:p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1913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в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містечку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Сурамі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відійшла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вічність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видатна поетеса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жінка з трагічною долею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Тіло Лесі Українки перевезли до Києва і поховали на Байковому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кладовищі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2" y="30004"/>
            <a:ext cx="4657523" cy="665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картинки\Literaturni-ugrupuvannya-1920-h-1930-h-roki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76" y="5037108"/>
            <a:ext cx="4072682" cy="164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16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67"/>
            <a:ext cx="9070512" cy="68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1687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Вшанування пам'яті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0728"/>
            <a:ext cx="6218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Музеї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пам'ятники і пам'ятні дошки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77" y="2024453"/>
            <a:ext cx="6030933" cy="338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10445" y="1396226"/>
            <a:ext cx="2933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Могила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Лесі Українки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61" y="4932745"/>
            <a:ext cx="2414343" cy="181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38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920"/>
            <a:ext cx="6525706" cy="675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60649"/>
            <a:ext cx="88465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Їй присвячено </a:t>
            </a:r>
            <a:endParaRPr lang="ru-RU" sz="4000" b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художні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документальні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стрічки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268760"/>
            <a:ext cx="4824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публічні лекції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1" y="1730426"/>
            <a:ext cx="6679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театральні вистави за творами 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1" y="2653756"/>
            <a:ext cx="6299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авдіокниги 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4" y="2192091"/>
            <a:ext cx="5856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пісні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слова Лесі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Українки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4" y="3982998"/>
            <a:ext cx="5797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премія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імені Лесі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Українки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4" y="4653136"/>
            <a:ext cx="88465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площі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вулиці, театри, виші,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установи</a:t>
            </a:r>
          </a:p>
          <a:p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підприємства названі її іменем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admin\Рабочий стол\картинки\93f61dd09047c88cebc0c86bccb852e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171" y="2219704"/>
            <a:ext cx="2483768" cy="462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18" y="2818"/>
            <a:ext cx="2483768" cy="314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9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картинки\vetka-cvetok-nebo-priroda-verba-vesn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40"/>
          <a:stretch/>
        </p:blipFill>
        <p:spPr bwMode="auto">
          <a:xfrm>
            <a:off x="9088" y="0"/>
            <a:ext cx="90743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3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solidFill>
                  <a:srgbClr val="FFFF00"/>
                </a:solidFill>
              </a:rPr>
              <a:t>Список використаних джерел </a:t>
            </a:r>
          </a:p>
          <a:p>
            <a:pPr algn="ctr"/>
            <a:r>
              <a:rPr lang="ru-RU" sz="3600" b="1">
                <a:solidFill>
                  <a:srgbClr val="FFFF00"/>
                </a:solidFill>
              </a:rPr>
              <a:t>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3" y="1340768"/>
            <a:ext cx="46085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mala.storinka.org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3" y="2060847"/>
            <a:ext cx="4032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argumentua.com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80928"/>
            <a:ext cx="51708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heroes.profi-forex.or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429000"/>
            <a:ext cx="47710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vseosvita.ua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982998"/>
            <a:ext cx="45855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ridna.ua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3" y="4581128"/>
            <a:ext cx="5760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ukrclassic.com.ua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042793"/>
            <a:ext cx="5012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www.google.com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552656"/>
            <a:ext cx="5018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ukrclassic.com.ua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01897"/>
            <a:ext cx="3589522" cy="2540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картинки\b84550_e617234ff332460a8fcdc28882254e4c-mv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906" y="4431305"/>
            <a:ext cx="3901694" cy="228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1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655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  <p:pic>
        <p:nvPicPr>
          <p:cNvPr id="7170" name="Picture 2" descr="C:\Documents and Settings\admin\Рабочий стол\картинки\unnamed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5641"/>
            <a:ext cx="8424935" cy="589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87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6428"/>
            <a:ext cx="6096000" cy="470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662" y="4212508"/>
            <a:ext cx="3528392" cy="26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16" y="0"/>
            <a:ext cx="9144000" cy="205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admin\Рабочий стол\картинки\18469255.gif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52406"/>
            <a:ext cx="3048000" cy="180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816" y="2156428"/>
            <a:ext cx="9173816" cy="76851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НОВОГРАД-ВОЛИНСЬКИЙ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ЗВЯГЕЛь),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 НАРОДИЛАСЯ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ЛЕСЯ і </a:t>
            </a:r>
            <a:r>
              <a:rPr lang="ru-RU" sz="3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минули дитячі роки</a:t>
            </a:r>
            <a:endParaRPr lang="ru-RU" sz="3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355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03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5030874" cy="670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758" y="3357710"/>
            <a:ext cx="4696242" cy="341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C:\Documents and Settings\admin\Рабочий стол\Україна\1892702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3454"/>
            <a:ext cx="5400600" cy="59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404664"/>
            <a:ext cx="50040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У</a:t>
            </a:r>
            <a:r>
              <a:rPr lang="ru-RU" sz="2400" b="1" smtClean="0">
                <a:solidFill>
                  <a:srgbClr val="FFFF00"/>
                </a:solidFill>
              </a:rPr>
              <a:t> краю соснових </a:t>
            </a:r>
            <a:r>
              <a:rPr lang="ru-RU" sz="2400" b="1">
                <a:solidFill>
                  <a:srgbClr val="FFFF00"/>
                </a:solidFill>
              </a:rPr>
              <a:t>борів, </a:t>
            </a:r>
            <a:r>
              <a:rPr lang="ru-RU" sz="2400" b="1" smtClean="0">
                <a:solidFill>
                  <a:srgbClr val="FFFF00"/>
                </a:solidFill>
              </a:rPr>
              <a:t>лісових </a:t>
            </a:r>
            <a:r>
              <a:rPr lang="ru-RU" sz="2400" b="1">
                <a:solidFill>
                  <a:srgbClr val="FFFF00"/>
                </a:solidFill>
              </a:rPr>
              <a:t>озер, росистих </a:t>
            </a:r>
            <a:r>
              <a:rPr lang="ru-RU" sz="2400" b="1" smtClean="0">
                <a:solidFill>
                  <a:srgbClr val="FFFF00"/>
                </a:solidFill>
              </a:rPr>
              <a:t>лук входила вразлива дівчинка </a:t>
            </a:r>
            <a:r>
              <a:rPr lang="ru-RU" sz="2400" b="1">
                <a:solidFill>
                  <a:srgbClr val="FFFF00"/>
                </a:solidFill>
              </a:rPr>
              <a:t>в </a:t>
            </a:r>
            <a:r>
              <a:rPr lang="ru-RU" sz="2400" b="1" smtClean="0">
                <a:solidFill>
                  <a:srgbClr val="FFFF00"/>
                </a:solidFill>
              </a:rPr>
              <a:t>незвичайний </a:t>
            </a:r>
            <a:r>
              <a:rPr lang="ru-RU" sz="2400" b="1">
                <a:solidFill>
                  <a:srgbClr val="FFFF00"/>
                </a:solidFill>
              </a:rPr>
              <a:t>світ української міфології з її мавками, перелесниками, </a:t>
            </a:r>
            <a:r>
              <a:rPr lang="ru-RU" sz="2400" b="1" smtClean="0">
                <a:solidFill>
                  <a:srgbClr val="FFFF00"/>
                </a:solidFill>
              </a:rPr>
              <a:t>русалками</a:t>
            </a:r>
            <a:endParaRPr 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49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8" t="6126" r="7228" b="5261"/>
          <a:stretch/>
        </p:blipFill>
        <p:spPr bwMode="auto">
          <a:xfrm>
            <a:off x="0" y="27032"/>
            <a:ext cx="9129356" cy="683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8680"/>
            <a:ext cx="4211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Навесні 1979 року за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революційну діяльність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заарештували Лесину тітку -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Олену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Антонівну Косач.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Ця подія дуже схвилювала Лесю - і 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з’явився перший твір - вірш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«Надія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1665"/>
            <a:ext cx="4672133" cy="304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35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20689"/>
            <a:ext cx="540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1881 року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дуже застудилася,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почалася тяжка хвороба.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Влітку 1883 року діагностували туберкульоз кісток, у жовтні цього ж року видалили кістки, уражені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туберкульозом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81470"/>
            <a:ext cx="3196825" cy="374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36004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954" y="3833664"/>
            <a:ext cx="3024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Documents and Settings\admin\Рабочий стол\картинки\79720659_large_0_5a2f4_29d53164_XLjp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49" y="-5128"/>
            <a:ext cx="3318409" cy="285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Рабочий стол\картинки\24963230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69" y="-60691"/>
            <a:ext cx="2192183" cy="296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82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У грудні Леся </a:t>
            </a:r>
            <a:r>
              <a:rPr lang="ru-RU" sz="2400" b="1" smtClean="0">
                <a:solidFill>
                  <a:srgbClr val="FFFF00"/>
                </a:solidFill>
              </a:rPr>
              <a:t>повернулася до Колодяжного (де сім’я проживала з 1982 року), </a:t>
            </a:r>
            <a:r>
              <a:rPr lang="ru-RU" sz="2400" b="1">
                <a:solidFill>
                  <a:srgbClr val="FFFF00"/>
                </a:solidFill>
              </a:rPr>
              <a:t>стан здоров’я </a:t>
            </a:r>
            <a:r>
              <a:rPr lang="ru-RU" sz="2400" b="1" smtClean="0">
                <a:solidFill>
                  <a:srgbClr val="FFFF00"/>
                </a:solidFill>
              </a:rPr>
              <a:t>поліпшився. 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З </a:t>
            </a:r>
            <a:r>
              <a:rPr lang="ru-RU" sz="2400" b="1">
                <a:solidFill>
                  <a:srgbClr val="FFFF00"/>
                </a:solidFill>
              </a:rPr>
              <a:t>допомогою </a:t>
            </a:r>
            <a:r>
              <a:rPr lang="ru-RU" sz="2400" b="1" smtClean="0">
                <a:solidFill>
                  <a:srgbClr val="FFFF00"/>
                </a:solidFill>
              </a:rPr>
              <a:t>матері вивчала </a:t>
            </a:r>
            <a:r>
              <a:rPr lang="ru-RU" sz="2400" b="1">
                <a:solidFill>
                  <a:srgbClr val="FFFF00"/>
                </a:solidFill>
              </a:rPr>
              <a:t>французьку і німецьку </a:t>
            </a:r>
            <a:r>
              <a:rPr lang="ru-RU" sz="2400" b="1" smtClean="0">
                <a:solidFill>
                  <a:srgbClr val="FFFF00"/>
                </a:solidFill>
              </a:rPr>
              <a:t>мови</a:t>
            </a:r>
            <a:endParaRPr lang="ru-RU" sz="2400" b="1">
              <a:solidFill>
                <a:srgbClr val="FFFF00"/>
              </a:solidFill>
            </a:endParaRPr>
          </a:p>
          <a:p>
            <a:pPr algn="ctr"/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59" y="1340768"/>
            <a:ext cx="3672408" cy="533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98" y="1556792"/>
            <a:ext cx="358807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184" y="3412788"/>
            <a:ext cx="4359504" cy="3265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9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2064</TotalTime>
  <Words>1155</Words>
  <Application>Microsoft Office PowerPoint</Application>
  <PresentationFormat>Экран (4:3)</PresentationFormat>
  <Paragraphs>145</Paragraphs>
  <Slides>46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 НОВОГРАД-ВОЛИНСЬКИЙ (ЗВЯГЕЛь), ДЕ НАРОДИЛАСЯ ЛЕСЯ і минули дитячі роки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Леся Українка</dc:title>
  <cp:lastModifiedBy>Bill</cp:lastModifiedBy>
  <cp:revision>144</cp:revision>
  <dcterms:modified xsi:type="dcterms:W3CDTF">2020-02-13T09:21:07Z</dcterms:modified>
</cp:coreProperties>
</file>