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76" r:id="rId9"/>
    <p:sldId id="277" r:id="rId10"/>
    <p:sldId id="278" r:id="rId11"/>
    <p:sldId id="295" r:id="rId12"/>
    <p:sldId id="285" r:id="rId13"/>
    <p:sldId id="286" r:id="rId14"/>
    <p:sldId id="280" r:id="rId15"/>
    <p:sldId id="279" r:id="rId16"/>
    <p:sldId id="281" r:id="rId17"/>
    <p:sldId id="282" r:id="rId18"/>
    <p:sldId id="272" r:id="rId19"/>
    <p:sldId id="288" r:id="rId20"/>
    <p:sldId id="275" r:id="rId21"/>
    <p:sldId id="273" r:id="rId22"/>
    <p:sldId id="293" r:id="rId23"/>
    <p:sldId id="292" r:id="rId24"/>
    <p:sldId id="290" r:id="rId25"/>
    <p:sldId id="284" r:id="rId26"/>
    <p:sldId id="265" r:id="rId27"/>
    <p:sldId id="26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gif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7" Type="http://schemas.microsoft.com/office/2007/relationships/hdphoto" Target="../media/hdphoto1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microsoft.com/office/2007/relationships/hdphoto" Target="../media/hdphoto10.wdp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3.wdp"/><Relationship Id="rId5" Type="http://schemas.openxmlformats.org/officeDocument/2006/relationships/image" Target="../media/image30.png"/><Relationship Id="rId4" Type="http://schemas.microsoft.com/office/2007/relationships/hdphoto" Target="../media/hdphoto12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microsoft.com/office/2007/relationships/hdphoto" Target="../media/hdphoto1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5.wdp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17.wdp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10" Type="http://schemas.microsoft.com/office/2007/relationships/hdphoto" Target="../media/hdphoto18.wdp"/><Relationship Id="rId4" Type="http://schemas.microsoft.com/office/2007/relationships/hdphoto" Target="../media/hdphoto16.wdp"/><Relationship Id="rId9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9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1.wdp"/><Relationship Id="rId5" Type="http://schemas.openxmlformats.org/officeDocument/2006/relationships/image" Target="../media/image43.jpeg"/><Relationship Id="rId4" Type="http://schemas.microsoft.com/office/2007/relationships/hdphoto" Target="../media/hdphoto20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3.wdp"/><Relationship Id="rId5" Type="http://schemas.openxmlformats.org/officeDocument/2006/relationships/image" Target="../media/image45.jpeg"/><Relationship Id="rId4" Type="http://schemas.microsoft.com/office/2007/relationships/hdphoto" Target="../media/hdphoto22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5.wdp"/><Relationship Id="rId5" Type="http://schemas.openxmlformats.org/officeDocument/2006/relationships/image" Target="../media/image47.jpeg"/><Relationship Id="rId4" Type="http://schemas.microsoft.com/office/2007/relationships/hdphoto" Target="../media/hdphoto24.wdp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28.wdp"/><Relationship Id="rId13" Type="http://schemas.openxmlformats.org/officeDocument/2006/relationships/image" Target="../media/image53.jpeg"/><Relationship Id="rId18" Type="http://schemas.microsoft.com/office/2007/relationships/hdphoto" Target="../media/hdphoto33.wdp"/><Relationship Id="rId3" Type="http://schemas.openxmlformats.org/officeDocument/2006/relationships/image" Target="../media/image48.png"/><Relationship Id="rId7" Type="http://schemas.openxmlformats.org/officeDocument/2006/relationships/image" Target="../media/image50.jpeg"/><Relationship Id="rId12" Type="http://schemas.microsoft.com/office/2007/relationships/hdphoto" Target="../media/hdphoto30.wdp"/><Relationship Id="rId17" Type="http://schemas.openxmlformats.org/officeDocument/2006/relationships/image" Target="../media/image55.png"/><Relationship Id="rId2" Type="http://schemas.openxmlformats.org/officeDocument/2006/relationships/image" Target="../media/image1.png"/><Relationship Id="rId16" Type="http://schemas.microsoft.com/office/2007/relationships/hdphoto" Target="../media/hdphoto32.wdp"/><Relationship Id="rId1" Type="http://schemas.openxmlformats.org/officeDocument/2006/relationships/slideLayout" Target="../slideLayouts/slideLayout7.xml"/><Relationship Id="rId6" Type="http://schemas.microsoft.com/office/2007/relationships/hdphoto" Target="../media/hdphoto27.wdp"/><Relationship Id="rId11" Type="http://schemas.openxmlformats.org/officeDocument/2006/relationships/image" Target="../media/image52.jpeg"/><Relationship Id="rId5" Type="http://schemas.openxmlformats.org/officeDocument/2006/relationships/image" Target="../media/image49.jpeg"/><Relationship Id="rId15" Type="http://schemas.openxmlformats.org/officeDocument/2006/relationships/image" Target="../media/image54.jpeg"/><Relationship Id="rId10" Type="http://schemas.microsoft.com/office/2007/relationships/hdphoto" Target="../media/hdphoto29.wdp"/><Relationship Id="rId4" Type="http://schemas.microsoft.com/office/2007/relationships/hdphoto" Target="../media/hdphoto26.wdp"/><Relationship Id="rId9" Type="http://schemas.openxmlformats.org/officeDocument/2006/relationships/image" Target="../media/image51.jpeg"/><Relationship Id="rId14" Type="http://schemas.microsoft.com/office/2007/relationships/hdphoto" Target="../media/hdphoto3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5.wdp"/><Relationship Id="rId5" Type="http://schemas.openxmlformats.org/officeDocument/2006/relationships/image" Target="../media/image57.png"/><Relationship Id="rId4" Type="http://schemas.microsoft.com/office/2007/relationships/hdphoto" Target="../media/hdphoto34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6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8.wdp"/><Relationship Id="rId5" Type="http://schemas.openxmlformats.org/officeDocument/2006/relationships/image" Target="../media/image60.png"/><Relationship Id="rId4" Type="http://schemas.microsoft.com/office/2007/relationships/hdphoto" Target="../media/hdphoto37.wdp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39.wdp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40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5" Type="http://schemas.openxmlformats.org/officeDocument/2006/relationships/image" Target="../media/image16.png"/><Relationship Id="rId4" Type="http://schemas.microsoft.com/office/2007/relationships/hdphoto" Target="../media/hdphoto5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18.png"/><Relationship Id="rId4" Type="http://schemas.microsoft.com/office/2007/relationships/hdphoto" Target="../media/hdphoto7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9.wdp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62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35897" y="260648"/>
            <a:ext cx="53406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Б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ібліотека </a:t>
            </a:r>
            <a:r>
              <a:rPr lang="ru-RU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Глухівського національного педагогічного університету пропонує ознайомитися з тематичною 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книжковою виставкою:</a:t>
            </a:r>
            <a:endParaRPr lang="ru-RU" b="1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1746" name="Picture 2" descr="C:\Documents and Settings\admin\Рабочий стол\миклухо\1aead3fec0d23453de1d6d0a07b24804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16632"/>
            <a:ext cx="3888432" cy="58326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7" name="Picture 3" descr="C:\Documents and Settings\admin\Рабочий стол\миклухо\b10cf955749201e6b30e42d1704e6c67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6" y="5068875"/>
            <a:ext cx="9131464" cy="1754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4" descr="C:\Documents and Settings\admin\Рабочий стол\миклухо\globe-15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394" y="3131581"/>
            <a:ext cx="1712161" cy="2161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3968" y="1628799"/>
            <a:ext cx="34563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«Перший </a:t>
            </a:r>
            <a:r>
              <a:rPr lang="ru-RU" sz="2800" b="1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європеєць у Новій Гвінеї: </a:t>
            </a:r>
            <a:endParaRPr lang="ru-RU" sz="2800" b="1" smtClean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2800" b="1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як </a:t>
            </a:r>
            <a:r>
              <a:rPr lang="ru-RU" sz="2800" b="1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українець змінив уявлення про </a:t>
            </a:r>
            <a:r>
              <a:rPr lang="ru-RU" sz="2800" b="1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папуасів» </a:t>
            </a:r>
            <a:endParaRPr lang="ru-RU" sz="2800" b="1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Сергей Чекалин-У моря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86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47170" numSld="999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4" y="2213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4221088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Миклухо-Маклай вступив до Російського географічного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товариства і організував експедицію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Тихим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океаном.</a:t>
            </a:r>
          </a:p>
          <a:p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1870-го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року на борту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корвета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«Вітязь»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вийшов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у тривале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плавання</a:t>
            </a:r>
            <a:endParaRPr lang="ru-RU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079" name="Picture 7" descr="C:\Documents and Settings\admin\Рабочий стол\миклухо\giphy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9380"/>
            <a:ext cx="6852472" cy="3857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Documents and Settings\admin\Рабочий стол\миклухо\Miklouho-Maclay_vityaz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3" b="89950" l="0" r="9942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029" y="4907773"/>
            <a:ext cx="3418635" cy="1943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Documents and Settings\admin\Рабочий стол\миклухо\Австралия555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659" l="2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38160"/>
            <a:ext cx="2857500" cy="2790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4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Рабочий стол\миклухо\5d7701d481d59cd98caf2c2827d80a1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" y="-8776"/>
            <a:ext cx="914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16632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1871-го року висадився 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на острові Нова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Гвінея. Через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рік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судно мало повернутися за ним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1266" name="Picture 2" descr="C:\Documents and Settings\admin\Рабочий стол\миклухо\58072.970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14" t="10619" r="8572" b="7346"/>
          <a:stretch/>
        </p:blipFill>
        <p:spPr bwMode="auto">
          <a:xfrm>
            <a:off x="5669240" y="2348880"/>
            <a:ext cx="2453248" cy="41127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32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84168" y="332656"/>
            <a:ext cx="2448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/>
              <a:t> </a:t>
            </a:r>
            <a:endParaRPr lang="ru-RU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04696" y="701988"/>
            <a:ext cx="28437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Миклухо-Маклай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став першим європейцем, який ступив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на землю Нової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Гвінеї</a:t>
            </a:r>
            <a:endParaRPr lang="ru-RU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098" name="Picture 2" descr="C:\Documents and Settings\admin\Рабочий стол\миклухо\macLa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80" y="308551"/>
            <a:ext cx="5581168" cy="4167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admin\Рабочий стол\миклухо\im_00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36" y="836712"/>
            <a:ext cx="4386369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admin\Рабочий стол\миклухо\im_01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668" y="2392228"/>
            <a:ext cx="4191000" cy="430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807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8912 L 0.12396 0.12685 L -0.12604 0.12685 L -0.00104 -0.08912 Z " pathEditMode="relative" rAng="0" ptsTypes="FFFF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78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3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7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7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7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700" fill="hold">
                                          <p:stCondLst>
                                            <p:cond delay="2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3808" y="260648"/>
            <a:ext cx="54726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ирушив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до селища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Горенду. </a:t>
            </a:r>
          </a:p>
          <a:p>
            <a:pPr algn="ctr"/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Дикуни-канібали, побачивши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білошкіру людину,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стали кидати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списи,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стріляти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з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луків.</a:t>
            </a:r>
          </a:p>
          <a:p>
            <a:pPr algn="ctr"/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Що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ж зробив мандрівник? </a:t>
            </a:r>
            <a:endParaRPr lang="ru-RU" smtClean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Р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озстелив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рогожу, ліг на неї і демонстративно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заснув</a:t>
            </a:r>
            <a:endParaRPr lang="ru-RU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173" y="3054112"/>
            <a:ext cx="7535939" cy="3778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98" y="136019"/>
            <a:ext cx="2646352" cy="3943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624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миклухо\Papua-New-Guinea-P29VT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768"/>
            <a:ext cx="9217024" cy="691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628800"/>
            <a:ext cx="5400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“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Саме на цьому маловивченому острові первісні люди найменше підпадали під вплив цивілізації. І це відкриває виняткові можливості для антропологічних і етнографічних досліджень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”</a:t>
            </a:r>
            <a:endParaRPr lang="ru-RU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-54768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Кілька років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вивчав фізіологію і звички папуасів, лікував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, давав всілякі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поради </a:t>
            </a:r>
            <a:endParaRPr lang="ru-RU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27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0344" y="188640"/>
            <a:ext cx="722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1872-го року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188640"/>
            <a:ext cx="59046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корабель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повернувся до Нової Гвінеї у зв'язку з поширенням у Європі чуток, що Миклуху-Маклая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вбили тубільці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170" name="Picture 2" descr="C:\Documents and Settings\admin\Рабочий стол\миклухо\ce5738fc016a4bc18f941c8a6dc90984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96" y="1847796"/>
            <a:ext cx="8686092" cy="48859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923330"/>
            <a:ext cx="2952328" cy="3825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7238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:wipe/>
      </p:transition>
    </mc:Choice>
    <mc:Fallback>
      <p:transition spd="slow" advClick="0" advTm="5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29372" y="260648"/>
            <a:ext cx="602869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1876-1877рр. - вчений провів у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Нової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Гвінеї. Але ознаки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анемії і загального виснаження змусили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його відбути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 Сінгапур. Лікування зайняло більше півроку.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Потім перебрався до Сіднею.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О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селився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 російського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консула</a:t>
            </a:r>
            <a:endParaRPr lang="ru-RU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195" name="Picture 3" descr="C:\Documents and Settings\admin\Рабочий стол\миклухо\897667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29" y="2420888"/>
            <a:ext cx="8670541" cy="424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Documents and Settings\admin\Рабочий стол\миклухо\unnamed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77" b="98615" l="0" r="98623"/>
                    </a14:imgEffect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3409"/>
            <a:ext cx="3109901" cy="3092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681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0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9952" y="188640"/>
            <a:ext cx="5004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1879-1880-ті рр. - експедиція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на острови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Меланезії. </a:t>
            </a:r>
          </a:p>
          <a:p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У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черговий раз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відвідав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північно-східний берег Нової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Гвінеї</a:t>
            </a:r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8" y="188640"/>
            <a:ext cx="3978442" cy="6120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C:\Documents and Settings\admin\Рабочий стол\миклухо\2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484" y="3422496"/>
            <a:ext cx="3709951" cy="34317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Documents and Settings\admin\Рабочий стол\миклухо\3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705" y="2937480"/>
            <a:ext cx="2838203" cy="39167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Documents and Settings\admin\Рабочий стол\images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385" y="1766044"/>
            <a:ext cx="3765316" cy="509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Documents and Settings\admin\Рабочий стол\Solomon-Islands-1.jp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" b="100000" l="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536" y="1527608"/>
            <a:ext cx="2579869" cy="1547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60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55776" y="3428999"/>
            <a:ext cx="6048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1882-го року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учений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повернувся до Росії, йому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вдалося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дістати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фінансові кошти на подальші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дослідження.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5536" y="4941168"/>
            <a:ext cx="736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1883-го року залишив Росію. </a:t>
            </a: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1884-го року одружився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з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 Маргаритою Робертсон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,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дочкою землевласника Нового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Південного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Уельсу.</a:t>
            </a: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1886-го року прибув  до Росії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 descr="C:\Documents and Settings\admin\Рабочий стол\миклухо\Maklai_s_semei1.width-800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828" y="109223"/>
            <a:ext cx="5112568" cy="329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1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800" y="404664"/>
            <a:ext cx="51845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Двічі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(1886-1887рр.)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приїздив до Малина у маєток своєї матері Катерини Семенівни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Миклухи, де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закінчив редакційну підготовку своїх «Подорожей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»</a:t>
            </a:r>
            <a:endParaRPr lang="ru-RU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0" name="Picture 2" descr="C:\Documents and Settings\admin\Рабочий стол\миклухо\37766.gif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45024"/>
            <a:ext cx="2232248" cy="2966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admin\Рабочий стол\миклухо\images (3)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018618"/>
            <a:ext cx="4104456" cy="44862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539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/>
              <a:t>Легендарний українець Микола Миклухо-Маклай – відомий антрополог, біолог, мандрівник, першовідкривач народу Нової Гвінеї.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7" y="-262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398" y="906363"/>
            <a:ext cx="4676602" cy="59783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116632"/>
            <a:ext cx="56886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Микола Миколайович Миклухо-Маклай</a:t>
            </a:r>
          </a:p>
        </p:txBody>
      </p:sp>
      <p:pic>
        <p:nvPicPr>
          <p:cNvPr id="1026" name="Picture 2" descr="C:\Documents and Settings\admin\Рабочий стол\миклухо\фото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81" y="4030653"/>
            <a:ext cx="1819275" cy="2514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00192" y="1131178"/>
            <a:ext cx="24482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н</a:t>
            </a:r>
            <a:r>
              <a:rPr lang="ru-RU" sz="200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ародився у селі </a:t>
            </a:r>
            <a:r>
              <a:rPr lang="ru-RU" sz="200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Язикове Боровицького повіту Новгородської губернії</a:t>
            </a:r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6300192" y="3070171"/>
            <a:ext cx="25922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 </a:t>
            </a:r>
            <a:r>
              <a:rPr lang="ru-RU" sz="2000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17 </a:t>
            </a:r>
            <a:r>
              <a:rPr lang="ru-RU" sz="2000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липня 1846 року</a:t>
            </a:r>
            <a:endParaRPr lang="ru-RU" sz="2000" b="1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00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260648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Учений змінив уявлення про людей, яких вважали рабами, та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ніяк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не повноцінними представниками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суспільства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556792"/>
            <a:ext cx="3142864" cy="2096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C:\Documents and Settings\admin\Рабочий стол\миклухо\29061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5999264" cy="417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106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:wipe/>
      </p:transition>
    </mc:Choice>
    <mc:Fallback>
      <p:transition spd="slow" advClick="0" advTm="5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9644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Він казав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, що склад крові не має значення. Важливо де, ким і на яких ідеалах вихована людина.</a:t>
            </a:r>
          </a:p>
          <a:p>
            <a:endParaRPr lang="ru-RU"/>
          </a:p>
          <a:p>
            <a:pPr algn="ctr"/>
            <a:r>
              <a:rPr lang="ru-RU" smtClean="0">
                <a:latin typeface="Arial Black" pitchFamily="34" charset="0"/>
              </a:rPr>
              <a:t>«Моя </a:t>
            </a:r>
            <a:r>
              <a:rPr lang="ru-RU">
                <a:latin typeface="Arial Black" pitchFamily="34" charset="0"/>
              </a:rPr>
              <a:t>особа є живим прикладом успішного поєднання трьох сил, які споконвіку ворогували. Гаряча кров запорожців мирно злилася з кров’ю </a:t>
            </a:r>
            <a:r>
              <a:rPr lang="ru-RU" smtClean="0">
                <a:latin typeface="Arial Black" pitchFamily="34" charset="0"/>
              </a:rPr>
              <a:t>їх непримиримих ворогів </a:t>
            </a:r>
            <a:r>
              <a:rPr lang="ru-RU">
                <a:latin typeface="Arial Black" pitchFamily="34" charset="0"/>
              </a:rPr>
              <a:t>ляхів, розбавленою кров’ю холодних німців. Я дуже люблю вітчизну мого батька - Малоросію, але ця любов не применшує моєї пошани до двох</a:t>
            </a:r>
          </a:p>
          <a:p>
            <a:pPr algn="ctr"/>
            <a:r>
              <a:rPr lang="ru-RU" smtClean="0">
                <a:latin typeface="Arial Black" pitchFamily="34" charset="0"/>
              </a:rPr>
              <a:t>батьківщин моєї </a:t>
            </a:r>
            <a:r>
              <a:rPr lang="ru-RU">
                <a:latin typeface="Arial Black" pitchFamily="34" charset="0"/>
              </a:rPr>
              <a:t>матері - Німеччини та Польщі</a:t>
            </a:r>
            <a:r>
              <a:rPr lang="ru-RU" smtClean="0">
                <a:latin typeface="Arial Black" pitchFamily="34" charset="0"/>
              </a:rPr>
              <a:t>...»</a:t>
            </a:r>
            <a:endParaRPr lang="ru-RU"/>
          </a:p>
        </p:txBody>
      </p:sp>
      <p:pic>
        <p:nvPicPr>
          <p:cNvPr id="5122" name="Picture 2" descr="C:\Documents and Settings\admin\Рабочий стол\миклухо\images (5)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44999"/>
            <a:ext cx="2854101" cy="2854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admin\Рабочий стол\миклухо\1781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45971"/>
            <a:ext cx="5615330" cy="3749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44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3"/>
            <a:ext cx="6750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Н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апрацювання Миклухо-Маклая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видаються численними тиражами по всьому світі!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45" b="95955" l="8537" r="9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943" y="702320"/>
            <a:ext cx="1962242" cy="3431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Documents and Settings\admin\Рабочий стол\миклухо\150px-Dmitro_Chub_-_Slidamy_Miklukhy_Maklaya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133850"/>
            <a:ext cx="1806125" cy="2516534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admin\Рабочий стол\миклухо\17238150._UY200_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415" y="4318000"/>
            <a:ext cx="1727200" cy="2540000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admin\Рабочий стол\миклухо\images (4).jp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92" y="3825967"/>
            <a:ext cx="1676400" cy="27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admin\Рабочий стол\миклухо\images.jpg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462" y="1118971"/>
            <a:ext cx="1873780" cy="2681100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Documents and Settings\admin\Рабочий стол\миклухо\326556_51062260.jp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11" r="4921"/>
          <a:stretch/>
        </p:blipFill>
        <p:spPr bwMode="auto">
          <a:xfrm>
            <a:off x="6364511" y="999689"/>
            <a:ext cx="1800200" cy="294192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Documents and Settings\admin\Рабочий стол\миклухо\images (2).jpg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10" y="839164"/>
            <a:ext cx="2037224" cy="2995270"/>
          </a:xfrm>
          <a:prstGeom prst="rect">
            <a:avLst/>
          </a:prstGeom>
          <a:ln w="28575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150452"/>
            <a:ext cx="1640807" cy="2634987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977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30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 tmFilter="0, 0; .2, .5; .8, .5; 1, 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0" autoRev="1" fill="hold"/>
                                        <p:tgtEl>
                                          <p:spTgt spid="30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 tmFilter="0, 0; .2, .5; .8, .5; 1, 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500" autoRev="1" fill="hold"/>
                                        <p:tgtEl>
                                          <p:spTgt spid="30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 tmFilter="0, 0; .2, .5; .8, .5; 1, 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500" autoRev="1" fill="hold"/>
                                        <p:tgtEl>
                                          <p:spTgt spid="30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 tmFilter="0, 0; .2, .5; .8, .5; 1, 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500" autoRev="1" fill="hold"/>
                                        <p:tgtEl>
                                          <p:spTgt spid="30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Documents and Settings\admin\Рабочий стол\119051085_2697978200488194_6563678030181158066_n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7269379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9672" y="764704"/>
            <a:ext cx="39604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НАЙДИВОВИЖНІШІ ВАУ-ФАКТИ ПРО УКРАЇНУ ТА УКРАЇНЦІВ</a:t>
            </a:r>
          </a:p>
          <a:p>
            <a:pPr algn="ctr"/>
            <a:r>
              <a:rPr lang="ru-RU" sz="140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У ФОРМАТІ КНИГИ ТА МУЛЬТСЕРІАЛУ</a:t>
            </a:r>
          </a:p>
        </p:txBody>
      </p:sp>
      <p:pic>
        <p:nvPicPr>
          <p:cNvPr id="8195" name="Picture 3" descr="C:\Documents and Settings\admin\Рабочий стол\миклухо\Stamp_of_Ukraine_s111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89" b="100000" l="0" r="98438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440" y="764704"/>
            <a:ext cx="3048000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095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116632"/>
            <a:ext cx="64807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Спадкоємниці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Миколи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Миколайовича побудовали на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Чернігівщині приватний музей у Козелецькому районі, де народився батько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дослідника.</a:t>
            </a: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Другий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музей створили в Криму, там Міклухо-Маклай вивчав фауну побережжя Чорного моря. А нещодавно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було урочисте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відкриття третього музею під назвою «Вітрила Міклухи-Маклая» в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Батурині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170" name="Picture 2" descr="C:\Documents and Settings\admin\Рабочий стол\миклухо\1548851258-551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33179"/>
            <a:ext cx="5904656" cy="39272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81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67944" y="716796"/>
            <a:ext cx="41764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2 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квітня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1888-го року Миклухо-Маклай помер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у Санкт-Петербурзі,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 до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якого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повернувся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майже за рік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до смерті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149" name="Picture 5" descr="C:\Documents and Settings\admin\Рабочий стол\миклухо\tur-na-ostrov-papua-novaia-gvineia-1520428012305_w687h357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76359"/>
            <a:ext cx="7790805" cy="4048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6" y="137240"/>
            <a:ext cx="3419475" cy="39338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465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8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7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Documents and Settings\admin\Рабочий стол\миклухо\image_86221116133321916117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482"/>
            <a:ext cx="94052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16632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Використані  інтернет ресурси: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980728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brodiahy.org.ua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46040" y="1422068"/>
            <a:ext cx="30437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uatv.ua</a:t>
            </a: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5" y="1791400"/>
            <a:ext cx="30641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day.kyiv.ua</a:t>
            </a: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5" y="2160732"/>
            <a:ext cx="3443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vsviti.com.ua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93781" y="2714730"/>
            <a:ext cx="25320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kolokray.com/uk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3244334"/>
            <a:ext cx="28847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obrazovaka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27806" y="4230380"/>
            <a:ext cx="40125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www.zemlyaivolya.net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93781" y="3861048"/>
            <a:ext cx="2310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ru.osvita.ua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450" y="692290"/>
            <a:ext cx="4375319" cy="5449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0656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:wipe/>
      </p:transition>
    </mc:Choice>
    <mc:Fallback>
      <p:transition spd="slow" advClick="0" advTm="5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5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5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500" fill="hold">
                                          <p:stCondLst>
                                            <p:cond delay="60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116632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Дякуємо за увагу</a:t>
            </a:r>
          </a:p>
        </p:txBody>
      </p:sp>
      <p:pic>
        <p:nvPicPr>
          <p:cNvPr id="9218" name="Picture 2" descr="C:\Documents and Settings\admin\Рабочий стол\миклухо\58077.970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90750" y1="87241" x2="90750" y2="87241"/>
                        <a14:foregroundMark x1="86375" y1="93793" x2="86375" y2="93793"/>
                        <a14:foregroundMark x1="74375" y1="90345" x2="74375" y2="90345"/>
                        <a14:foregroundMark x1="58625" y1="92241" x2="58000" y2="91897"/>
                        <a14:foregroundMark x1="45625" y1="96552" x2="45625" y2="96552"/>
                        <a14:foregroundMark x1="42750" y1="94138" x2="42750" y2="94138"/>
                        <a14:foregroundMark x1="91750" y1="93621" x2="91750" y2="93621"/>
                        <a14:backgroundMark x1="73250" y1="98276" x2="73250" y2="98276"/>
                        <a14:backgroundMark x1="67000" y1="98276" x2="67000" y2="98276"/>
                        <a14:backgroundMark x1="62375" y1="98793" x2="62375" y2="98793"/>
                        <a14:backgroundMark x1="60250" y1="97414" x2="60250" y2="97414"/>
                        <a14:backgroundMark x1="56625" y1="96034" x2="56625" y2="96034"/>
                        <a14:backgroundMark x1="53250" y1="96552" x2="53250" y2="96552"/>
                        <a14:backgroundMark x1="51250" y1="96897" x2="51250" y2="96897"/>
                      </a14:backgroundRemoval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49988"/>
            <a:ext cx="8136904" cy="589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990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:wipe/>
      </p:transition>
    </mc:Choice>
    <mc:Fallback>
      <p:transition spd="slow" advClick="0" advTm="5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20072" y="1268760"/>
            <a:ext cx="31683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Рід </a:t>
            </a:r>
            <a:r>
              <a:rPr lang="ru-RU" sz="2000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вченого походить від козаків </a:t>
            </a:r>
            <a:r>
              <a:rPr lang="ru-RU" sz="2000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Війська Запорозького. </a:t>
            </a:r>
            <a:endParaRPr lang="ru-RU" sz="2000" b="1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2000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Родина </a:t>
            </a:r>
            <a:r>
              <a:rPr lang="ru-RU" sz="2000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мала потомствене дворянство, яке заслужив </a:t>
            </a:r>
            <a:r>
              <a:rPr lang="ru-RU" sz="2000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прадід Степан </a:t>
            </a:r>
            <a:r>
              <a:rPr lang="ru-RU" sz="2000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Міклуха, що відрізнився при взятті Очакова </a:t>
            </a:r>
            <a:r>
              <a:rPr lang="ru-RU" sz="2000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1788 року</a:t>
            </a:r>
            <a:endParaRPr lang="ru-RU" sz="2000" b="1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0" name="Picture 2" descr="C:\Documents and Settings\admin\Рабочий стол\миклухо\Taras_Bulba.width-800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39" y="404663"/>
            <a:ext cx="4733277" cy="55904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12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645024"/>
            <a:ext cx="77048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Батько Микола Ілліч – уродженець 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містечка </a:t>
            </a:r>
            <a:r>
              <a:rPr lang="ru-RU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Стародуб Чернігівської 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губернії, начальник </a:t>
            </a:r>
            <a:r>
              <a:rPr lang="ru-RU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Петербурзької 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станції. 1856-го року звільнений з посади за </a:t>
            </a:r>
            <a:r>
              <a:rPr lang="ru-RU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те, що 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послав Шевченку Т. Г 150 крб. </a:t>
            </a:r>
            <a:r>
              <a:rPr lang="ru-RU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З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авжди </a:t>
            </a:r>
            <a:r>
              <a:rPr lang="ru-RU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тримав 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на </a:t>
            </a:r>
            <a:r>
              <a:rPr lang="ru-RU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столі портрет Тараса 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Бульби. </a:t>
            </a:r>
          </a:p>
          <a:p>
            <a:pPr algn="ctr"/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Мати </a:t>
            </a:r>
            <a:r>
              <a:rPr lang="ru-RU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Катерина Семенівна 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- із </a:t>
            </a:r>
            <a:r>
              <a:rPr lang="ru-RU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німецько-польським 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корінням.</a:t>
            </a:r>
          </a:p>
          <a:p>
            <a:pPr algn="ctr"/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З </a:t>
            </a:r>
            <a:r>
              <a:rPr lang="ru-RU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дитинства 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Микола запам’ятав </a:t>
            </a:r>
            <a:r>
              <a:rPr lang="ru-RU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мелодійні 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пісні</a:t>
            </a:r>
            <a:r>
              <a:rPr lang="ru-RU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, читання 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“</a:t>
            </a:r>
            <a:r>
              <a:rPr lang="ru-RU" b="1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Кобзаря” й українську мову, якою досконало володіли 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домашні</a:t>
            </a:r>
            <a:endParaRPr lang="ru-RU" b="1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pPr algn="ctr"/>
            <a:endParaRPr lang="ru-RU" b="1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074" name="Picture 2" descr="C:\Documents and Settings\admin\Рабочий стол\миклухо\Miklukho-Maklai_Roditeli.width-8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2" t="7790" r="1826" b="6461"/>
          <a:stretch/>
        </p:blipFill>
        <p:spPr bwMode="auto">
          <a:xfrm>
            <a:off x="2487487" y="316737"/>
            <a:ext cx="6116961" cy="3108855"/>
          </a:xfrm>
          <a:prstGeom prst="rect">
            <a:avLst/>
          </a:prstGeom>
          <a:ln w="38100" cap="sq">
            <a:solidFill>
              <a:schemeClr val="bg2">
                <a:lumMod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11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2520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Микола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отримав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добру домашню початкову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освіту</a:t>
            </a:r>
            <a:endParaRPr lang="ru-RU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476672"/>
            <a:ext cx="54715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1858-го року прийняли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до 3-го класу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при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лютеранській кірсі святої Анни в Петербурзі. </a:t>
            </a:r>
            <a:endParaRPr lang="ru-RU" smtClean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1859-1863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роках навчався у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4-6-му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класах Другої Петербурзької гімназії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6000"/>
                    </a14:imgEffect>
                    <a14:imgEffect>
                      <a14:colorTemperature colorTemp="8800"/>
                    </a14:imgEffect>
                    <a14:imgEffect>
                      <a14:brightnessContrast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4397"/>
          <a:stretch/>
        </p:blipFill>
        <p:spPr bwMode="auto">
          <a:xfrm>
            <a:off x="3491880" y="2200523"/>
            <a:ext cx="5615576" cy="46574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3307040" cy="33070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524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 flipH="1">
            <a:off x="5724128" y="548680"/>
            <a:ext cx="25922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1863-го року вступив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вільним слухачем у Санкт-Петербурзький університет, але незабаром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виключений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,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за участь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 антиурядових студентських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сходках</a:t>
            </a:r>
            <a:endParaRPr lang="ru-RU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-116223"/>
            <a:ext cx="5472608" cy="6974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Documents and Settings\admin\Рабочий стол\картинки\1engl3b7cc_8d093e9b_x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452" y="4077072"/>
            <a:ext cx="4595664" cy="344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693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4" y="692696"/>
            <a:ext cx="34563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Їде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за освітою в Європу. </a:t>
            </a:r>
          </a:p>
          <a:p>
            <a:pPr algn="ctr"/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Навчався в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Гейдельберзькому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університеті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- вивчав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філософію. Через рік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перевівся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на медичний факультет Лейпцігського університету, а потім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Йенського, де познайомився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з відомим зоологом </a:t>
            </a:r>
            <a:endParaRPr lang="ru-RU" smtClean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Е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.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Геккелем</a:t>
            </a:r>
            <a:endParaRPr lang="ru-RU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82" y="476672"/>
            <a:ext cx="4748485" cy="5352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926" y="4401497"/>
            <a:ext cx="1746882" cy="2477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0044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55976" y="620688"/>
            <a:ext cx="3816424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Вивчав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порівняльну анатомію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тварин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,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подорожував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на Канарські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острови,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у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Марокко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,</a:t>
            </a:r>
            <a:endParaRPr lang="ru-RU" smtClean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узбережжям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Червоного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моря.</a:t>
            </a:r>
          </a:p>
          <a:p>
            <a:pPr algn="ctr"/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1869-го року повернувся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Росію</a:t>
            </a:r>
            <a:endParaRPr lang="ru-RU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3806260" cy="56816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461511"/>
            <a:ext cx="2862612" cy="28626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621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60032" y="1124744"/>
            <a:ext cx="300813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Працював в області антропології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, етнографії, географії.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…Особливо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цікавий його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висновок --- культурні </a:t>
            </a:r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і расові ознаки різних народів обумовлені природним і соціальним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середовищем</a:t>
            </a:r>
            <a:endParaRPr lang="ru-RU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92871"/>
            <a:ext cx="3168352" cy="100828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Documents and Settings\admin\Рабочий стол\миклухо\скачанные файлы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89604" l="2008" r="97189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720" y="4437112"/>
            <a:ext cx="3250451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7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wipe/>
      </p:transition>
    </mc:Choice>
    <mc:Fallback xmlns="">
      <p:transition spd="slow" advClick="0" advTm="7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1214</TotalTime>
  <Words>731</Words>
  <Application>Microsoft Office PowerPoint</Application>
  <PresentationFormat>Экран (4:3)</PresentationFormat>
  <Paragraphs>67</Paragraphs>
  <Slides>27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82</cp:revision>
  <dcterms:modified xsi:type="dcterms:W3CDTF">2021-06-14T11:27:06Z</dcterms:modified>
</cp:coreProperties>
</file>