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3" r:id="rId4"/>
    <p:sldId id="258" r:id="rId5"/>
    <p:sldId id="264" r:id="rId6"/>
    <p:sldId id="259" r:id="rId7"/>
    <p:sldId id="260" r:id="rId8"/>
    <p:sldId id="280" r:id="rId9"/>
    <p:sldId id="265" r:id="rId10"/>
    <p:sldId id="261" r:id="rId11"/>
    <p:sldId id="266" r:id="rId12"/>
    <p:sldId id="281" r:id="rId13"/>
    <p:sldId id="267" r:id="rId14"/>
    <p:sldId id="274" r:id="rId15"/>
    <p:sldId id="262" r:id="rId16"/>
    <p:sldId id="271" r:id="rId17"/>
    <p:sldId id="285" r:id="rId18"/>
    <p:sldId id="276" r:id="rId19"/>
    <p:sldId id="272" r:id="rId20"/>
    <p:sldId id="277" r:id="rId21"/>
    <p:sldId id="278" r:id="rId22"/>
    <p:sldId id="275" r:id="rId23"/>
    <p:sldId id="268" r:id="rId24"/>
    <p:sldId id="269" r:id="rId25"/>
    <p:sldId id="270" r:id="rId26"/>
    <p:sldId id="294" r:id="rId27"/>
    <p:sldId id="273" r:id="rId28"/>
    <p:sldId id="288" r:id="rId29"/>
    <p:sldId id="293" r:id="rId30"/>
    <p:sldId id="291" r:id="rId31"/>
    <p:sldId id="292" r:id="rId32"/>
    <p:sldId id="289" r:id="rId33"/>
    <p:sldId id="290" r:id="rId34"/>
    <p:sldId id="279" r:id="rId35"/>
    <p:sldId id="282" r:id="rId36"/>
    <p:sldId id="263" r:id="rId37"/>
    <p:sldId id="286" r:id="rId38"/>
    <p:sldId id="287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506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2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2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20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08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04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27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9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ver photo, На изображении может находиться: небо и на улиц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23360" r="9736" b="22204"/>
          <a:stretch/>
        </p:blipFill>
        <p:spPr bwMode="auto">
          <a:xfrm>
            <a:off x="46532" y="0"/>
            <a:ext cx="90974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2459504"/>
            <a:ext cx="9143999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 </a:t>
            </a:r>
            <a:r>
              <a:rPr lang="ru-RU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роду козацького </a:t>
            </a:r>
            <a:r>
              <a:rPr lang="ru-RU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діти, </a:t>
            </a:r>
            <a:r>
              <a:rPr lang="ru-RU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емлі </a:t>
            </a:r>
            <a:r>
              <a:rPr lang="ru-RU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української </a:t>
            </a:r>
            <a:r>
              <a:rPr lang="ru-RU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цвіт»</a:t>
            </a:r>
            <a:endParaRPr lang="ru-RU" sz="6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5264" y="0"/>
            <a:ext cx="4548736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Наукова бібліотека Глухівського національного педагогічного університету пропонує ознайомитися з тематичною книжковою виставкою :</a:t>
            </a:r>
            <a:endParaRPr lang="ru-RU" sz="28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95" y="476672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Черкаські козаки - Козацький марш (promusic.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1" t="8790" r="19116" b="10769"/>
          <a:stretch/>
        </p:blipFill>
        <p:spPr bwMode="auto">
          <a:xfrm>
            <a:off x="7340151" y="4221088"/>
            <a:ext cx="1567671" cy="224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61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11" y="0"/>
            <a:ext cx="91848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4608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столітті українське козацтво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утворює                                                                                                                                                                    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Запорозьку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центр 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незалежної військової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республіки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92" y="264600"/>
            <a:ext cx="3895319" cy="292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95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4"/>
          <a:stretch/>
        </p:blipFill>
        <p:spPr bwMode="auto">
          <a:xfrm>
            <a:off x="101600" y="33175"/>
            <a:ext cx="60871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3" b="10695"/>
          <a:stretch/>
        </p:blipFill>
        <p:spPr bwMode="auto">
          <a:xfrm>
            <a:off x="5601326" y="2989941"/>
            <a:ext cx="3510693" cy="386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8153" y="0"/>
            <a:ext cx="36383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Втечі населення на Запорожжя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посилюються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заключення Люблінської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унії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1569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результатом якої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об’єднання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Польщі та Литви в єдину державу – Річ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Посполиту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92" y="-19067"/>
            <a:ext cx="3528392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16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Україна\fe1f6a0d4967b31804f78037c6e90bc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58" y="3789040"/>
            <a:ext cx="394734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6900" y="-1"/>
            <a:ext cx="4057100" cy="526297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1590-х рр. на українських землях починається «великий козацький рух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Тисячі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 разом з селянами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виступають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 польських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порядків. Особливого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поширення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набувають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виступи під керівництвом Северина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Наливайка 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" y="0"/>
            <a:ext cx="51749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01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" r="2441"/>
          <a:stretch/>
        </p:blipFill>
        <p:spPr bwMode="auto">
          <a:xfrm>
            <a:off x="0" y="0"/>
            <a:ext cx="6112768" cy="4869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Documents and Settings\admin\Рабочий стол\картинки\97496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5144"/>
            <a:ext cx="9144000" cy="224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146427"/>
            <a:ext cx="3059832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Запорозькі козаки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здійснюють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морські походи проти наймогутнішого османського флоту на Чорному морі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основі успішних дій козацького флоту є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відпрацьована тактика – маневр, швидкість і несподіваність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удару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1656184" cy="22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0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rippl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можна не згадати про унікальні та оригінальні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човни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походів.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чайки були і лишаються неперевершеними зразками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суднобудування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" y="1200330"/>
            <a:ext cx="8771579" cy="565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672" y="1200330"/>
            <a:ext cx="3709327" cy="248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852" y="4664855"/>
            <a:ext cx="4003148" cy="21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5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rippl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2636912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C00000"/>
                </a:solidFill>
              </a:rPr>
              <a:t>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козацтво запорозьке,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реєстрове утворює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провідну верству українського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народу. Новий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устрій проіснував на українських землях до кінця </a:t>
            </a:r>
            <a:r>
              <a:rPr lang="uk-UA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військові козацькі формування - до першої половини </a:t>
            </a:r>
            <a:r>
              <a:rPr lang="uk-UA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400" smtClean="0">
                <a:solidFill>
                  <a:srgbClr val="C00000"/>
                </a:solidFill>
              </a:rPr>
              <a:t>.</a:t>
            </a:r>
            <a:endParaRPr lang="ru-RU" sz="2400">
              <a:solidFill>
                <a:srgbClr val="C0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4565398" cy="672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3473"/>
            <a:ext cx="1838325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Documents and Settings\admin\Рабочий стол\картинки\aa0a748d2b5e776a03b401b2e6ab3359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8189" y="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6894" y="3998913"/>
            <a:ext cx="2859087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71"/>
          <a:stretch/>
        </p:blipFill>
        <p:spPr bwMode="auto">
          <a:xfrm>
            <a:off x="2804514" y="227"/>
            <a:ext cx="2859087" cy="464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0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17461" y="0"/>
            <a:ext cx="4026539" cy="440120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Січі постійно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проживає небагато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козаків: сімейні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оселяються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хуторах і в містечках, але у випадку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небезпеки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службу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збирається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величезне військо, рівних якому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немає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Європі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3" y="0"/>
            <a:ext cx="50893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401205"/>
            <a:ext cx="4818564" cy="2439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Козакуйте козаки&amp;#33; - Українські Козацькі пісні (promusic.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6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"/>
          <a:stretch/>
        </p:blipFill>
        <p:spPr bwMode="auto">
          <a:xfrm>
            <a:off x="0" y="954108"/>
            <a:ext cx="9144000" cy="592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"/>
            <a:ext cx="9144000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Козаки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знають панщини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кріпацтва - вільні люди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єдиний обов'язок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 -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 південних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кордонів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t="5917" r="10055" b="6619"/>
          <a:stretch/>
        </p:blipFill>
        <p:spPr bwMode="auto">
          <a:xfrm>
            <a:off x="323528" y="1052736"/>
            <a:ext cx="1363993" cy="181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84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2120" y="0"/>
            <a:ext cx="3491880" cy="440120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Надзвичайним явищем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козацького світу є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чоловіки, так звані характерники.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Походять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вони від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древніх волхвів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які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пророкують майбутнє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володіють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таємними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знаннями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218" y="-132400"/>
            <a:ext cx="5809338" cy="697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27" y="4401205"/>
            <a:ext cx="4427984" cy="2488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99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admin\Мои документы\Downloads\Іван Сірко - великий характерник козацької Украї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3" y="0"/>
            <a:ext cx="4398547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802386"/>
            <a:ext cx="283256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82124" y="0"/>
            <a:ext cx="4761876" cy="56938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згадують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наступне, «їх ні вода, ні вогонь, ні шабля, ні звичайна, не срібна, куля не брала», що вони «могли плавати на човнах по підлозі, відкривати замки без ключів, переходити водойми по циновках з лози чи сукняній повсті, бачити навкруг себе за кілька верст, брати в руку розпечені ядра та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залізо…»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71" y="4154066"/>
            <a:ext cx="2022422" cy="27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12" y="5215804"/>
            <a:ext cx="28003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50" y="4581128"/>
            <a:ext cx="2409673" cy="227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56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0c2a4abe67d214e685821a64e4f2895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5"/>
          <a:stretch/>
        </p:blipFill>
        <p:spPr bwMode="auto">
          <a:xfrm>
            <a:off x="9635" y="116632"/>
            <a:ext cx="4933459" cy="6741368"/>
          </a:xfrm>
          <a:prstGeom prst="rect">
            <a:avLst/>
          </a:prstGeom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Прямоугольник 1"/>
          <p:cNvSpPr/>
          <p:nvPr/>
        </p:nvSpPr>
        <p:spPr>
          <a:xfrm>
            <a:off x="4355976" y="116632"/>
            <a:ext cx="4680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ru-RU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жовтня, на свято Покрови Пречистої Богородиці, в нашій державі відзначається День українського </a:t>
            </a:r>
            <a:r>
              <a:rPr lang="ru-RU" sz="3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козацтва</a:t>
            </a:r>
            <a:endParaRPr lang="ru-RU" sz="32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94" y="3347966"/>
            <a:ext cx="3795669" cy="3331072"/>
          </a:xfrm>
          <a:prstGeom prst="rect">
            <a:avLst/>
          </a:prstGeom>
          <a:noFill/>
          <a:ln>
            <a:noFill/>
          </a:ln>
          <a:effectLst>
            <a:glow rad="673100">
              <a:schemeClr val="accent1">
                <a:satMod val="175000"/>
                <a:alpha val="49000"/>
              </a:schemeClr>
            </a:glow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8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" y="0"/>
            <a:ext cx="5777136" cy="674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83334" y="0"/>
            <a:ext cx="3360666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Запорозькі казаки називають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себе л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ицарями.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Тут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констатується соціальний статус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козацтва, який має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вільна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шляхта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462" y="3108543"/>
            <a:ext cx="3650538" cy="3722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60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24128" y="2828836"/>
            <a:ext cx="30963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Невід’ємні атрибути козака -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зачіска та вуса, за думками більшості дослідників, запорожці успадкували цю традицію від своїх предків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язичників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4" b="4927"/>
          <a:stretch/>
        </p:blipFill>
        <p:spPr bwMode="auto">
          <a:xfrm>
            <a:off x="6048164" y="0"/>
            <a:ext cx="2448272" cy="282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" y="0"/>
            <a:ext cx="5705105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1" y="3552927"/>
            <a:ext cx="4608512" cy="328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60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903915" cy="643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3995936" cy="326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4211960" y="3645024"/>
            <a:ext cx="49320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озаки полюбляють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культурний відпочинок, вони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різноманітних музичних інструментах,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танцюють, співають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пісень та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влаштовують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показові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поєдинки.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агато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козаків 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господарству, адже жінок на січі не було </a:t>
            </a:r>
          </a:p>
        </p:txBody>
      </p:sp>
    </p:spTree>
    <p:extLst>
      <p:ext uri="{BB962C8B-B14F-4D97-AF65-F5344CB8AC3E}">
        <p14:creationId xmlns:p14="http://schemas.microsoft.com/office/powerpoint/2010/main" val="256440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748868e41ce7eb1407e64462f6c33bb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40"/>
          <a:stretch/>
        </p:blipFill>
        <p:spPr bwMode="auto">
          <a:xfrm>
            <a:off x="0" y="14144"/>
            <a:ext cx="6066989" cy="684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0"/>
            <a:ext cx="3707904" cy="6001643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1734 – 1775 рр. запорожці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займають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велику територію з площею близько 80 555 кв. м.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територія Запорожжя в цей час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поділяється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паланки, яких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спочатку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 а пізніше 8: Бугогардівська, Протовчанська, Орільська, Кодацька, Інгульська, Прогноїнська, Самарська, і Кальміуська. Запорожжя періоду Нової Січі стрімко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набуває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обрисів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Картинки по запросу українські візерунки на прозрачном фо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5145822"/>
            <a:ext cx="5292081" cy="170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42" b="86238"/>
          <a:stretch/>
        </p:blipFill>
        <p:spPr bwMode="auto">
          <a:xfrm>
            <a:off x="5580112" y="5996784"/>
            <a:ext cx="3563888" cy="86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90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9aac62610fdd47164342ebe9d7c337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27"/>
          <a:stretch/>
        </p:blipFill>
        <p:spPr bwMode="auto">
          <a:xfrm>
            <a:off x="0" y="0"/>
            <a:ext cx="77051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44208" y="0"/>
            <a:ext cx="2699792" cy="692497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Козацтво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приймає </a:t>
            </a: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участь у російсько – турецькій війні 1736 –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1739 рр. </a:t>
            </a: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часів Нової Січі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практикують побудову фортифікаційних </a:t>
            </a: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споруд – ретраншементів на запорозьких землях.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Наявність укріплень мотивується </a:t>
            </a: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необхідністю захисту запорозьких козаків від татарських і турецьких вторгнень, але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головне </a:t>
            </a: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 </a:t>
            </a:r>
            <a:r>
              <a:rPr lang="ru-RU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призначення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«смотрение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своенравными запорожцями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14" y="4692517"/>
            <a:ext cx="4101294" cy="2165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9"/>
          <a:stretch/>
        </p:blipFill>
        <p:spPr bwMode="auto">
          <a:xfrm>
            <a:off x="3110687" y="5123999"/>
            <a:ext cx="2565748" cy="130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40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81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52121" y="116632"/>
            <a:ext cx="34918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кінця 1730-х р. в Російській імперії склалися внутрішньополітичні та зовнішньополітичні передумови ліквідації Вольностей Війська Запорозького Низового.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1775 р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Нову Січ </a:t>
            </a:r>
          </a:p>
          <a:p>
            <a:pPr algn="ctr"/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знищено</a:t>
            </a:r>
            <a:endParaRPr lang="ru-RU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3" r="4286"/>
          <a:stretch/>
        </p:blipFill>
        <p:spPr bwMode="auto">
          <a:xfrm>
            <a:off x="2411760" y="2620091"/>
            <a:ext cx="3375575" cy="2301077"/>
          </a:xfrm>
          <a:prstGeom prst="rect">
            <a:avLst/>
          </a:prstGeom>
          <a:noFill/>
          <a:ln>
            <a:noFill/>
          </a:ln>
          <a:effectLst>
            <a:glow rad="825500">
              <a:schemeClr val="accent1">
                <a:satMod val="175000"/>
                <a:alpha val="3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78" y="4771681"/>
            <a:ext cx="3059343" cy="211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5" y="4842473"/>
            <a:ext cx="2893328" cy="204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79" b="39726"/>
          <a:stretch/>
        </p:blipFill>
        <p:spPr bwMode="auto">
          <a:xfrm>
            <a:off x="5174193" y="5344392"/>
            <a:ext cx="3969807" cy="154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8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17339" r="4143" b="15295"/>
          <a:stretch/>
        </p:blipFill>
        <p:spPr bwMode="auto">
          <a:xfrm>
            <a:off x="50640" y="19394"/>
            <a:ext cx="4548283" cy="330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" y="3343560"/>
            <a:ext cx="7441830" cy="351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Documents and Settings\admin\Рабочий стол\картинки\7ea565fc42444cfd78cf47eca56ed2d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911" y="21197"/>
            <a:ext cx="4694089" cy="683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66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49" y="0"/>
            <a:ext cx="9123152" cy="200054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алишки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козацьких укріплень на острові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Хортиця: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800-річний запорізький дуб,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"Січові ворота", "Козацька переправа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Відродження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козацтва почалося наприкінці 90-х років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ст.  У Запорожжі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майже одночасно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виникають організації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"Козацьке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братство", "Козацька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вольниця", "Козацький кіш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" r="5061" b="22318"/>
          <a:stretch/>
        </p:blipFill>
        <p:spPr bwMode="auto">
          <a:xfrm>
            <a:off x="-23259" y="2000548"/>
            <a:ext cx="9188165" cy="485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15310"/>
            <a:ext cx="2789274" cy="193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31436"/>
            <a:ext cx="2078331" cy="138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43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104" y="0"/>
            <a:ext cx="9217104" cy="600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" y="5517232"/>
            <a:ext cx="9143998" cy="150810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</a:rPr>
              <a:t>На Хортиці можна зануритися в культуру запорозьких козаків </a:t>
            </a:r>
          </a:p>
          <a:p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23"/>
          <a:stretch/>
        </p:blipFill>
        <p:spPr bwMode="auto">
          <a:xfrm>
            <a:off x="0" y="2708920"/>
            <a:ext cx="150222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10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46"/>
            <a:ext cx="9135405" cy="685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Україна\1190690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134568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admin\Рабочий стол\Україна\1190690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-171400"/>
            <a:ext cx="2398731" cy="205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8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На изображении может находиться: 1 челове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26"/>
          <a:stretch/>
        </p:blipFill>
        <p:spPr bwMode="auto">
          <a:xfrm>
            <a:off x="-4259" y="-46864"/>
            <a:ext cx="6578745" cy="69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74487" y="0"/>
            <a:ext cx="2569514" cy="61247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Діво Пресвятая - Матір матерів, 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пригорни до серця всіх своїх синів.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Освіти їх душі світлом золотим, 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виповни любов´ю неспокійний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дім…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admin\Рабочий стол\картинки\5553e854d0f549326fd7cf64bbf0567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7"/>
          <a:stretch/>
        </p:blipFill>
        <p:spPr bwMode="auto">
          <a:xfrm rot="5400000">
            <a:off x="7492619" y="5206621"/>
            <a:ext cx="733248" cy="256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62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Documents and Settings\admin\Рабочий стол\Україна\b8a3ea87cf056958e4332b205876d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28217"/>
            <a:ext cx="4656832" cy="698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7"/>
          <a:stretch/>
        </p:blipFill>
        <p:spPr bwMode="auto">
          <a:xfrm>
            <a:off x="26347" y="3557870"/>
            <a:ext cx="6732240" cy="33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7" y="0"/>
            <a:ext cx="5091270" cy="361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Documents and Settings\admin\Рабочий стол\картинки\0_b97aa_408ad0b3_X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395" y="332656"/>
            <a:ext cx="4632835" cy="460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4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47" y="116632"/>
            <a:ext cx="2444750" cy="203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35" y="4465444"/>
            <a:ext cx="1819265" cy="227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9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/>
          <a:stretch/>
        </p:blipFill>
        <p:spPr bwMode="auto">
          <a:xfrm>
            <a:off x="-1" y="1374"/>
            <a:ext cx="9127661" cy="685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8" y="116632"/>
            <a:ext cx="2249487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5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15"/>
          <a:stretch/>
        </p:blipFill>
        <p:spPr bwMode="auto">
          <a:xfrm>
            <a:off x="5012658" y="-22515"/>
            <a:ext cx="4249011" cy="6905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2"/>
          <a:stretch/>
        </p:blipFill>
        <p:spPr bwMode="auto">
          <a:xfrm>
            <a:off x="15371" y="36151"/>
            <a:ext cx="5715000" cy="684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/>
          <a:stretch/>
        </p:blipFill>
        <p:spPr bwMode="auto">
          <a:xfrm>
            <a:off x="5188126" y="17084"/>
            <a:ext cx="54224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/>
          <a:stretch/>
        </p:blipFill>
        <p:spPr bwMode="auto">
          <a:xfrm>
            <a:off x="5188126" y="2109146"/>
            <a:ext cx="54224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/>
          <a:stretch/>
        </p:blipFill>
        <p:spPr bwMode="auto">
          <a:xfrm>
            <a:off x="5170659" y="4221088"/>
            <a:ext cx="54224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/>
          <a:stretch/>
        </p:blipFill>
        <p:spPr bwMode="auto">
          <a:xfrm rot="-5400000">
            <a:off x="8033284" y="5654948"/>
            <a:ext cx="54224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9"/>
          <a:stretch/>
        </p:blipFill>
        <p:spPr bwMode="auto">
          <a:xfrm rot="-5400000">
            <a:off x="5874266" y="5629615"/>
            <a:ext cx="54224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3713500"/>
            <a:ext cx="1566863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90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479" cy="685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3347864" cy="61247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Українське козацтво – це унікальне явище в історії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України. Вони 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тільки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охоронці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державних кордонів, але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 сила у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визвольній боротьбі українців за свободу, віру та відновлення національної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державності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224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50" y="116632"/>
            <a:ext cx="2240415" cy="2409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1811337" cy="315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12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7" y="0"/>
            <a:ext cx="91220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Documents and Settings\admin\Рабочий стол\картинки\ukrmova_zno_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" r="5937"/>
          <a:stretch/>
        </p:blipFill>
        <p:spPr bwMode="auto">
          <a:xfrm rot="-5400000">
            <a:off x="-2244689" y="1808223"/>
            <a:ext cx="6857999" cy="316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3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" t="-953" r="723" b="1087"/>
          <a:stretch/>
        </p:blipFill>
        <p:spPr bwMode="auto">
          <a:xfrm>
            <a:off x="-180528" y="-146957"/>
            <a:ext cx="9403780" cy="719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1"/>
            <a:ext cx="768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використаних джерел 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42748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//vseua.info/volya-abo-smert-yedinij-zapovit-kozakiv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512081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//espreso.tv/article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81413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/resource.history.org.ua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348880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</a:t>
            </a:r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zokm.jimdo.com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284984"/>
            <a:ext cx="3195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24tv.ua/special/kozaky/</a:t>
            </a:r>
            <a:endParaRPr lang="ru-RU" sz="2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18213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distance.edu.vn.ua/books/bogun/history.htm</a:t>
            </a:r>
            <a:endParaRPr lang="ru-RU" sz="2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654316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FFFF00"/>
                </a:solidFill>
              </a:rPr>
              <a:t>//</a:t>
            </a:r>
            <a:r>
              <a:rPr lang="en-US" sz="2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ukr.sovfarfor.com/kulturna-spadwina</a:t>
            </a:r>
            <a:r>
              <a:rPr lang="en-US" smtClean="0">
                <a:solidFill>
                  <a:srgbClr val="C00000"/>
                </a:solidFill>
              </a:rPr>
              <a:t>/</a:t>
            </a:r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149080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</a:t>
            </a:r>
            <a:r>
              <a:rPr 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sites.google.com/site/historystiopin/5-ukraienske-kozactvo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81399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//pryvitannya.com/z-dnem-zaxisnika</a:t>
            </a:r>
            <a:r>
              <a:rPr lang="uk-UA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5275658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//</a:t>
            </a:r>
            <a:r>
              <a:rPr 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cikavo.net/cikavi-fakti-pro-kozakiv/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676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" y="25290"/>
            <a:ext cx="4577916" cy="6832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Documents and Settings\admin\Рабочий стол\Україна\9ebddc96817637b01f73780a9d20452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88" y="25290"/>
            <a:ext cx="4689694" cy="683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admin\Рабочий стол\tree_28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4" b="15754"/>
          <a:stretch/>
        </p:blipFill>
        <p:spPr bwMode="auto">
          <a:xfrm>
            <a:off x="4860032" y="25289"/>
            <a:ext cx="4437427" cy="68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дерево на прозрачном фон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0"/>
          <a:stretch/>
        </p:blipFill>
        <p:spPr bwMode="auto">
          <a:xfrm>
            <a:off x="2875372" y="-387424"/>
            <a:ext cx="3280804" cy="735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49280"/>
            <a:ext cx="8958063" cy="152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000" y="332656"/>
            <a:ext cx="3398912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b="1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348105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и по запросу церковь в честь покрова пресвятой богородицы запорожц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8"/>
          <a:stretch/>
        </p:blipFill>
        <p:spPr bwMode="auto">
          <a:xfrm>
            <a:off x="0" y="13883"/>
            <a:ext cx="9116797" cy="684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332656"/>
            <a:ext cx="3096344" cy="4154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Богородиця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-покровителька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українського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козацтва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Запорожці мають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Січі церкву на честь Покрова Пресвятої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Богородиці.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 день  відбувається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 рада, що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обирає гетьмана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120"/>
            <a:ext cx="1414463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58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99"/>
            <a:ext cx="9144000" cy="614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admin\Рабочий стол\картинки\day_d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30" y="4649868"/>
            <a:ext cx="339624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Рабочий стол\картинки\day_d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111" y="4697760"/>
            <a:ext cx="339624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02268"/>
            <a:ext cx="3395663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796183"/>
            <a:ext cx="3395663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171122"/>
            <a:ext cx="3827711" cy="278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95" y="404664"/>
            <a:ext cx="1411907" cy="201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38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" y="10254"/>
            <a:ext cx="4759858" cy="673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94517" y="3853111"/>
            <a:ext cx="5256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Вперше термін «козак» зустрічаємо у Початковій монгольській хроніці (1240). У перекладі з тюркських мов він означає «одинокий» , «схильний до завоювання» 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1"/>
          <a:stretch/>
        </p:blipFill>
        <p:spPr bwMode="auto">
          <a:xfrm>
            <a:off x="4560420" y="-267"/>
            <a:ext cx="3395956" cy="3853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875" y="188640"/>
            <a:ext cx="1272927" cy="200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3712"/>
            <a:ext cx="911201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7236296" y="-23712"/>
            <a:ext cx="1875720" cy="563231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країнське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козацтво виникло в 1480-х роках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середині </a:t>
            </a:r>
            <a:r>
              <a:rPr lang="uk-UA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ст.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козацьке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 почало впливати  на перебіг політичних  подій в Україні і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Європі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391180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98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8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4" b="11327"/>
          <a:stretch/>
        </p:blipFill>
        <p:spPr bwMode="auto">
          <a:xfrm>
            <a:off x="17625" y="33649"/>
            <a:ext cx="9126375" cy="683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211960" cy="5693866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Воно має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різні форми.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це запорозьке, низове, вільне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козацтво.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Реєстрове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козацтво -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службі у короля і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одержує 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заробітну платню за спеціальним списком (реєстром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Ще існує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городове козацтво, яке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охороняє населення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татарських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набігів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580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8182" y="0"/>
            <a:ext cx="2915817" cy="60016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ажливе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військово-стратегічне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значення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Великий Луг Запорозький.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1555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на острові Мала Хортиця Дмитро Вишневецький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зводить потужне укріплення і  здійснює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ряд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походів проти Османської імперії та Кримського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ханства</a:t>
            </a:r>
            <a:endParaRPr lang="ru-RU"/>
          </a:p>
        </p:txBody>
      </p:sp>
      <p:pic>
        <p:nvPicPr>
          <p:cNvPr id="6149" name="Picture 5" descr="Картинки по запросу мала хортиц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" y="2996952"/>
            <a:ext cx="6187785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3"/>
          <a:stretch/>
        </p:blipFill>
        <p:spPr bwMode="auto">
          <a:xfrm>
            <a:off x="-3753" y="0"/>
            <a:ext cx="6215225" cy="388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43" y="5877273"/>
            <a:ext cx="2943257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Documents and Settings\admin\Рабочий стол\картинки\18469255.g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334502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74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8000">
        <p14:ripple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</TotalTime>
  <Words>842</Words>
  <Application>Microsoft Office PowerPoint</Application>
  <PresentationFormat>Экран (4:3)</PresentationFormat>
  <Paragraphs>49</Paragraphs>
  <Slides>38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97</cp:revision>
  <dcterms:modified xsi:type="dcterms:W3CDTF">2019-09-25T09:33:45Z</dcterms:modified>
</cp:coreProperties>
</file>