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42"/>
  </p:notesMasterIdLst>
  <p:sldIdLst>
    <p:sldId id="291" r:id="rId2"/>
    <p:sldId id="256" r:id="rId3"/>
    <p:sldId id="259" r:id="rId4"/>
    <p:sldId id="279" r:id="rId5"/>
    <p:sldId id="260" r:id="rId6"/>
    <p:sldId id="276" r:id="rId7"/>
    <p:sldId id="283" r:id="rId8"/>
    <p:sldId id="278" r:id="rId9"/>
    <p:sldId id="293" r:id="rId10"/>
    <p:sldId id="280" r:id="rId11"/>
    <p:sldId id="292" r:id="rId12"/>
    <p:sldId id="286" r:id="rId13"/>
    <p:sldId id="284" r:id="rId14"/>
    <p:sldId id="285" r:id="rId15"/>
    <p:sldId id="262" r:id="rId16"/>
    <p:sldId id="281" r:id="rId17"/>
    <p:sldId id="263" r:id="rId18"/>
    <p:sldId id="265" r:id="rId19"/>
    <p:sldId id="266" r:id="rId20"/>
    <p:sldId id="267" r:id="rId21"/>
    <p:sldId id="268" r:id="rId22"/>
    <p:sldId id="270" r:id="rId23"/>
    <p:sldId id="287" r:id="rId24"/>
    <p:sldId id="269" r:id="rId25"/>
    <p:sldId id="271" r:id="rId26"/>
    <p:sldId id="294" r:id="rId27"/>
    <p:sldId id="295" r:id="rId28"/>
    <p:sldId id="272" r:id="rId29"/>
    <p:sldId id="273" r:id="rId30"/>
    <p:sldId id="296" r:id="rId31"/>
    <p:sldId id="288" r:id="rId32"/>
    <p:sldId id="275" r:id="rId33"/>
    <p:sldId id="274" r:id="rId34"/>
    <p:sldId id="277" r:id="rId35"/>
    <p:sldId id="298" r:id="rId36"/>
    <p:sldId id="297" r:id="rId37"/>
    <p:sldId id="257" r:id="rId38"/>
    <p:sldId id="258" r:id="rId39"/>
    <p:sldId id="290" r:id="rId40"/>
    <p:sldId id="289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65" d="100"/>
          <a:sy n="65" d="100"/>
        </p:scale>
        <p:origin x="-13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8625D-0F59-41FC-9965-726BB6FFD81A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F3634-77DD-4B97-A43B-EBEB666DF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36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F3634-77DD-4B97-A43B-EBEB666DFCE6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877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5.png"/><Relationship Id="rId5" Type="http://schemas.openxmlformats.org/officeDocument/2006/relationships/image" Target="../media/image10.gif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gif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png"/><Relationship Id="rId4" Type="http://schemas.openxmlformats.org/officeDocument/2006/relationships/image" Target="../media/image76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gi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8064" y="1268760"/>
            <a:ext cx="3600400" cy="5047536"/>
          </a:xfrm>
          <a:prstGeom prst="rect">
            <a:avLst/>
          </a:prstGeom>
          <a:scene3d>
            <a:camera prst="perspectiveHeroicExtremeRightFacing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ru-RU" sz="3600" b="1">
                <a:solidFill>
                  <a:srgbClr val="7030A0"/>
                </a:solidFill>
              </a:rPr>
              <a:t>Зимові свята та звичаї </a:t>
            </a:r>
            <a:r>
              <a:rPr lang="ru-RU" sz="3600" b="1" smtClean="0">
                <a:solidFill>
                  <a:srgbClr val="7030A0"/>
                </a:solidFill>
              </a:rPr>
              <a:t>українців </a:t>
            </a:r>
          </a:p>
          <a:p>
            <a:endParaRPr lang="ru-RU" sz="2400"/>
          </a:p>
          <a:p>
            <a:endParaRPr lang="ru-RU" smtClean="0"/>
          </a:p>
          <a:p>
            <a:endParaRPr lang="ru-RU"/>
          </a:p>
          <a:p>
            <a:endParaRPr lang="ru-RU" smtClean="0"/>
          </a:p>
          <a:p>
            <a:endParaRPr lang="ru-RU"/>
          </a:p>
          <a:p>
            <a:endParaRPr lang="ru-RU" smtClean="0"/>
          </a:p>
          <a:p>
            <a:endParaRPr lang="ru-RU">
              <a:solidFill>
                <a:srgbClr val="7030A0"/>
              </a:solidFill>
            </a:endParaRPr>
          </a:p>
          <a:p>
            <a:r>
              <a:rPr lang="ru-RU" sz="3200" b="1" smtClean="0">
                <a:solidFill>
                  <a:srgbClr val="7030A0"/>
                </a:solidFill>
              </a:rPr>
              <a:t>Січень</a:t>
            </a:r>
            <a:endParaRPr lang="ru-RU" smtClean="0">
              <a:solidFill>
                <a:srgbClr val="7030A0"/>
              </a:solidFill>
            </a:endParaRPr>
          </a:p>
          <a:p>
            <a:endParaRPr lang="ru-RU">
              <a:solidFill>
                <a:srgbClr val="7030A0"/>
              </a:solidFill>
            </a:endParaRPr>
          </a:p>
          <a:p>
            <a:r>
              <a:rPr lang="ru-RU" smtClean="0">
                <a:solidFill>
                  <a:srgbClr val="7030A0"/>
                </a:solidFill>
              </a:rPr>
              <a:t> </a:t>
            </a:r>
            <a:r>
              <a:rPr lang="ru-RU" sz="3200" b="1" smtClean="0">
                <a:solidFill>
                  <a:srgbClr val="7030A0"/>
                </a:solidFill>
              </a:rPr>
              <a:t>Лютий </a:t>
            </a:r>
            <a:endParaRPr lang="ru-RU" sz="3200" b="1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admin\Рабочий стол\christmas_tree_PNG13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00" y="280338"/>
            <a:ext cx="5328592" cy="63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admin\Рабочий стол\8db550ec836045dc06a952a68a0ddf44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-27385"/>
            <a:ext cx="4176464" cy="63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\Рабочий стол\67d9350a82968b19a7d011f662904f54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Kolyadka+Dobriy+vechr+tob+pane+gospodaryu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75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649598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Споконвіку існує </a:t>
            </a:r>
            <a:r>
              <a:rPr lang="ru-RU" sz="24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гарний звичай бажати один одному і господарям щастя-здоров'я, многих літ і всяких статків у хаті і родині. Вже по Святій Вечері українці </a:t>
            </a:r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починають </a:t>
            </a:r>
            <a:r>
              <a:rPr lang="ru-RU" sz="24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ходити по хатах, піснями </a:t>
            </a:r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поздоровляти людей</a:t>
            </a:r>
          </a:p>
          <a:p>
            <a:pPr algn="ctr"/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61829"/>
            <a:ext cx="5880288" cy="418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C:\Documents and Settings\admin\Рабочий стол\зима\novogodnjaja_elka_2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1476"/>
            <a:ext cx="3600400" cy="486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07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2"/>
            <a:ext cx="33843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Колядувати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Україні починають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одночасно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Покутті -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Святий Вечір</a:t>
            </a:r>
          </a:p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колишній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Гетьманщині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на перший день Різдва Христового, після Богослуження</a:t>
            </a:r>
          </a:p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Західному Поділлі -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другий день свят вранці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0145"/>
            <a:ext cx="4938816" cy="6827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C:\Documents and Settings\admin\Рабочий стол\зима\55928079_00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16632"/>
            <a:ext cx="1836204" cy="124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01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403553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Україні слово коляда має три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значення:</a:t>
            </a:r>
          </a:p>
          <a:p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Коляда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це Різдвяні свята: «Будьте здорові з колядою!» </a:t>
            </a:r>
            <a:endParaRPr lang="ru-RU" sz="2400" b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Коляда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це пісня, яка співається під час Різдвяних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  *Коляда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це винагорода за величальну пісню: «Он і пан іде, коляду несе: коробка вівса, зверху ковбаса!» 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039" y="-77448"/>
            <a:ext cx="4913918" cy="3789547"/>
          </a:xfrm>
          <a:prstGeom prst="rect">
            <a:avLst/>
          </a:prstGeom>
          <a:noFill/>
          <a:ln>
            <a:noFill/>
          </a:ln>
          <a:effectLst>
            <a:glow rad="812800">
              <a:schemeClr val="accent4">
                <a:satMod val="175000"/>
                <a:alpha val="5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C:\Documents and Settings\admin\Рабочий стол\зима\1654153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00" y="3603962"/>
            <a:ext cx="4430608" cy="3322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42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4704"/>
            <a:ext cx="36646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Нова радість стала,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Яка не бувала: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Звізда ясна над вертепом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Увесь світ осіяла.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 Христос родився.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Там світ просвітився.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пастушки з ягнятком,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 Божим дитятком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коліна припадають,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Царя-Бога вихваляють: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Ой, ти, Царю, наш Царю,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Ти, небесний Владарю,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Пошли, Боже, літа многі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Цього дому господарю,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Щоб і хліб родився,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Щоб і скот плодився,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Щоб цей пан-господар</a:t>
            </a:r>
          </a:p>
          <a:p>
            <a:pPr algn="ctr"/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Нічим не </a:t>
            </a:r>
            <a:r>
              <a:rPr lang="ru-RU" sz="20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журився</a:t>
            </a:r>
            <a:endParaRPr lang="ru-RU" sz="20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64652" y="1100936"/>
            <a:ext cx="51558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Пане господарю, благословіть Христа славити!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-99392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/>
              <a:t> </a:t>
            </a:r>
            <a:r>
              <a:rPr lang="ru-RU" sz="24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перший день Різдвяних свят колядують </a:t>
            </a:r>
            <a:r>
              <a:rPr lang="ru-RU" sz="24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дорослі парубки </a:t>
            </a:r>
            <a:r>
              <a:rPr lang="ru-RU" sz="24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</a:t>
            </a: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ходять із «звіздою» та </a:t>
            </a:r>
            <a:r>
              <a:rPr lang="ru-RU" sz="24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дзвоником</a:t>
            </a:r>
            <a:endParaRPr lang="ru-RU" sz="2400" b="1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1" name="Picture 3" descr="C:\Documents and Settings\admin\Рабочий стол\зима\67280638_0a2fe2fb5791164c2e8c221f3458f74d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6004980"/>
            <a:ext cx="4091012" cy="86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15" b="2731"/>
          <a:stretch/>
        </p:blipFill>
        <p:spPr bwMode="auto">
          <a:xfrm>
            <a:off x="4206993" y="1921052"/>
            <a:ext cx="4388978" cy="4083928"/>
          </a:xfrm>
          <a:prstGeom prst="rect">
            <a:avLst/>
          </a:prstGeom>
          <a:noFill/>
          <a:ln>
            <a:noFill/>
          </a:ln>
          <a:effectLst>
            <a:glow rad="495300">
              <a:schemeClr val="accent4">
                <a:satMod val="175000"/>
                <a:alpha val="57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429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admin\Рабочий стол\зима\3d9f01bb6cc8d5b32e5de602f030d60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2" y="1820600"/>
            <a:ext cx="4052009" cy="506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5" b="3502"/>
          <a:stretch/>
        </p:blipFill>
        <p:spPr bwMode="auto">
          <a:xfrm>
            <a:off x="916451" y="1819856"/>
            <a:ext cx="3178862" cy="4828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 descr="C:\Documents and Settings\admin\Рабочий стол\зима\0820b83e152c947d7fd77b8cb34a84e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252" y="764704"/>
            <a:ext cx="4825667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88640"/>
            <a:ext cx="90364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Увечорі йдуть </a:t>
            </a:r>
            <a:r>
              <a:rPr lang="ru-RU" sz="20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колядою і </a:t>
            </a:r>
            <a:r>
              <a:rPr lang="ru-RU" sz="20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дівчата. Ходять </a:t>
            </a:r>
            <a:r>
              <a:rPr lang="ru-RU" sz="20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</a:t>
            </a:r>
            <a:r>
              <a:rPr lang="ru-RU" sz="20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ліхтарем у  вигляді місяця. </a:t>
            </a:r>
            <a:r>
              <a:rPr lang="ru-RU" sz="20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0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рив’язують </a:t>
            </a:r>
            <a:r>
              <a:rPr lang="ru-RU" sz="20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довгої тички, щоб здалека було </a:t>
            </a:r>
            <a:r>
              <a:rPr lang="ru-RU" sz="20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видко - </a:t>
            </a:r>
            <a:r>
              <a:rPr lang="ru-RU" sz="20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дівоча ватага йде!...</a:t>
            </a:r>
          </a:p>
          <a:p>
            <a:pPr algn="ctr"/>
            <a:r>
              <a:rPr lang="ru-RU" sz="20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20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</a:t>
            </a:r>
            <a:r>
              <a:rPr lang="ru-RU" sz="20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хати не заходять: співають на дворі, під </a:t>
            </a:r>
            <a:r>
              <a:rPr lang="ru-RU" sz="20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вікном</a:t>
            </a:r>
            <a:endParaRPr lang="ru-RU" sz="20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1988840"/>
            <a:ext cx="4697967" cy="4659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Ой, сивая та зозуленька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Усі сади облітала ...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ми, дівчата, підхопимо: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в одному та й не бувала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в тім саду три тереми: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першому — красне сонце,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другому — ясен місяць,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третьому — дрібні зірки.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Ясен місяць — їй господар.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Красне сонце — жона його,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Дрібні зірки — його дітки,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Добрий вечір!</a:t>
            </a:r>
          </a:p>
        </p:txBody>
      </p:sp>
    </p:spTree>
    <p:extLst>
      <p:ext uri="{BB962C8B-B14F-4D97-AF65-F5344CB8AC3E}">
        <p14:creationId xmlns:p14="http://schemas.microsoft.com/office/powerpoint/2010/main" val="320538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8064" y="116632"/>
            <a:ext cx="39959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Традиції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Україні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мають 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глибоке релігійне та звичаєве підґрунтя, то люди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святкують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Старий Новий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рік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між Різдвом та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Водохрещам – </a:t>
            </a:r>
          </a:p>
          <a:p>
            <a:pPr algn="ctr"/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січня. </a:t>
            </a:r>
            <a:endParaRPr lang="ru-RU" sz="2400" b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Саме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 свято зберегло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усю обрядовість, яка передається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покоління в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покоління </a:t>
            </a:r>
          </a:p>
        </p:txBody>
      </p:sp>
      <p:pic>
        <p:nvPicPr>
          <p:cNvPr id="10242" name="Picture 2" descr="C:\Documents and Settings\admin\Рабочий стол\cf2060bb6c20b251404099794afaf18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2" y="116632"/>
            <a:ext cx="5116872" cy="656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Documents and Settings\admin\Рабочий стол\2385954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800" y="4925017"/>
            <a:ext cx="9937104" cy="231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44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30551"/>
            <a:ext cx="406794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Головну роль грає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хлопець, переодягнений у жіночий костюм - Меланка. Він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зображує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безпорадну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господиню...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Меланка ходить від хати до хати зі своїм "почотом", до якого входять орач, сівач, дід, ведмідь, коза, журавель, циган з цигаркою і чорт з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ріжками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6632"/>
            <a:ext cx="88846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січня - свято Меланки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40" y="3566517"/>
            <a:ext cx="4644008" cy="327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867931"/>
            <a:ext cx="2824646" cy="2770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478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7640"/>
            <a:ext cx="4499994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mtClean="0">
              <a:solidFill>
                <a:srgbClr val="FF0000"/>
              </a:solidFill>
            </a:endParaRPr>
          </a:p>
          <a:p>
            <a:pPr algn="ctr"/>
            <a:r>
              <a:rPr lang="ru-RU" smtClean="0">
                <a:solidFill>
                  <a:srgbClr val="FF0000"/>
                </a:solidFill>
              </a:rPr>
              <a:t> </a:t>
            </a:r>
            <a:r>
              <a:rPr lang="ru-RU" sz="24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4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апередодні </a:t>
            </a:r>
            <a:r>
              <a:rPr lang="ru-RU" sz="24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Нового року, </a:t>
            </a:r>
            <a:r>
              <a:rPr lang="ru-RU" sz="24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готується </a:t>
            </a:r>
            <a:r>
              <a:rPr lang="ru-RU" sz="32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</a:t>
            </a:r>
            <a:r>
              <a:rPr lang="ru-RU" sz="32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едра кутя, </a:t>
            </a:r>
            <a:r>
              <a:rPr lang="ru-RU" sz="24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заправлена салом,  печеня, домашня ковбаска, </a:t>
            </a:r>
            <a:r>
              <a:rPr lang="ru-RU" sz="24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пироги та </a:t>
            </a:r>
            <a:r>
              <a:rPr lang="ru-RU" sz="24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вареники з сиром, млинці </a:t>
            </a:r>
          </a:p>
          <a:p>
            <a:pPr algn="ctr"/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Увечері дівчатка обходять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оселі сусідів та родичів, щоб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защедрувати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200" b="1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дівчинка маленька,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мене платтячко рябеньке.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не знаю ні «аз», ні «буки»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Тому подаруйте щось у руки!»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60"/>
          <a:stretch/>
        </p:blipFill>
        <p:spPr bwMode="auto">
          <a:xfrm>
            <a:off x="4319868" y="2905548"/>
            <a:ext cx="4824132" cy="393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7640"/>
            <a:ext cx="4330669" cy="2888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729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1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січня - Новий Рік за старим стилем, або свято </a:t>
            </a:r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Василя,</a:t>
            </a:r>
            <a:endParaRPr lang="ru-RU" sz="2800" b="1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56792"/>
            <a:ext cx="38164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200" b="1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Вдосвіта засівають тільки хлопчики.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еруть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спеціально виплетену рукавицю,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наповнюють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її житнім чи пшеничним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зерном і йдуть до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хрещеного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батька,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хрещеної матері, дядин і дядьків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навідуються до сусідів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3933056"/>
            <a:ext cx="37444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«Роди, Боже, жито-пшеницю,</a:t>
            </a:r>
          </a:p>
          <a:p>
            <a:pPr algn="ctr"/>
            <a:r>
              <a:rPr lang="ru-RU" sz="22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Всяку пашницю,</a:t>
            </a:r>
          </a:p>
          <a:p>
            <a:pPr algn="ctr"/>
            <a:r>
              <a:rPr lang="ru-RU" sz="22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Новий рік, на щастя,</a:t>
            </a:r>
          </a:p>
          <a:p>
            <a:pPr algn="ctr"/>
            <a:r>
              <a:rPr lang="ru-RU" sz="22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здоров’ячко!</a:t>
            </a:r>
          </a:p>
          <a:p>
            <a:pPr algn="ctr"/>
            <a:r>
              <a:rPr lang="ru-RU" sz="22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ти, господарю, дай </a:t>
            </a:r>
            <a:r>
              <a:rPr lang="ru-RU" sz="22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паляницю»</a:t>
            </a:r>
            <a:endParaRPr lang="ru-RU" sz="2200" b="1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28" r="7705"/>
          <a:stretch/>
        </p:blipFill>
        <p:spPr bwMode="auto">
          <a:xfrm>
            <a:off x="4572000" y="312506"/>
            <a:ext cx="4355976" cy="3456383"/>
          </a:xfrm>
          <a:prstGeom prst="rect">
            <a:avLst/>
          </a:prstGeom>
          <a:noFill/>
          <a:ln>
            <a:noFill/>
          </a:ln>
          <a:effectLst>
            <a:glow rad="457200">
              <a:schemeClr val="accent3">
                <a:satMod val="175000"/>
                <a:alpha val="61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644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04664"/>
            <a:ext cx="4176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церковними календарем 14-го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січня відзначають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свято Обрізання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Господнього.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780928"/>
            <a:ext cx="4283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здійсненні цього обряду Божественному Немовляті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дано ім'я Ісус (Спаситель), що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провіщено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Архангелом Гаврилом ще в день Благовіщення Пресвятій Діві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Марії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51357"/>
            <a:ext cx="4569626" cy="6315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900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048" y="3840"/>
            <a:ext cx="4355976" cy="6835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Documents and Settings\admin\Рабочий стол\285b5b5915460f3d560b09d909c9677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4" y="3840"/>
            <a:ext cx="47880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9712" y="701407"/>
            <a:ext cx="4824536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Новий рік – </a:t>
            </a:r>
            <a:r>
              <a:rPr lang="ru-RU" sz="24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свято, що об`єднує </a:t>
            </a:r>
            <a:r>
              <a:rPr lang="ru-RU" sz="2400" b="1">
                <a:solidFill>
                  <a:schemeClr val="accent6">
                    <a:lumMod val="60000"/>
                    <a:lumOff val="40000"/>
                  </a:schemeClr>
                </a:solidFill>
              </a:rPr>
              <a:t>все </a:t>
            </a:r>
            <a:r>
              <a:rPr lang="ru-RU" sz="24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людство. </a:t>
            </a:r>
            <a:r>
              <a:rPr lang="ru-RU" sz="2400" b="1">
                <a:solidFill>
                  <a:schemeClr val="accent6">
                    <a:lumMod val="60000"/>
                    <a:lumOff val="40000"/>
                  </a:schemeClr>
                </a:solidFill>
              </a:rPr>
              <a:t>З</a:t>
            </a:r>
            <a:r>
              <a:rPr lang="ru-RU" sz="24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 </a:t>
            </a:r>
            <a:r>
              <a:rPr lang="ru-RU" sz="2400" b="1">
                <a:solidFill>
                  <a:schemeClr val="accent6">
                    <a:lumMod val="60000"/>
                    <a:lumOff val="40000"/>
                  </a:schemeClr>
                </a:solidFill>
              </a:rPr>
              <a:t>всіх часів у різних </a:t>
            </a:r>
            <a:r>
              <a:rPr lang="ru-RU" sz="24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народів </a:t>
            </a:r>
            <a:r>
              <a:rPr lang="ru-RU" sz="2400" b="1">
                <a:solidFill>
                  <a:schemeClr val="accent6">
                    <a:lumMod val="60000"/>
                    <a:lumOff val="40000"/>
                  </a:schemeClr>
                </a:solidFill>
              </a:rPr>
              <a:t>існують свої традиції зустрічі </a:t>
            </a:r>
            <a:r>
              <a:rPr lang="ru-RU" sz="24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свята.</a:t>
            </a:r>
            <a:endParaRPr lang="ru-RU" sz="2400" b="1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400" b="1">
                <a:solidFill>
                  <a:schemeClr val="accent6">
                    <a:lumMod val="60000"/>
                    <a:lumOff val="40000"/>
                  </a:schemeClr>
                </a:solidFill>
              </a:rPr>
              <a:t>В  </a:t>
            </a:r>
            <a:r>
              <a:rPr lang="ru-RU" sz="24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Україні новорічне святкування </a:t>
            </a:r>
            <a:r>
              <a:rPr lang="ru-RU" sz="2400" b="1">
                <a:solidFill>
                  <a:schemeClr val="accent6">
                    <a:lumMod val="60000"/>
                    <a:lumOff val="40000"/>
                  </a:schemeClr>
                </a:solidFill>
              </a:rPr>
              <a:t>має </a:t>
            </a:r>
            <a:r>
              <a:rPr lang="ru-RU" sz="24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>
                <a:solidFill>
                  <a:schemeClr val="accent6">
                    <a:lumMod val="60000"/>
                    <a:lumOff val="40000"/>
                  </a:schemeClr>
                </a:solidFill>
              </a:rPr>
              <a:t>непросту та тривалу </a:t>
            </a:r>
            <a:r>
              <a:rPr lang="ru-RU" sz="24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історію</a:t>
            </a:r>
            <a:endParaRPr lang="ru-RU" sz="2400" b="1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80528" y="-39420"/>
            <a:ext cx="9338552" cy="830997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4800" b="1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січня </a:t>
            </a:r>
          </a:p>
        </p:txBody>
      </p:sp>
    </p:spTree>
    <p:extLst>
      <p:ext uri="{BB962C8B-B14F-4D97-AF65-F5344CB8AC3E}">
        <p14:creationId xmlns:p14="http://schemas.microsoft.com/office/powerpoint/2010/main" val="116577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04664"/>
            <a:ext cx="43204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Напередодні </a:t>
            </a:r>
            <a:r>
              <a:rPr lang="ru-RU" sz="2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Водохреща</a:t>
            </a:r>
          </a:p>
          <a:p>
            <a:pPr algn="ctr"/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Увесь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віруючі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постують. Вечеряють, коли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засяє вечірня зоря. На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стіл подаються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пісні страви — смажена риба, вареники з капустою, гречані млинці на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олії,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кутя та узвар.</a:t>
            </a:r>
          </a:p>
          <a:p>
            <a:pPr algn="ctr"/>
            <a:endParaRPr lang="ru-RU" sz="2200" b="1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вечері діти проганяють кутю: вибігають з хати і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примовляють: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232" y="1233473"/>
            <a:ext cx="402486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95605" y="4473834"/>
            <a:ext cx="43483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«Тікай</a:t>
            </a:r>
            <a:r>
              <a:rPr lang="ru-RU" sz="20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кутя, із покуття, </a:t>
            </a:r>
          </a:p>
          <a:p>
            <a:pPr algn="ctr"/>
            <a:r>
              <a:rPr lang="ru-RU" sz="20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узвар — іди на базар,</a:t>
            </a:r>
          </a:p>
          <a:p>
            <a:pPr algn="ctr"/>
            <a:r>
              <a:rPr lang="ru-RU" sz="20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Паляниці, лишайтеся на полиці, </a:t>
            </a:r>
          </a:p>
          <a:p>
            <a:pPr algn="ctr"/>
            <a:r>
              <a:rPr lang="ru-RU" sz="20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«дідух» — на теплий дух,</a:t>
            </a:r>
          </a:p>
          <a:p>
            <a:pPr algn="ctr"/>
            <a:r>
              <a:rPr lang="ru-RU" sz="20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Щоб покинути кожух</a:t>
            </a:r>
            <a:r>
              <a:rPr lang="ru-RU" sz="20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!»</a:t>
            </a:r>
            <a:endParaRPr lang="ru-RU" sz="2000" b="1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95604" y="0"/>
            <a:ext cx="434839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січня - </a:t>
            </a:r>
            <a:r>
              <a:rPr lang="ru-RU" sz="36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Голодна кутя складається </a:t>
            </a:r>
            <a:r>
              <a:rPr lang="ru-RU" sz="36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більшій мірі з крупи і меду </a:t>
            </a:r>
          </a:p>
        </p:txBody>
      </p:sp>
    </p:spTree>
    <p:extLst>
      <p:ext uri="{BB962C8B-B14F-4D97-AF65-F5344CB8AC3E}">
        <p14:creationId xmlns:p14="http://schemas.microsoft.com/office/powerpoint/2010/main" val="48342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377991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30 років Ісус прийшов 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річку Йордан до Іоанна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Хрестителя.</a:t>
            </a:r>
          </a:p>
          <a:p>
            <a:pPr algn="ctr"/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хрестився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вийшов з води. У цю мить небо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розкрилось - явився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 Божий,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голуб, і зійшов на Ісуса. </a:t>
            </a:r>
            <a:endParaRPr lang="ru-RU" sz="2200" b="1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цього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часу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почав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він своє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служіння людям.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день Богоявлення, після служби у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церкві проводять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велике освячення води на всіх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річках і озерах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656" y="260648"/>
            <a:ext cx="4101792" cy="6289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07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0474"/>
            <a:ext cx="313184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кожній хаті протягом року мала обов'язково стояти під образами пляшечка з йорданською водою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…Хто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скупається на Йордана — «бо в цей день хрестили Ісуса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—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протягом року не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хворітиме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848" y="80474"/>
            <a:ext cx="5607331" cy="4751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 descr="C:\Documents and Settings\admin\Рабочий стол\GxLV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848" y="4778952"/>
            <a:ext cx="5607331" cy="207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638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7956"/>
            <a:ext cx="343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сі значні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церковні свята супроводжуються освяченням води. Уперше людина занурюється у святу воду під час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хрещення. Таким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чином людина «оновлюється» для майбутнього достойного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життя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32" y="107956"/>
            <a:ext cx="5715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 descr="C:\Documents and Settings\admin\Рабочий стол\b8844b656d7acc94040a7b6fd96a70f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32" y="3917956"/>
            <a:ext cx="5705168" cy="2919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admin\Рабочий стол\зима\360696e0481fb6fcb50fe5a02f1b9df3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00000">
            <a:off x="890203" y="4637387"/>
            <a:ext cx="1781442" cy="178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98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03103"/>
            <a:ext cx="4464496" cy="6532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4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Водохреща уважно </a:t>
            </a:r>
            <a:r>
              <a:rPr lang="ru-RU" sz="24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спостерігали за навколишньою </a:t>
            </a:r>
            <a:r>
              <a:rPr lang="ru-RU" sz="24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природою</a:t>
            </a:r>
            <a:endParaRPr lang="ru-RU" sz="2400" b="1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Коли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Водохреща риба табунами ходить — на рої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добре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Водохреща день теплий — буде хліб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темний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Якщо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похмуро — хліба буде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вдосталь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Йде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лапатий сніг — на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врожай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Коли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Водохреща випав повний місяць — бути великій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біді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140" y="77688"/>
            <a:ext cx="4430667" cy="664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Documents and Settings\admin\Рабочий стол\зима\4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14" y="77688"/>
            <a:ext cx="9148021" cy="686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Vechera+na+hutore+bliz+Dikan+ki+Zaklyuchitel+naya+pesny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79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07605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</a:rPr>
              <a:t>20 січня - 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вяткуємо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Собор Предтечі та Хрестителя Господнього св. Івана Хрестителя, або в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народі -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Івана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Бражника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8640"/>
            <a:ext cx="3714578" cy="3095482"/>
          </a:xfrm>
          <a:prstGeom prst="rect">
            <a:avLst/>
          </a:prstGeom>
          <a:noFill/>
          <a:ln>
            <a:noFill/>
          </a:ln>
          <a:effectLst>
            <a:glow rad="266700">
              <a:schemeClr val="accent3">
                <a:satMod val="175000"/>
                <a:alpha val="5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2476640"/>
            <a:ext cx="42484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Церква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шанує того , хто послужив справі хрещення Христового, поклавши свою руку на главу Спасителя.</a:t>
            </a: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віці близько 30 років святий Іоанн вийшов на проповідь покаяння на берег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Йордану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4" r="12864"/>
          <a:stretch/>
        </p:blipFill>
        <p:spPr bwMode="auto">
          <a:xfrm>
            <a:off x="4531639" y="3673144"/>
            <a:ext cx="4612361" cy="2955032"/>
          </a:xfrm>
          <a:prstGeom prst="rect">
            <a:avLst/>
          </a:prstGeom>
          <a:noFill/>
          <a:ln>
            <a:noFill/>
          </a:ln>
          <a:effectLst>
            <a:glow rad="406400">
              <a:schemeClr val="accent3">
                <a:satMod val="175000"/>
                <a:alpha val="5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63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72200" y="1196752"/>
            <a:ext cx="25922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цього дня починається період сватань та весіль, коли можна вже </a:t>
            </a:r>
            <a:r>
              <a:rPr lang="ru-RU" sz="2400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вживати </a:t>
            </a:r>
            <a:r>
              <a:rPr lang="ru-RU" sz="24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скороми­ну і випивати, звідки й вислів «празник — Іван-бражник»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02488"/>
            <a:ext cx="6309567" cy="656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C:\Documents and Settings\admin\Рабочий стол\зима\ng_0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237" y="137200"/>
            <a:ext cx="2462213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47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83660" y="404664"/>
            <a:ext cx="29088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Молодиці </a:t>
            </a:r>
            <a:r>
              <a:rPr lang="ru-RU" sz="2400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йдуть </a:t>
            </a:r>
            <a:r>
              <a:rPr lang="ru-RU" sz="24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шинок, там </a:t>
            </a:r>
            <a:r>
              <a:rPr lang="ru-RU" sz="2400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сходяться  </a:t>
            </a:r>
            <a:r>
              <a:rPr lang="ru-RU" sz="24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сусідству і </a:t>
            </a:r>
            <a:r>
              <a:rPr lang="ru-RU" sz="2400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п’ють </a:t>
            </a:r>
            <a:r>
              <a:rPr lang="ru-RU" sz="24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горілку, </a:t>
            </a:r>
            <a:r>
              <a:rPr lang="ru-RU" sz="2400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співають </a:t>
            </a:r>
            <a:r>
              <a:rPr lang="ru-RU" sz="24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веселих пісень та </a:t>
            </a:r>
            <a:r>
              <a:rPr lang="ru-RU" sz="2400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примовляють: </a:t>
            </a:r>
            <a:r>
              <a:rPr lang="ru-RU" sz="24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"Тільки й притики, що починки превеликі!"</a:t>
            </a: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1344"/>
            <a:ext cx="5372100" cy="628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Documents and Settings\admin\Рабочий стол\зима\4f47d4b19b8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520" y="5111964"/>
            <a:ext cx="11811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17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525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січня </a:t>
            </a:r>
            <a:r>
              <a:rPr lang="ru-RU" sz="28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Різдвяний день, в народі </a:t>
            </a:r>
            <a:r>
              <a:rPr lang="ru-RU" sz="2800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його називають Пів-Івана</a:t>
            </a:r>
            <a:r>
              <a:rPr lang="ru-RU" sz="28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або  </a:t>
            </a:r>
            <a:r>
              <a:rPr lang="ru-RU" sz="28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«Виряджання </a:t>
            </a:r>
            <a:r>
              <a:rPr lang="ru-RU" sz="2800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свят»</a:t>
            </a:r>
            <a:endParaRPr lang="ru-RU" sz="2800" b="1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556792"/>
            <a:ext cx="266429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Заміжні жінки, прив'язавши вірьовку до днища із гребенем і волочачи їх від хати до хати, </a:t>
            </a:r>
            <a:r>
              <a:rPr lang="ru-RU" sz="2200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гостюють </a:t>
            </a:r>
            <a:r>
              <a:rPr lang="ru-RU" sz="22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черзі </a:t>
            </a:r>
            <a:r>
              <a:rPr lang="ru-RU" sz="2200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кожної, </a:t>
            </a:r>
            <a:r>
              <a:rPr lang="ru-RU" sz="22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оповіщаючи, що сьогодні ввечері будуть «свята проганяти</a:t>
            </a:r>
            <a:r>
              <a:rPr lang="ru-RU" sz="2200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200" b="1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17" y="1837486"/>
            <a:ext cx="6373083" cy="4889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Documents and Settings\admin\Рабочий стол\зима\narisovannyechetyre-elki-v-snegu-300x21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458" y="794498"/>
            <a:ext cx="3186542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125" y="752769"/>
            <a:ext cx="3158333" cy="208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044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січня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День поклоніння чесним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веригам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апостола Петра, в народі — Петра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Вериги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052736"/>
            <a:ext cx="410445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постол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Петро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був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ув'язнений за проповідь про Ісуса Христа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Напередодні суду,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Ангел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Господній чудесно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вивів його із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в'язниці, зняши 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ланцюги (вериги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Християни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одержимі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різними хворобами,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приходили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них з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вірою і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отримували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зцілення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"/>
          <a:stretch/>
        </p:blipFill>
        <p:spPr bwMode="auto">
          <a:xfrm>
            <a:off x="4390498" y="825371"/>
            <a:ext cx="4362564" cy="580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 descr="C:\Documents and Settings\admin\Рабочий стол\зима\1118767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58" y="5373216"/>
            <a:ext cx="4032448" cy="1787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55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93226" y="332656"/>
            <a:ext cx="385077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Новий Рік -   улюблене свято. 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юдей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охоплює радісне очікування прекрасних сюрпризів, готуються подарунки, прикрашаються повсюдно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ялинки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88" y="136987"/>
            <a:ext cx="4365220" cy="6603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 descr="C:\Documents and Settings\admin\Рабочий стол\Україна\143903_141855714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221088"/>
            <a:ext cx="278130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Documents and Settings\admin\Рабочий стол\картинки\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899"/>
            <a:ext cx="9111549" cy="6896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91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528" y="548680"/>
            <a:ext cx="5434920" cy="402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48680"/>
            <a:ext cx="356388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/>
              <a:t>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землеробському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календарі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 день  Петро-полукорм.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дна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друга зими вже підійшла до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кінця. В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цей день в засіках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наводять порядок, примічають,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скільки залишилося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припасів і урізають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добову норму корму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худобі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7" name="Picture 3" descr="C:\Documents and Settings\admin\Рабочий стол\зима\2385954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60000">
            <a:off x="-25344" y="3399052"/>
            <a:ext cx="9257793" cy="355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72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admin\Рабочий стол\зима\feb6879f86e6b4f3d912fcabbff5244f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554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5004048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Народні прикмети:</a:t>
            </a:r>
          </a:p>
          <a:p>
            <a:pPr algn="ctr"/>
            <a:r>
              <a:rPr lang="ru-RU" sz="2200" b="1">
                <a:solidFill>
                  <a:srgbClr val="92D050"/>
                </a:solidFill>
              </a:rPr>
              <a:t>*</a:t>
            </a:r>
            <a:r>
              <a:rPr lang="ru-RU" sz="2200" b="1" smtClean="0">
                <a:solidFill>
                  <a:srgbClr val="92D050"/>
                </a:solidFill>
              </a:rPr>
              <a:t> Якщо </a:t>
            </a:r>
            <a:r>
              <a:rPr lang="ru-RU" sz="2200" b="1">
                <a:solidFill>
                  <a:srgbClr val="92D050"/>
                </a:solidFill>
              </a:rPr>
              <a:t>напередодні Петра Вериги ніч місячна і на небі видно зорі, то літо урожайним буде, а рік — </a:t>
            </a:r>
            <a:r>
              <a:rPr lang="ru-RU" sz="2200" b="1" smtClean="0">
                <a:solidFill>
                  <a:srgbClr val="92D050"/>
                </a:solidFill>
              </a:rPr>
              <a:t>щасливий</a:t>
            </a:r>
            <a:endParaRPr lang="ru-RU" sz="2200" b="1">
              <a:solidFill>
                <a:srgbClr val="92D050"/>
              </a:solidFill>
            </a:endParaRPr>
          </a:p>
          <a:p>
            <a:pPr algn="ctr"/>
            <a:r>
              <a:rPr lang="ru-RU" sz="2200" b="1">
                <a:solidFill>
                  <a:srgbClr val="92D050"/>
                </a:solidFill>
              </a:rPr>
              <a:t>*</a:t>
            </a:r>
            <a:r>
              <a:rPr lang="ru-RU" sz="2200" b="1" smtClean="0">
                <a:solidFill>
                  <a:srgbClr val="92D050"/>
                </a:solidFill>
              </a:rPr>
              <a:t> Як </a:t>
            </a:r>
            <a:r>
              <a:rPr lang="ru-RU" sz="2200" b="1">
                <a:solidFill>
                  <a:srgbClr val="92D050"/>
                </a:solidFill>
              </a:rPr>
              <a:t>мороз у цей день, то влітку — </a:t>
            </a:r>
            <a:r>
              <a:rPr lang="ru-RU" sz="2200" b="1" smtClean="0">
                <a:solidFill>
                  <a:srgbClr val="92D050"/>
                </a:solidFill>
              </a:rPr>
              <a:t>спека</a:t>
            </a:r>
            <a:endParaRPr lang="ru-RU" sz="2200" b="1">
              <a:solidFill>
                <a:srgbClr val="92D050"/>
              </a:solidFill>
            </a:endParaRPr>
          </a:p>
          <a:p>
            <a:pPr algn="ctr"/>
            <a:r>
              <a:rPr lang="ru-RU" sz="2200" b="1">
                <a:solidFill>
                  <a:srgbClr val="92D050"/>
                </a:solidFill>
              </a:rPr>
              <a:t>*</a:t>
            </a:r>
            <a:r>
              <a:rPr lang="ru-RU" sz="2200" b="1" smtClean="0">
                <a:solidFill>
                  <a:srgbClr val="92D050"/>
                </a:solidFill>
              </a:rPr>
              <a:t> Якщо </a:t>
            </a:r>
            <a:r>
              <a:rPr lang="ru-RU" sz="2200" b="1">
                <a:solidFill>
                  <a:srgbClr val="92D050"/>
                </a:solidFill>
              </a:rPr>
              <a:t>вночі місяць «обгородився хмарами» — на </a:t>
            </a:r>
            <a:r>
              <a:rPr lang="ru-RU" sz="2200" b="1" smtClean="0">
                <a:solidFill>
                  <a:srgbClr val="92D050"/>
                </a:solidFill>
              </a:rPr>
              <a:t>вітер</a:t>
            </a:r>
            <a:endParaRPr lang="ru-RU" sz="2200" b="1">
              <a:solidFill>
                <a:srgbClr val="92D050"/>
              </a:solidFill>
            </a:endParaRPr>
          </a:p>
          <a:p>
            <a:pPr algn="ctr"/>
            <a:r>
              <a:rPr lang="ru-RU" sz="2200" b="1" smtClean="0">
                <a:solidFill>
                  <a:srgbClr val="92D050"/>
                </a:solidFill>
              </a:rPr>
              <a:t>*Розсілися </a:t>
            </a:r>
            <a:r>
              <a:rPr lang="ru-RU" sz="2200" b="1">
                <a:solidFill>
                  <a:srgbClr val="92D050"/>
                </a:solidFill>
              </a:rPr>
              <a:t>на снігу гуси чи качки і махають крилами, буцімто пливуть, — бути </a:t>
            </a:r>
            <a:r>
              <a:rPr lang="ru-RU" sz="2200" b="1" smtClean="0">
                <a:solidFill>
                  <a:srgbClr val="92D050"/>
                </a:solidFill>
              </a:rPr>
              <a:t>відлизі</a:t>
            </a:r>
            <a:endParaRPr lang="ru-RU" sz="2200" b="1">
              <a:solidFill>
                <a:srgbClr val="92D050"/>
              </a:solidFill>
            </a:endParaRPr>
          </a:p>
          <a:p>
            <a:pPr algn="ctr"/>
            <a:r>
              <a:rPr lang="ru-RU" sz="2200" b="1">
                <a:solidFill>
                  <a:srgbClr val="92D050"/>
                </a:solidFill>
              </a:rPr>
              <a:t>*</a:t>
            </a:r>
            <a:r>
              <a:rPr lang="ru-RU" sz="2200" b="1" smtClean="0">
                <a:solidFill>
                  <a:srgbClr val="92D050"/>
                </a:solidFill>
              </a:rPr>
              <a:t> Розкаркалося </a:t>
            </a:r>
            <a:r>
              <a:rPr lang="ru-RU" sz="2200" b="1">
                <a:solidFill>
                  <a:srgbClr val="92D050"/>
                </a:solidFill>
              </a:rPr>
              <a:t>гайвороння — невдовзі збереться </a:t>
            </a:r>
            <a:r>
              <a:rPr lang="ru-RU" sz="2200" b="1" smtClean="0">
                <a:solidFill>
                  <a:srgbClr val="92D050"/>
                </a:solidFill>
              </a:rPr>
              <a:t>метелиця</a:t>
            </a:r>
            <a:endParaRPr lang="ru-RU" sz="2200" b="1">
              <a:solidFill>
                <a:srgbClr val="92D050"/>
              </a:solidFill>
            </a:endParaRPr>
          </a:p>
          <a:p>
            <a:pPr algn="ctr"/>
            <a:r>
              <a:rPr lang="ru-RU" sz="2200" b="1">
                <a:solidFill>
                  <a:srgbClr val="92D050"/>
                </a:solidFill>
              </a:rPr>
              <a:t>*</a:t>
            </a:r>
            <a:r>
              <a:rPr lang="ru-RU" sz="2200" b="1" smtClean="0">
                <a:solidFill>
                  <a:srgbClr val="92D050"/>
                </a:solidFill>
              </a:rPr>
              <a:t> Пес </a:t>
            </a:r>
            <a:r>
              <a:rPr lang="ru-RU" sz="2200" b="1">
                <a:solidFill>
                  <a:srgbClr val="92D050"/>
                </a:solidFill>
              </a:rPr>
              <a:t>качається по снігу — потепління кличе в </a:t>
            </a:r>
            <a:r>
              <a:rPr lang="ru-RU" sz="2200" b="1" smtClean="0">
                <a:solidFill>
                  <a:srgbClr val="92D050"/>
                </a:solidFill>
              </a:rPr>
              <a:t>гості</a:t>
            </a:r>
            <a:endParaRPr lang="ru-RU" sz="2200" b="1">
              <a:solidFill>
                <a:srgbClr val="92D050"/>
              </a:solidFill>
            </a:endParaRPr>
          </a:p>
        </p:txBody>
      </p:sp>
      <p:pic>
        <p:nvPicPr>
          <p:cNvPr id="6147" name="Picture 3" descr="C:\Documents and Settings\admin\Рабочий стол\зима\0c506d7e009ffa83f8a3149609c4e4a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464" y="19429"/>
            <a:ext cx="4295352" cy="685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Documents and Settings\admin\Рабочий стол\зима\139875564_00__12_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796" y="4763770"/>
            <a:ext cx="1928813" cy="213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43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69061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Стрітення </a:t>
            </a:r>
          </a:p>
          <a:p>
            <a:pPr algn="ctr"/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</a:p>
          <a:p>
            <a:pPr algn="ctr"/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лютого</a:t>
            </a:r>
          </a:p>
          <a:p>
            <a:pPr algn="ctr"/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40-й день від народження Христа Марія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Іосифом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пішли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храму, щоб принести жертву очищення.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храмі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вони зустріли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праведного Симеона, якому провидінням була передбачена зустріч із Месією. Взявши дитя на руки, праведник благословив його, а Богородиці сповістив про її майбутню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жертву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610" y="965545"/>
            <a:ext cx="4453390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 descr="C:\Documents and Settings\admin\Рабочий стол\картинки\картинки\golub-animatsionnaya-kartinka-004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-86015"/>
            <a:ext cx="18383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7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8" y="-3408"/>
            <a:ext cx="9000688" cy="6989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88640"/>
            <a:ext cx="381642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лютого, на </a:t>
            </a:r>
            <a:r>
              <a:rPr lang="ru-RU" sz="32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Стрітення</a:t>
            </a:r>
            <a:r>
              <a:rPr lang="ru-RU" sz="2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зима іде туди, де було літо, а літо - де була </a:t>
            </a:r>
            <a:r>
              <a:rPr lang="ru-RU" sz="2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зима. </a:t>
            </a:r>
            <a:r>
              <a:rPr lang="ru-RU" sz="2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цей день у церквах </a:t>
            </a:r>
            <a:r>
              <a:rPr lang="ru-RU" sz="2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святять </a:t>
            </a:r>
            <a:r>
              <a:rPr lang="ru-RU" sz="2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воду і свічки. Посвячені на Стрітення свічки </a:t>
            </a:r>
            <a:r>
              <a:rPr lang="ru-RU" sz="2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звуться"громничими", </a:t>
            </a:r>
            <a:r>
              <a:rPr lang="ru-RU" sz="2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їх </a:t>
            </a:r>
            <a:r>
              <a:rPr lang="ru-RU" sz="2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запалюють перед </a:t>
            </a:r>
            <a:r>
              <a:rPr lang="ru-RU" sz="2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образами під час </a:t>
            </a:r>
            <a:r>
              <a:rPr lang="ru-RU" sz="2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грози</a:t>
            </a:r>
            <a:r>
              <a:rPr lang="ru-RU" sz="2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Стрітенська вода також має магічну силу</a:t>
            </a:r>
            <a:endParaRPr lang="ru-RU" sz="22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672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692696"/>
            <a:ext cx="5004049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Як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Стрітення зі стріх капає, ще велика буде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зима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Стрітення теплий і сонячний, то й весна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тепла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Цього дня відлига — на ранню й теплу весну, сніг — на дощову, тривалу, а коли завірюха — весна буде пізня й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холодна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Вітер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Стрітення — до врожаю плодових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дерев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дахах довгі бурульки — стільки ще випаде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снігу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Якщо вранці випав сніг — на врожай ранніх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хлібів,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полудень — зернові будуть середні, а увечері —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недорід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264" y="692696"/>
            <a:ext cx="4086707" cy="5620854"/>
          </a:xfrm>
          <a:prstGeom prst="rect">
            <a:avLst/>
          </a:prstGeom>
          <a:noFill/>
          <a:ln>
            <a:noFill/>
          </a:ln>
          <a:effectLst>
            <a:glow rad="279400">
              <a:schemeClr val="accent5">
                <a:satMod val="175000"/>
                <a:alpha val="47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50040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Народні </a:t>
            </a:r>
            <a:r>
              <a:rPr lang="ru-RU" sz="32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прикмети</a:t>
            </a:r>
          </a:p>
        </p:txBody>
      </p:sp>
    </p:spTree>
    <p:extLst>
      <p:ext uri="{BB962C8B-B14F-4D97-AF65-F5344CB8AC3E}">
        <p14:creationId xmlns:p14="http://schemas.microsoft.com/office/powerpoint/2010/main" val="212188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327585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Масляна </a:t>
            </a:r>
            <a:r>
              <a:rPr lang="ru-RU" sz="2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походить від </a:t>
            </a:r>
            <a:r>
              <a:rPr lang="ru-RU" sz="2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язичницького свята проводів </a:t>
            </a:r>
            <a:r>
              <a:rPr lang="ru-RU" sz="2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зими.</a:t>
            </a:r>
          </a:p>
          <a:p>
            <a:pPr algn="ctr"/>
            <a:r>
              <a:rPr lang="ru-RU" sz="2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 </a:t>
            </a:r>
            <a:r>
              <a:rPr lang="ru-RU" sz="2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перш за все багато ситної </a:t>
            </a:r>
            <a:r>
              <a:rPr lang="ru-RU" sz="2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їжі. Головна страва </a:t>
            </a:r>
            <a:r>
              <a:rPr lang="ru-RU" sz="2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масляну – млинці</a:t>
            </a:r>
            <a:r>
              <a:rPr lang="ru-RU" sz="2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Також Масляна відома всенародним гулянням: </a:t>
            </a:r>
            <a:r>
              <a:rPr lang="ru-RU" sz="2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танці, співи, катання з </a:t>
            </a:r>
            <a:r>
              <a:rPr lang="ru-RU" sz="2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гірок</a:t>
            </a:r>
            <a:r>
              <a:rPr lang="ru-RU" sz="2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Триває масляна </a:t>
            </a:r>
            <a:r>
              <a:rPr lang="ru-RU" sz="2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тиждень</a:t>
            </a:r>
            <a:endParaRPr lang="ru-RU" sz="2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3929"/>
            <a:ext cx="4701547" cy="3526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264" y="3572408"/>
            <a:ext cx="5385092" cy="3231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92080" y="2708921"/>
            <a:ext cx="3572276" cy="120032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2020 році Масляна припадає на 24 </a:t>
            </a:r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лютого</a:t>
            </a:r>
            <a:endParaRPr lang="ru-RU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976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0"/>
            <a:ext cx="316835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Слов'янський обряд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передбачає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Масницю дівчатам і неодруженим хлопцям прив'язувати до ноги дерев'яну колоду на знак засудження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те, що вони не одружилися в належний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493538"/>
            <a:ext cx="38164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…Такий 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звичай наших Предків — усе живе повинно бути в парі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728" y="260648"/>
            <a:ext cx="5567953" cy="3423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C:\Documents and Settings\admin\Рабочий стол\картинки\kniga_11-32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851856"/>
            <a:ext cx="4824536" cy="273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Documents and Settings\admin\Рабочий стол\зима\16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729" y="116632"/>
            <a:ext cx="5710767" cy="373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69410"/>
            <a:ext cx="5829084" cy="3816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27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28" y="4797152"/>
            <a:ext cx="9138672" cy="212365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2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Народні свята, традиції, звичаї та вірування – це духовні скарби українського </a:t>
            </a:r>
            <a:r>
              <a:rPr lang="ru-RU" sz="22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народу. </a:t>
            </a:r>
            <a:r>
              <a:rPr lang="ru-RU" sz="22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Вірування – релігійні уявлення про навколишню дійсність. Звичаї – це ті неписані закони, якими користуються в найменших щоденних і найбільших всенаціональних </a:t>
            </a:r>
            <a:r>
              <a:rPr lang="ru-RU" sz="22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справах</a:t>
            </a:r>
            <a:endParaRPr lang="ru-RU" sz="22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5" b="15555"/>
          <a:stretch/>
        </p:blipFill>
        <p:spPr bwMode="auto">
          <a:xfrm>
            <a:off x="5328" y="20960"/>
            <a:ext cx="9144000" cy="4776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Documents and Settings\admin\Рабочий стол\зима\1448865913_christmas-clipart-13-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183" y="2996953"/>
            <a:ext cx="328361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98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Documents and Settings\admin\Рабочий стол\картинки\8f0121fc7a8deaf0954dc697b3a9c50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-21451"/>
            <a:ext cx="4621128" cy="6896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20072" y="1124743"/>
            <a:ext cx="36724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Нехай Новий рік буде для вас і ваших сімей неймовірно щедрим і добрим, а ваші сімейні стосунки </a:t>
            </a:r>
            <a:r>
              <a:rPr lang="ru-RU" sz="2800" b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міцнішими й ніжнішими</a:t>
            </a:r>
          </a:p>
        </p:txBody>
      </p:sp>
      <p:pic>
        <p:nvPicPr>
          <p:cNvPr id="1030" name="Picture 6" descr="C:\Documents and Settings\admin\Рабочий стол\картинки\8f0121fc7a8deaf0954dc697b3a9c50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12"/>
            <a:ext cx="4499992" cy="695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76314"/>
            <a:ext cx="3888432" cy="5181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080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admin\Рабочий стол\зима\7e482d9ef188a91b6fdd09586f5ec081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789384"/>
            <a:ext cx="9220200" cy="606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404664"/>
            <a:ext cx="66064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200" b="1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200" b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mala.storinka.org/</a:t>
            </a:r>
            <a:endParaRPr lang="ru-RU" sz="2200" b="1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773997"/>
            <a:ext cx="92170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200" b="1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200" b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etnoxata.com.ua/statti/traditsiji/kalendarnye-obrjady</a:t>
            </a:r>
            <a:r>
              <a:rPr lang="en-US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43329"/>
            <a:ext cx="85689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200" b="1" smtClean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200" b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www.ukrtvory.com.ua/referaty/narodozn11.html</a:t>
            </a:r>
            <a:endParaRPr lang="ru-RU" sz="2200" b="1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558827"/>
            <a:ext cx="67687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200" b="1" smtClean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200" b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vseosvita.ua/library/zvicai-ta-tradicii-</a:t>
            </a:r>
            <a:r>
              <a:rPr lang="en-US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ukrainskogo-narodul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251325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000" b="1" smtClean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obiskusstve.com/1123239476742588933/hudozhn</a:t>
            </a:r>
            <a:endParaRPr lang="uk-UA" sz="2000" b="1" smtClean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ik-yurij-zhurka</a:t>
            </a:r>
            <a:endParaRPr lang="ru-RU" sz="2000" b="1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805323"/>
            <a:ext cx="78488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000" b="1" smtClean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www.pinterest.com/pin/515732594808458878</a:t>
            </a:r>
            <a:r>
              <a:rPr lang="en-US" sz="2000" b="1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ru-RU" sz="2000" b="1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3174655"/>
            <a:ext cx="66064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200" b="1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200" b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www.google.com.ua/search</a:t>
            </a:r>
            <a:r>
              <a:rPr lang="en-US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3543987"/>
            <a:ext cx="66064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200" b="1" smtClean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200" b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traditions.in.ua/kalendarni-</a:t>
            </a:r>
            <a:r>
              <a:rPr lang="en-US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sviata/zymovyi-tsykl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76200" y="-99392"/>
            <a:ext cx="9220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>
                <a:solidFill>
                  <a:srgbClr val="0070C0"/>
                </a:solidFill>
              </a:rPr>
              <a:t>Список використаних джерел </a:t>
            </a:r>
          </a:p>
          <a:p>
            <a:pPr algn="r"/>
            <a:r>
              <a:rPr lang="ru-RU" sz="2800" b="1">
                <a:solidFill>
                  <a:srgbClr val="0070C0"/>
                </a:solidFill>
              </a:rPr>
              <a:t>Інтернет ресурси: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4313428"/>
            <a:ext cx="90730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000" b="1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doshkolenok.kiev.ua/otvpochem/807-pro-zymu.html</a:t>
            </a:r>
            <a:endParaRPr lang="en-US" sz="2000" b="1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664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vortex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31715" y="0"/>
            <a:ext cx="48291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85"/>
          <a:stretch/>
        </p:blipFill>
        <p:spPr bwMode="auto">
          <a:xfrm>
            <a:off x="0" y="0"/>
            <a:ext cx="4827484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52632" y="764704"/>
            <a:ext cx="3983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Зима.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Навколо біліють сніги. Мороз ніби пензлем розмалював вікна. Дерева обсипані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інеєм… Ранок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Над кожною хатою стовпом в’ється дим. Тихо. Здасться, що село ще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спить.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 в кожній хаті давно кипить робота...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97" b="-3708"/>
          <a:stretch/>
        </p:blipFill>
        <p:spPr bwMode="auto">
          <a:xfrm>
            <a:off x="317576" y="764704"/>
            <a:ext cx="4716016" cy="5943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Documents and Settings\admin\Рабочий стол\19223749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60000">
            <a:off x="997741" y="-1970400"/>
            <a:ext cx="2832001" cy="476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80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3998" cy="83099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Дякуємо за увагу</a:t>
            </a:r>
          </a:p>
        </p:txBody>
      </p:sp>
      <p:pic>
        <p:nvPicPr>
          <p:cNvPr id="3075" name="Picture 3" descr="C:\Documents and Settings\admin\Рабочий стол\зима\shariki-shary-zelenye-sneg-f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30997"/>
            <a:ext cx="9143999" cy="6027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36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vortex dir="r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" t="5879" r="5532" b="6693"/>
          <a:stretch/>
        </p:blipFill>
        <p:spPr bwMode="auto">
          <a:xfrm>
            <a:off x="102920" y="770548"/>
            <a:ext cx="4613096" cy="5919193"/>
          </a:xfrm>
          <a:prstGeom prst="rect">
            <a:avLst/>
          </a:prstGeom>
          <a:noFill/>
          <a:ln>
            <a:noFill/>
          </a:ln>
          <a:effectLst>
            <a:glow rad="723900">
              <a:schemeClr val="accent5">
                <a:satMod val="175000"/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"/>
            <a:ext cx="9144000" cy="120032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4400" b="1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січня </a:t>
            </a:r>
            <a:r>
              <a:rPr lang="ru-RU" sz="4000" b="1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4000" b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Святий </a:t>
            </a:r>
            <a:r>
              <a:rPr lang="ru-RU" sz="4000" b="1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вечір </a:t>
            </a:r>
            <a:r>
              <a:rPr lang="ru-RU" sz="4000" b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</a:t>
            </a:r>
            <a:r>
              <a:rPr lang="ru-RU" sz="2800" b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400" b="1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Навечір'я Різдва Христового</a:t>
            </a:r>
            <a:r>
              <a:rPr lang="ru-RU" sz="2800" b="1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1200330"/>
            <a:ext cx="41764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0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браз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багатства, щастя, миру і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спокою.</a:t>
            </a:r>
          </a:p>
          <a:p>
            <a:pPr algn="ctr"/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Уся родина вдома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онце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починає заходити, вносять у хату сніп жита - "дідух" - і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ставлять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почесному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місті. Найголовніша урочистість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свята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вечеря. Починається вона </a:t>
            </a:r>
            <a:r>
              <a:rPr lang="ru-RU" sz="2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першою зорею, бо саме в цей час народився Ісус </a:t>
            </a:r>
            <a:r>
              <a:rPr lang="ru-RU" sz="2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</a:t>
            </a:r>
            <a:endParaRPr lang="ru-RU" sz="2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 descr="C:\Documents and Settings\admin\Рабочий стол\картинки\картинки\image_image_25809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1"/>
            <a:ext cx="2143125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039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>
                <a:solidFill>
                  <a:schemeClr val="accent2"/>
                </a:solidFill>
              </a:rPr>
              <a:t>Святвечір </a:t>
            </a:r>
            <a:r>
              <a:rPr lang="ru-RU" sz="4000" b="1" smtClean="0">
                <a:solidFill>
                  <a:schemeClr val="accent2"/>
                </a:solidFill>
              </a:rPr>
              <a:t>(багата кутя,вілія)</a:t>
            </a:r>
          </a:p>
          <a:p>
            <a:pPr algn="ctr"/>
            <a:r>
              <a:rPr lang="ru-RU" sz="2200" b="1" smtClean="0">
                <a:solidFill>
                  <a:srgbClr val="0070C0"/>
                </a:solidFill>
              </a:rPr>
              <a:t> Всюди готується перша кутя -</a:t>
            </a:r>
          </a:p>
          <a:p>
            <a:pPr algn="ctr"/>
            <a:r>
              <a:rPr lang="ru-RU" sz="2200" b="1" smtClean="0">
                <a:solidFill>
                  <a:srgbClr val="0070C0"/>
                </a:solidFill>
              </a:rPr>
              <a:t>каша із ячмінного чи пшеничного зерна. </a:t>
            </a:r>
            <a:r>
              <a:rPr lang="ru-RU" sz="2200" b="1">
                <a:solidFill>
                  <a:srgbClr val="0070C0"/>
                </a:solidFill>
              </a:rPr>
              <a:t>Її </a:t>
            </a:r>
            <a:r>
              <a:rPr lang="ru-RU" sz="2200" b="1" smtClean="0">
                <a:solidFill>
                  <a:srgbClr val="0070C0"/>
                </a:solidFill>
              </a:rPr>
              <a:t>називають </a:t>
            </a:r>
            <a:r>
              <a:rPr lang="ru-RU" sz="2200" b="1">
                <a:solidFill>
                  <a:srgbClr val="0070C0"/>
                </a:solidFill>
              </a:rPr>
              <a:t>багатою, оскільки, крім неї, </a:t>
            </a:r>
            <a:r>
              <a:rPr lang="ru-RU" sz="2200" b="1" smtClean="0">
                <a:solidFill>
                  <a:srgbClr val="0070C0"/>
                </a:solidFill>
              </a:rPr>
              <a:t>подають одинадцять </a:t>
            </a:r>
            <a:r>
              <a:rPr lang="ru-RU" sz="2200" b="1">
                <a:solidFill>
                  <a:srgbClr val="0070C0"/>
                </a:solidFill>
              </a:rPr>
              <a:t>пісних страв, серед </a:t>
            </a:r>
            <a:r>
              <a:rPr lang="ru-RU" sz="2200" b="1" smtClean="0">
                <a:solidFill>
                  <a:srgbClr val="0070C0"/>
                </a:solidFill>
              </a:rPr>
              <a:t>яких є </a:t>
            </a:r>
            <a:r>
              <a:rPr lang="ru-RU" sz="2200" b="1">
                <a:solidFill>
                  <a:srgbClr val="0070C0"/>
                </a:solidFill>
              </a:rPr>
              <a:t>борщ, риба, гриби, пироги з квасолею і капустою, картопля та </a:t>
            </a:r>
            <a:r>
              <a:rPr lang="ru-RU" sz="2200" b="1" smtClean="0">
                <a:solidFill>
                  <a:srgbClr val="0070C0"/>
                </a:solidFill>
              </a:rPr>
              <a:t>узвар </a:t>
            </a:r>
            <a:endParaRPr lang="ru-RU" sz="2200" b="1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00" y="2636912"/>
            <a:ext cx="7620000" cy="409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C:\Documents and Settings\admin\Рабочий стол\картинки\24963230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759460"/>
            <a:ext cx="2235052" cy="322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2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86"/>
          <a:stretch/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312" y="4723298"/>
            <a:ext cx="2149976" cy="213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1"/>
            <a:ext cx="514806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smtClean="0">
                <a:solidFill>
                  <a:srgbClr val="C00000"/>
                </a:solidFill>
              </a:rPr>
              <a:t>Народні прикмети</a:t>
            </a:r>
            <a:endParaRPr lang="ru-RU" sz="2400" b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-RU" sz="2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багату кутю зоряне небо — кури добре нестимуться і вродить </a:t>
            </a:r>
            <a:r>
              <a:rPr lang="ru-RU" sz="2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горох              </a:t>
            </a:r>
          </a:p>
          <a:p>
            <a:pPr algn="ctr"/>
            <a:r>
              <a:rPr lang="ru-RU" sz="2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*Місячна </a:t>
            </a:r>
            <a:r>
              <a:rPr lang="ru-RU" sz="2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ніч — врожай на </a:t>
            </a:r>
            <a:r>
              <a:rPr lang="ru-RU" sz="2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баштани      </a:t>
            </a:r>
          </a:p>
          <a:p>
            <a:pPr algn="ctr"/>
            <a:r>
              <a:rPr lang="ru-RU" sz="22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-RU" sz="22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Ожеледь </a:t>
            </a:r>
            <a:r>
              <a:rPr lang="ru-RU" sz="22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на-деревах — вродять горіхи й </a:t>
            </a:r>
            <a:r>
              <a:rPr lang="ru-RU" sz="22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садовина</a:t>
            </a:r>
          </a:p>
          <a:p>
            <a:pPr algn="ctr"/>
            <a:r>
              <a:rPr lang="ru-RU" sz="22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*Сніг </a:t>
            </a:r>
            <a:r>
              <a:rPr lang="ru-RU" sz="22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іде — врожай на </a:t>
            </a:r>
            <a:r>
              <a:rPr lang="ru-RU" sz="22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яблука    </a:t>
            </a:r>
            <a:r>
              <a:rPr lang="ru-RU" sz="2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algn="ctr"/>
            <a:r>
              <a:rPr lang="ru-RU" sz="2200" b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Дивляться </a:t>
            </a:r>
            <a:r>
              <a:rPr lang="ru-RU" sz="22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після вечері у вікно: </a:t>
            </a:r>
            <a:endParaRPr lang="ru-RU" sz="2200" b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*якщо </a:t>
            </a:r>
            <a:r>
              <a:rPr lang="ru-RU" sz="22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чисте й зоряне небо, то буде сухе й урожайне </a:t>
            </a:r>
            <a:r>
              <a:rPr lang="ru-RU" sz="22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літо</a:t>
            </a:r>
          </a:p>
          <a:p>
            <a:pPr algn="ctr"/>
            <a:endParaRPr lang="ru-RU" sz="22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727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94058" y="2276872"/>
            <a:ext cx="37264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>
                <a:solidFill>
                  <a:schemeClr val="accent2"/>
                </a:solidFill>
              </a:rPr>
              <a:t>7 січня - Різдво Христове</a:t>
            </a:r>
          </a:p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ень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Народження Ісуса Христа, Спасителя світу і Відкупителя людей з полону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гріха. Вважається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другим після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Пасхи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великим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святом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43" y="38090"/>
            <a:ext cx="4749379" cy="679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Documents and Settings\admin\Рабочий стол\Україна\90e9d862420245e48c5544f5d6c7377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6" b="60125"/>
          <a:stretch/>
        </p:blipFill>
        <p:spPr bwMode="auto">
          <a:xfrm>
            <a:off x="5094058" y="530032"/>
            <a:ext cx="3150350" cy="1661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Documents and Settings\admin\Рабочий стол\7b3da114f779b73a43f2d9e1053989807e78191br1-341-124_hq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0000">
            <a:off x="5143114" y="86024"/>
            <a:ext cx="3474215" cy="254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31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зима\im-im-GUupzNa4K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3272"/>
            <a:ext cx="9112971" cy="6834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admin\Рабочий стол\animated-bright-shing-gold-sta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80000">
            <a:off x="3739601" y="-46232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45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1000">
        <p14:vortex dir="r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1809</TotalTime>
  <Words>1867</Words>
  <Application>Microsoft Office PowerPoint</Application>
  <PresentationFormat>Экран (4:3)</PresentationFormat>
  <Paragraphs>181</Paragraphs>
  <Slides>40</Slides>
  <Notes>1</Notes>
  <HiddenSlides>1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140</cp:revision>
  <dcterms:modified xsi:type="dcterms:W3CDTF">2019-12-18T13:01:23Z</dcterms:modified>
</cp:coreProperties>
</file>