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98" r:id="rId4"/>
    <p:sldId id="259" r:id="rId5"/>
    <p:sldId id="258" r:id="rId6"/>
    <p:sldId id="285" r:id="rId7"/>
    <p:sldId id="310" r:id="rId8"/>
    <p:sldId id="309" r:id="rId9"/>
    <p:sldId id="311" r:id="rId10"/>
    <p:sldId id="288" r:id="rId11"/>
    <p:sldId id="308" r:id="rId12"/>
    <p:sldId id="260" r:id="rId13"/>
    <p:sldId id="287" r:id="rId14"/>
    <p:sldId id="290" r:id="rId15"/>
    <p:sldId id="286" r:id="rId16"/>
    <p:sldId id="261" r:id="rId17"/>
    <p:sldId id="262" r:id="rId18"/>
    <p:sldId id="306" r:id="rId19"/>
    <p:sldId id="299" r:id="rId20"/>
    <p:sldId id="272" r:id="rId21"/>
    <p:sldId id="300" r:id="rId22"/>
    <p:sldId id="268" r:id="rId23"/>
    <p:sldId id="263" r:id="rId24"/>
    <p:sldId id="276" r:id="rId25"/>
    <p:sldId id="279" r:id="rId26"/>
    <p:sldId id="265" r:id="rId27"/>
    <p:sldId id="303" r:id="rId28"/>
    <p:sldId id="277" r:id="rId29"/>
    <p:sldId id="264" r:id="rId30"/>
    <p:sldId id="283" r:id="rId31"/>
    <p:sldId id="266" r:id="rId32"/>
    <p:sldId id="302" r:id="rId33"/>
    <p:sldId id="270" r:id="rId34"/>
    <p:sldId id="267" r:id="rId35"/>
    <p:sldId id="282" r:id="rId36"/>
    <p:sldId id="273" r:id="rId37"/>
    <p:sldId id="271" r:id="rId38"/>
    <p:sldId id="305" r:id="rId39"/>
    <p:sldId id="278" r:id="rId40"/>
    <p:sldId id="269" r:id="rId41"/>
    <p:sldId id="291" r:id="rId42"/>
    <p:sldId id="304" r:id="rId43"/>
    <p:sldId id="257" r:id="rId44"/>
    <p:sldId id="293" r:id="rId45"/>
    <p:sldId id="295" r:id="rId46"/>
    <p:sldId id="292" r:id="rId47"/>
    <p:sldId id="297" r:id="rId48"/>
    <p:sldId id="296" r:id="rId49"/>
    <p:sldId id="301" r:id="rId50"/>
    <p:sldId id="307" r:id="rId51"/>
    <p:sldId id="294" r:id="rId52"/>
    <p:sldId id="284" r:id="rId53"/>
    <p:sldId id="274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4660"/>
  </p:normalViewPr>
  <p:slideViewPr>
    <p:cSldViewPr>
      <p:cViewPr>
        <p:scale>
          <a:sx n="77" d="100"/>
          <a:sy n="77" d="100"/>
        </p:scale>
        <p:origin x="-3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edge/>
    <p:sndAc>
      <p:stSnd>
        <p:snd r:embed="rId1" name="a-zani-cello-concerto-no8-in-c-minor-die-kolner-akademie (online-audio-converter.com)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6000">
    <p:wedge/>
    <p:sndAc>
      <p:stSnd>
        <p:snd r:embed="rId13" name="a-zani-cello-concerto-no8-in-c-minor-die-kolner-akademie (online-audio-converter.com)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2420888"/>
            <a:ext cx="73448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/>
              <a:t> </a:t>
            </a:r>
            <a:r>
              <a:rPr lang="en-US" sz="2800" b="1" i="1" dirty="0" smtClean="0"/>
              <a:t>«Cogito ergo sum» — «</a:t>
            </a:r>
            <a:r>
              <a:rPr lang="ru-RU" sz="2800" b="1" i="1" dirty="0" smtClean="0"/>
              <a:t>Думаю, </a:t>
            </a:r>
            <a:r>
              <a:rPr lang="ru-RU" sz="2800" b="1" i="1" dirty="0" err="1" smtClean="0"/>
              <a:t>отже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існую</a:t>
            </a:r>
            <a:r>
              <a:rPr lang="ru-RU" sz="2800" b="1" i="1" dirty="0" smtClean="0"/>
              <a:t>». </a:t>
            </a:r>
          </a:p>
          <a:p>
            <a:pPr algn="ctr"/>
            <a:r>
              <a:rPr lang="uk-UA" sz="2800" b="1" i="1" dirty="0" smtClean="0"/>
              <a:t>425 років від дня народження </a:t>
            </a:r>
            <a:r>
              <a:rPr lang="uk-UA" sz="2800" b="1" i="1" dirty="0" err="1" smtClean="0"/>
              <a:t>Рене</a:t>
            </a:r>
            <a:r>
              <a:rPr lang="uk-UA" sz="2800" b="1" i="1" dirty="0" smtClean="0"/>
              <a:t> Декарта (1596–1650), французького філософа, математика, фізика, фізіолога</a:t>
            </a:r>
            <a:endParaRPr lang="ru-RU" sz="2800" b="1" i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836712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Бібліотека Глухівського національного педагогічного університету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імені Олександра Довженка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97968" y="49411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Віртуальна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виставка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6000">
    <p:wedge/>
    <p:sndAc>
      <p:stSnd loop="1">
        <p:snd r:embed="rId2" name="y2mate.com - A FALCONIERI Passacalle Ensemble Caprice (online-audio-converter.com)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Documents and Settings\Administrator\Рабочий стол\декарт\CA44FE3B-7475-419F-BEF6-774399CC4DAC.jpeg"/>
          <p:cNvPicPr>
            <a:picLocks noChangeAspect="1" noChangeArrowheads="1"/>
          </p:cNvPicPr>
          <p:nvPr/>
        </p:nvPicPr>
        <p:blipFill>
          <a:blip r:embed="rId2"/>
          <a:srcRect b="2499"/>
          <a:stretch>
            <a:fillRect/>
          </a:stretch>
        </p:blipFill>
        <p:spPr bwMode="auto">
          <a:xfrm>
            <a:off x="214282" y="0"/>
            <a:ext cx="3810000" cy="5572164"/>
          </a:xfrm>
          <a:prstGeom prst="rect">
            <a:avLst/>
          </a:prstGeom>
          <a:noFill/>
        </p:spPr>
      </p:pic>
      <p:pic>
        <p:nvPicPr>
          <p:cNvPr id="3" name="Picture 2" descr="C:\Documents and Settings\Administrator\Рабочий стол\декарт\CQYiE2z4UYhJt7AQ1HLms4j6ubrAYp_OzEmL2NGLAmzLxjlhshwgBE2XiWCHKFdwOEiT_cIsOS68ZSOdJPAB3KMoMVFYHIBQhbJ1XnwJukM.jpg"/>
          <p:cNvPicPr>
            <a:picLocks noChangeAspect="1" noChangeArrowheads="1"/>
          </p:cNvPicPr>
          <p:nvPr/>
        </p:nvPicPr>
        <p:blipFill>
          <a:blip r:embed="rId3"/>
          <a:srcRect l="1666" b="6250"/>
          <a:stretch>
            <a:fillRect/>
          </a:stretch>
        </p:blipFill>
        <p:spPr bwMode="auto">
          <a:xfrm>
            <a:off x="4000496" y="857232"/>
            <a:ext cx="5143504" cy="578647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0694" y="1785926"/>
            <a:ext cx="30718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На </a:t>
            </a:r>
            <a:r>
              <a:rPr lang="ru-RU" i="1" dirty="0" err="1" smtClean="0"/>
              <a:t>будинку</a:t>
            </a:r>
            <a:r>
              <a:rPr lang="ru-RU" i="1" dirty="0" smtClean="0"/>
              <a:t>, в </a:t>
            </a:r>
            <a:r>
              <a:rPr lang="ru-RU" i="1" dirty="0" err="1" smtClean="0"/>
              <a:t>якому</a:t>
            </a:r>
            <a:r>
              <a:rPr lang="ru-RU" i="1" dirty="0" smtClean="0"/>
              <a:t> до </a:t>
            </a:r>
            <a:r>
              <a:rPr lang="ru-RU" i="1" dirty="0" err="1" smtClean="0"/>
              <a:t>самої</a:t>
            </a:r>
            <a:r>
              <a:rPr lang="ru-RU" i="1" dirty="0" smtClean="0"/>
              <a:t> </a:t>
            </a:r>
            <a:r>
              <a:rPr lang="ru-RU" i="1" dirty="0" err="1" smtClean="0"/>
              <a:t>смерті</a:t>
            </a:r>
            <a:r>
              <a:rPr lang="ru-RU" i="1" dirty="0" smtClean="0"/>
              <a:t> жив </a:t>
            </a:r>
            <a:r>
              <a:rPr lang="ru-RU" i="1" dirty="0" err="1" smtClean="0"/>
              <a:t>французький</a:t>
            </a:r>
            <a:r>
              <a:rPr lang="ru-RU" i="1" dirty="0" smtClean="0"/>
              <a:t> </a:t>
            </a:r>
            <a:r>
              <a:rPr lang="ru-RU" i="1" dirty="0" err="1" smtClean="0"/>
              <a:t>вчений</a:t>
            </a:r>
            <a:r>
              <a:rPr lang="ru-RU" i="1" dirty="0" smtClean="0"/>
              <a:t> Рене Декарт, </a:t>
            </a:r>
            <a:r>
              <a:rPr lang="ru-RU" i="1" dirty="0" err="1" smtClean="0"/>
              <a:t>встановлено</a:t>
            </a:r>
            <a:r>
              <a:rPr lang="ru-RU" i="1" dirty="0" smtClean="0"/>
              <a:t> </a:t>
            </a:r>
            <a:r>
              <a:rPr lang="ru-RU" i="1" dirty="0" err="1" smtClean="0"/>
              <a:t>меморіальну</a:t>
            </a:r>
            <a:r>
              <a:rPr lang="ru-RU" i="1" dirty="0" smtClean="0"/>
              <a:t> </a:t>
            </a:r>
            <a:r>
              <a:rPr lang="ru-RU" i="1" dirty="0" err="1" smtClean="0"/>
              <a:t>дошку</a:t>
            </a:r>
            <a:r>
              <a:rPr lang="ru-RU" i="1" dirty="0" smtClean="0"/>
              <a:t> </a:t>
            </a:r>
            <a:endParaRPr lang="ru-RU" i="1" dirty="0"/>
          </a:p>
        </p:txBody>
      </p:sp>
      <p:pic>
        <p:nvPicPr>
          <p:cNvPr id="3074" name="Picture 2" descr="C:\Documents and Settings\Administrator\Рабочий стол\декарт\P_20190308_2328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2638425" cy="3524250"/>
          </a:xfrm>
          <a:prstGeom prst="rect">
            <a:avLst/>
          </a:prstGeom>
          <a:noFill/>
        </p:spPr>
      </p:pic>
      <p:pic>
        <p:nvPicPr>
          <p:cNvPr id="3075" name="Picture 3" descr="C:\Documents and Settings\Administrator\Рабочий стол\декарт\P_20200513_1634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333750"/>
            <a:ext cx="2638425" cy="3524250"/>
          </a:xfrm>
          <a:prstGeom prst="rect">
            <a:avLst/>
          </a:prstGeom>
          <a:noFill/>
        </p:spPr>
      </p:pic>
      <p:pic>
        <p:nvPicPr>
          <p:cNvPr id="3076" name="Picture 4" descr="C:\Documents and Settings\Administrator\Рабочий стол\декарт\P_20190308_2330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0"/>
            <a:ext cx="2638425" cy="3524250"/>
          </a:xfrm>
          <a:prstGeom prst="rect">
            <a:avLst/>
          </a:prstGeom>
          <a:noFill/>
        </p:spPr>
      </p:pic>
      <p:pic>
        <p:nvPicPr>
          <p:cNvPr id="3077" name="Picture 5" descr="C:\Documents and Settings\Administrator\Рабочий стол\декарт\P_20200513_1634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333750"/>
            <a:ext cx="6500858" cy="35242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00496" y="221455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 smtClean="0"/>
              <a:t>Юний</a:t>
            </a:r>
            <a:r>
              <a:rPr lang="ru-RU" i="1" dirty="0" smtClean="0"/>
              <a:t> Рене </a:t>
            </a:r>
            <a:r>
              <a:rPr lang="ru-RU" i="1" dirty="0" err="1" smtClean="0"/>
              <a:t>був</a:t>
            </a:r>
            <a:r>
              <a:rPr lang="ru-RU" i="1" dirty="0" smtClean="0"/>
              <a:t> </a:t>
            </a:r>
            <a:r>
              <a:rPr lang="ru-RU" i="1" dirty="0" err="1" smtClean="0"/>
              <a:t>дуже</a:t>
            </a:r>
            <a:r>
              <a:rPr lang="ru-RU" i="1" dirty="0" smtClean="0"/>
              <a:t> </a:t>
            </a:r>
            <a:r>
              <a:rPr lang="ru-RU" i="1" dirty="0" err="1" smtClean="0"/>
              <a:t>допитливою</a:t>
            </a:r>
            <a:r>
              <a:rPr lang="ru-RU" i="1" dirty="0" smtClean="0"/>
              <a:t> </a:t>
            </a:r>
            <a:r>
              <a:rPr lang="ru-RU" i="1" dirty="0" err="1" smtClean="0"/>
              <a:t>дитиною</a:t>
            </a:r>
            <a:r>
              <a:rPr lang="ru-RU" i="1" dirty="0" smtClean="0"/>
              <a:t>, </a:t>
            </a:r>
            <a:r>
              <a:rPr lang="ru-RU" i="1" dirty="0" err="1" smtClean="0"/>
              <a:t>який</a:t>
            </a:r>
            <a:r>
              <a:rPr lang="ru-RU" i="1" dirty="0" smtClean="0"/>
              <a:t> все </a:t>
            </a:r>
            <a:r>
              <a:rPr lang="ru-RU" i="1" dirty="0" err="1" smtClean="0"/>
              <a:t>хотів</a:t>
            </a:r>
            <a:r>
              <a:rPr lang="ru-RU" i="1" dirty="0" smtClean="0"/>
              <a:t> знати, </a:t>
            </a:r>
          </a:p>
          <a:p>
            <a:pPr algn="ctr"/>
            <a:r>
              <a:rPr lang="ru-RU" i="1" dirty="0" smtClean="0"/>
              <a:t>а тому </a:t>
            </a:r>
            <a:r>
              <a:rPr lang="ru-RU" i="1" dirty="0" err="1" smtClean="0"/>
              <a:t>завжди</a:t>
            </a:r>
            <a:r>
              <a:rPr lang="ru-RU" i="1" dirty="0" smtClean="0"/>
              <a:t> </a:t>
            </a:r>
            <a:r>
              <a:rPr lang="ru-RU" i="1" dirty="0" err="1" smtClean="0"/>
              <a:t>засипав</a:t>
            </a:r>
            <a:r>
              <a:rPr lang="ru-RU" i="1" dirty="0" smtClean="0"/>
              <a:t> </a:t>
            </a:r>
            <a:r>
              <a:rPr lang="ru-RU" i="1" dirty="0" err="1" smtClean="0"/>
              <a:t>оточуючих</a:t>
            </a:r>
            <a:r>
              <a:rPr lang="ru-RU" i="1" dirty="0" smtClean="0"/>
              <a:t> </a:t>
            </a:r>
            <a:r>
              <a:rPr lang="ru-RU" i="1" dirty="0" err="1" smtClean="0"/>
              <a:t>питаннями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smtClean="0"/>
              <a:t>Через </a:t>
            </a:r>
            <a:r>
              <a:rPr lang="ru-RU" i="1" dirty="0" err="1" smtClean="0"/>
              <a:t>це</a:t>
            </a:r>
            <a:r>
              <a:rPr lang="ru-RU" i="1" dirty="0" smtClean="0"/>
              <a:t> </a:t>
            </a:r>
            <a:r>
              <a:rPr lang="ru-RU" i="1" dirty="0" err="1" smtClean="0"/>
              <a:t>Декарт-старший</a:t>
            </a:r>
            <a:r>
              <a:rPr lang="ru-RU" i="1" dirty="0" smtClean="0"/>
              <a:t> </a:t>
            </a:r>
            <a:r>
              <a:rPr lang="ru-RU" i="1" dirty="0" err="1" smtClean="0"/>
              <a:t>навіть</a:t>
            </a:r>
            <a:r>
              <a:rPr lang="ru-RU" i="1" dirty="0" smtClean="0"/>
              <a:t> прозвав </a:t>
            </a:r>
            <a:r>
              <a:rPr lang="ru-RU" i="1" dirty="0" err="1" smtClean="0"/>
              <a:t>його</a:t>
            </a:r>
            <a:r>
              <a:rPr lang="ru-RU" i="1" dirty="0" smtClean="0"/>
              <a:t> «</a:t>
            </a:r>
            <a:r>
              <a:rPr lang="ru-RU" i="1" dirty="0" err="1" smtClean="0"/>
              <a:t>малим</a:t>
            </a:r>
            <a:r>
              <a:rPr lang="ru-RU" i="1" dirty="0" smtClean="0"/>
              <a:t> </a:t>
            </a:r>
            <a:r>
              <a:rPr lang="ru-RU" i="1" dirty="0" err="1" smtClean="0"/>
              <a:t>філософом</a:t>
            </a:r>
            <a:r>
              <a:rPr lang="ru-RU" i="1" dirty="0" smtClean="0"/>
              <a:t>»</a:t>
            </a:r>
            <a:endParaRPr lang="ru-RU" i="1" dirty="0"/>
          </a:p>
        </p:txBody>
      </p:sp>
      <p:pic>
        <p:nvPicPr>
          <p:cNvPr id="31748" name="Picture 4" descr="134 (391x600, 31Kb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266" y="500042"/>
            <a:ext cx="3631167" cy="557212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1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Administrator\Рабочий стол\декарт\B5144874-0249-4FAE-8EAE-83F6521F5D25.jpeg"/>
          <p:cNvPicPr>
            <a:picLocks noChangeAspect="1" noChangeArrowheads="1"/>
          </p:cNvPicPr>
          <p:nvPr/>
        </p:nvPicPr>
        <p:blipFill>
          <a:blip r:embed="rId2"/>
          <a:srcRect l="1250" b="6250"/>
          <a:stretch>
            <a:fillRect/>
          </a:stretch>
        </p:blipFill>
        <p:spPr bwMode="auto">
          <a:xfrm>
            <a:off x="2714612" y="571500"/>
            <a:ext cx="3762388" cy="53578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802" y="6072206"/>
            <a:ext cx="4005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/>
              <a:t>Вузькі вулички середньовічного міста </a:t>
            </a:r>
            <a:endParaRPr lang="ru-RU" i="1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Documents and Settings\Administrator\Рабочий стол\декарт\CQYiE2z4UYhJt7AQ1HLms9MXn1Gtb-8yRSxzdzkJtG7vYUOBQjrWrOvzJeVF5imGq82-ewO1VJK6UwwVplHu4a0vJUVk1tUdfxv4IwEhmaU.jpg"/>
          <p:cNvPicPr>
            <a:picLocks noChangeAspect="1" noChangeArrowheads="1"/>
          </p:cNvPicPr>
          <p:nvPr/>
        </p:nvPicPr>
        <p:blipFill>
          <a:blip r:embed="rId2"/>
          <a:srcRect l="1666" b="5000"/>
          <a:stretch>
            <a:fillRect/>
          </a:stretch>
        </p:blipFill>
        <p:spPr bwMode="auto">
          <a:xfrm>
            <a:off x="357158" y="92022"/>
            <a:ext cx="5735720" cy="3694192"/>
          </a:xfrm>
          <a:prstGeom prst="rect">
            <a:avLst/>
          </a:prstGeom>
          <a:noFill/>
        </p:spPr>
      </p:pic>
      <p:pic>
        <p:nvPicPr>
          <p:cNvPr id="47107" name="Picture 3" descr="C:\Documents and Settings\Administrator\Рабочий стол\декарт\CQYiE2z4UYhJt7AQ1HLms4YLTPKLa5ktZXAMxIgws0xoTYyjnn_H2Jlr3fkB5jq_KTMA33nT0DkqnLvt2sOB9IYPaN1CjGVm80-TKXZxZrc.jpg"/>
          <p:cNvPicPr>
            <a:picLocks noChangeAspect="1" noChangeArrowheads="1"/>
          </p:cNvPicPr>
          <p:nvPr/>
        </p:nvPicPr>
        <p:blipFill>
          <a:blip r:embed="rId3"/>
          <a:srcRect b="4053"/>
          <a:stretch>
            <a:fillRect/>
          </a:stretch>
        </p:blipFill>
        <p:spPr bwMode="auto">
          <a:xfrm>
            <a:off x="3643306" y="3357562"/>
            <a:ext cx="5143506" cy="329001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Documents and Settings\Administrator\Рабочий стол\декарт\4B7AE136-7603-4106-BAC1-B5F269D4B9E6.jpeg"/>
          <p:cNvPicPr>
            <a:picLocks noChangeAspect="1" noChangeArrowheads="1"/>
          </p:cNvPicPr>
          <p:nvPr/>
        </p:nvPicPr>
        <p:blipFill>
          <a:blip r:embed="rId2"/>
          <a:srcRect l="312" b="5000"/>
          <a:stretch>
            <a:fillRect/>
          </a:stretch>
        </p:blipFill>
        <p:spPr bwMode="auto">
          <a:xfrm>
            <a:off x="1142976" y="857232"/>
            <a:ext cx="7033992" cy="44688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55007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i="1" dirty="0" smtClean="0"/>
              <a:t>Вулиці, </a:t>
            </a:r>
            <a:r>
              <a:rPr lang="uk-UA" i="1" dirty="0" smtClean="0"/>
              <a:t>які пам'ятають </a:t>
            </a:r>
            <a:r>
              <a:rPr lang="uk-UA" i="1" smtClean="0"/>
              <a:t>юного </a:t>
            </a:r>
            <a:endParaRPr lang="uk-UA" i="1" smtClean="0"/>
          </a:p>
          <a:p>
            <a:pPr algn="ctr"/>
            <a:r>
              <a:rPr lang="ru-RU" i="1" smtClean="0"/>
              <a:t>Рене Декарта</a:t>
            </a:r>
            <a:endParaRPr lang="ru-RU" i="1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628" y="2714620"/>
            <a:ext cx="34290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/>
              <a:t>Декарт </a:t>
            </a:r>
            <a:r>
              <a:rPr lang="ru-RU" sz="2000" i="1" dirty="0" err="1" smtClean="0"/>
              <a:t>отримав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релігійну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освіту</a:t>
            </a:r>
            <a:r>
              <a:rPr lang="ru-RU" sz="2000" i="1" dirty="0" smtClean="0"/>
              <a:t> в </a:t>
            </a:r>
            <a:r>
              <a:rPr lang="ru-RU" sz="2000" i="1" dirty="0" err="1" smtClean="0"/>
              <a:t>єзуїтському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коледжі</a:t>
            </a:r>
            <a:r>
              <a:rPr lang="ru-RU" sz="2000" i="1" dirty="0" smtClean="0"/>
              <a:t> </a:t>
            </a:r>
          </a:p>
          <a:p>
            <a:pPr algn="ctr"/>
            <a:r>
              <a:rPr lang="ru-RU" sz="2000" i="1" dirty="0" err="1" smtClean="0"/>
              <a:t>під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назвою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Ла-Флеш</a:t>
            </a:r>
            <a:r>
              <a:rPr lang="ru-RU" sz="2000" i="1" dirty="0" smtClean="0"/>
              <a:t>.</a:t>
            </a:r>
          </a:p>
          <a:p>
            <a:pPr algn="ctr"/>
            <a:r>
              <a:rPr lang="ru-RU" sz="2000" i="1" dirty="0" smtClean="0"/>
              <a:t> Про школу у </a:t>
            </a:r>
            <a:r>
              <a:rPr lang="ru-RU" sz="2000" i="1" dirty="0" err="1" smtClean="0"/>
              <a:t>нього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залишилися</a:t>
            </a:r>
            <a:endParaRPr lang="ru-RU" sz="2000" i="1" dirty="0" smtClean="0"/>
          </a:p>
          <a:p>
            <a:pPr algn="ctr"/>
            <a:r>
              <a:rPr lang="ru-RU" sz="2000" i="1" dirty="0" smtClean="0"/>
              <a:t> не </a:t>
            </a:r>
            <a:r>
              <a:rPr lang="ru-RU" sz="2000" i="1" dirty="0" err="1" smtClean="0"/>
              <a:t>найкращі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спогади</a:t>
            </a:r>
            <a:endParaRPr lang="ru-RU" sz="2000" i="1" dirty="0"/>
          </a:p>
        </p:txBody>
      </p:sp>
      <p:pic>
        <p:nvPicPr>
          <p:cNvPr id="6" name="Picture 1" descr="C:\Documents and Settings\Administrator\Рабочий стол\декарт\76b348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857232"/>
            <a:ext cx="3857652" cy="503983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9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29190" y="3000372"/>
            <a:ext cx="36433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У 1617 </a:t>
            </a:r>
            <a:r>
              <a:rPr lang="ru-RU" i="1" dirty="0" err="1" smtClean="0"/>
              <a:t>році</a:t>
            </a:r>
            <a:r>
              <a:rPr lang="ru-RU" i="1" dirty="0" smtClean="0"/>
              <a:t> </a:t>
            </a:r>
            <a:r>
              <a:rPr lang="ru-RU" i="1" dirty="0" err="1" smtClean="0"/>
              <a:t>він</a:t>
            </a:r>
            <a:r>
              <a:rPr lang="ru-RU" i="1" dirty="0" smtClean="0"/>
              <a:t> вступив на </a:t>
            </a:r>
            <a:r>
              <a:rPr lang="ru-RU" i="1" dirty="0" err="1" smtClean="0"/>
              <a:t>військову</a:t>
            </a:r>
            <a:r>
              <a:rPr lang="ru-RU" i="1" dirty="0" smtClean="0"/>
              <a:t> службу, де</a:t>
            </a:r>
          </a:p>
          <a:p>
            <a:pPr algn="ctr"/>
            <a:r>
              <a:rPr lang="ru-RU" i="1" dirty="0" err="1" smtClean="0"/>
              <a:t>знайомиться</a:t>
            </a:r>
            <a:r>
              <a:rPr lang="ru-RU" i="1" dirty="0" smtClean="0"/>
              <a:t> </a:t>
            </a:r>
            <a:r>
              <a:rPr lang="ru-RU" i="1" dirty="0" err="1" smtClean="0"/>
              <a:t>з</a:t>
            </a:r>
            <a:r>
              <a:rPr lang="ru-RU" i="1" dirty="0" smtClean="0"/>
              <a:t> </a:t>
            </a:r>
            <a:r>
              <a:rPr lang="ru-RU" i="1" dirty="0" err="1" smtClean="0"/>
              <a:t>фізиком</a:t>
            </a:r>
            <a:r>
              <a:rPr lang="ru-RU" i="1" dirty="0" smtClean="0"/>
              <a:t> </a:t>
            </a:r>
          </a:p>
          <a:p>
            <a:pPr algn="ctr"/>
            <a:r>
              <a:rPr lang="ru-RU" i="1" dirty="0" smtClean="0"/>
              <a:t>І. </a:t>
            </a:r>
            <a:r>
              <a:rPr lang="ru-RU" i="1" dirty="0" err="1" smtClean="0"/>
              <a:t>Бекманом</a:t>
            </a:r>
            <a:endParaRPr lang="ru-RU" i="1" dirty="0" smtClean="0"/>
          </a:p>
        </p:txBody>
      </p:sp>
      <p:pic>
        <p:nvPicPr>
          <p:cNvPr id="29697" name="Picture 1" descr="C:\Documents and Settings\Administrator\Рабочий стол\декарт\QRfrxQCGaJQy64be7LmRmyi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071546"/>
            <a:ext cx="3357586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9000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Рабочий стол\декарт\Descartes_Beeckman.jpg"/>
          <p:cNvPicPr>
            <a:picLocks noChangeAspect="1" noChangeArrowheads="1"/>
          </p:cNvPicPr>
          <p:nvPr/>
        </p:nvPicPr>
        <p:blipFill>
          <a:blip r:embed="rId2"/>
          <a:srcRect l="6487" r="15675"/>
          <a:stretch>
            <a:fillRect/>
          </a:stretch>
        </p:blipFill>
        <p:spPr bwMode="auto">
          <a:xfrm>
            <a:off x="1071538" y="928670"/>
            <a:ext cx="3429024" cy="44053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7752" y="1285860"/>
            <a:ext cx="37147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Дружба </a:t>
            </a:r>
            <a:r>
              <a:rPr lang="ru-RU" i="1" dirty="0" err="1" smtClean="0"/>
              <a:t>зі</a:t>
            </a:r>
            <a:r>
              <a:rPr lang="ru-RU" i="1" dirty="0" smtClean="0"/>
              <a:t> старшим на </a:t>
            </a:r>
            <a:r>
              <a:rPr lang="ru-RU" i="1" dirty="0" err="1" smtClean="0"/>
              <a:t>вісім</a:t>
            </a:r>
            <a:r>
              <a:rPr lang="ru-RU" i="1" dirty="0" smtClean="0"/>
              <a:t> </a:t>
            </a:r>
            <a:r>
              <a:rPr lang="ru-RU" i="1" dirty="0" err="1" smtClean="0"/>
              <a:t>років</a:t>
            </a:r>
            <a:r>
              <a:rPr lang="ru-RU" i="1" dirty="0" smtClean="0"/>
              <a:t> </a:t>
            </a:r>
            <a:r>
              <a:rPr lang="ru-RU" i="1" dirty="0" err="1" smtClean="0"/>
              <a:t>Бекманом</a:t>
            </a:r>
            <a:r>
              <a:rPr lang="ru-RU" i="1" dirty="0" smtClean="0"/>
              <a:t> пробудила </a:t>
            </a:r>
            <a:r>
              <a:rPr lang="ru-RU" i="1" dirty="0" err="1" smtClean="0"/>
              <a:t>прагнення</a:t>
            </a:r>
            <a:r>
              <a:rPr lang="ru-RU" i="1" dirty="0" smtClean="0"/>
              <a:t> до занять наукою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відвернула</a:t>
            </a:r>
            <a:r>
              <a:rPr lang="ru-RU" i="1" dirty="0" smtClean="0"/>
              <a:t> </a:t>
            </a:r>
            <a:r>
              <a:rPr lang="ru-RU" i="1" dirty="0" err="1" smtClean="0"/>
              <a:t>від</a:t>
            </a:r>
            <a:r>
              <a:rPr lang="ru-RU" i="1" dirty="0" smtClean="0"/>
              <a:t> </a:t>
            </a:r>
            <a:r>
              <a:rPr lang="ru-RU" i="1" dirty="0" err="1" smtClean="0"/>
              <a:t>повсякденних</a:t>
            </a:r>
            <a:r>
              <a:rPr lang="ru-RU" i="1" dirty="0" smtClean="0"/>
              <a:t> </a:t>
            </a:r>
            <a:r>
              <a:rPr lang="ru-RU" i="1" dirty="0" err="1" smtClean="0"/>
              <a:t>інтересів</a:t>
            </a:r>
            <a:r>
              <a:rPr lang="ru-RU" i="1" dirty="0" smtClean="0"/>
              <a:t> </a:t>
            </a:r>
            <a:r>
              <a:rPr lang="ru-RU" i="1" dirty="0" err="1" smtClean="0"/>
              <a:t>солдатського</a:t>
            </a:r>
            <a:r>
              <a:rPr lang="ru-RU" i="1" dirty="0" smtClean="0"/>
              <a:t> </a:t>
            </a:r>
            <a:r>
              <a:rPr lang="ru-RU" i="1" dirty="0" err="1" smtClean="0"/>
              <a:t>життя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err="1" smtClean="0"/>
              <a:t>Бесіди</a:t>
            </a:r>
            <a:r>
              <a:rPr lang="ru-RU" i="1" dirty="0" smtClean="0"/>
              <a:t>, </a:t>
            </a:r>
            <a:r>
              <a:rPr lang="ru-RU" i="1" dirty="0" err="1" smtClean="0"/>
              <a:t>дискусії</a:t>
            </a:r>
            <a:r>
              <a:rPr lang="ru-RU" i="1" dirty="0" smtClean="0"/>
              <a:t>, а </a:t>
            </a:r>
            <a:r>
              <a:rPr lang="ru-RU" i="1" dirty="0" err="1" smtClean="0"/>
              <a:t>потім</a:t>
            </a:r>
            <a:r>
              <a:rPr lang="ru-RU" i="1" dirty="0" smtClean="0"/>
              <a:t> </a:t>
            </a:r>
            <a:r>
              <a:rPr lang="ru-RU" i="1" dirty="0" err="1" smtClean="0"/>
              <a:t>листування</a:t>
            </a:r>
            <a:r>
              <a:rPr lang="ru-RU" i="1" dirty="0" smtClean="0"/>
              <a:t> </a:t>
            </a:r>
            <a:r>
              <a:rPr lang="ru-RU" i="1" dirty="0" err="1" smtClean="0"/>
              <a:t>з</a:t>
            </a:r>
            <a:r>
              <a:rPr lang="ru-RU" i="1" dirty="0" smtClean="0"/>
              <a:t> ним дали Декарту стимул до початку </a:t>
            </a:r>
            <a:r>
              <a:rPr lang="ru-RU" i="1" dirty="0" err="1" smtClean="0"/>
              <a:t>серйозної</a:t>
            </a:r>
            <a:r>
              <a:rPr lang="ru-RU" i="1" dirty="0" smtClean="0"/>
              <a:t> </a:t>
            </a:r>
            <a:r>
              <a:rPr lang="ru-RU" i="1" dirty="0" err="1" smtClean="0"/>
              <a:t>наукової</a:t>
            </a:r>
            <a:r>
              <a:rPr lang="ru-RU" i="1" dirty="0" smtClean="0"/>
              <a:t> </a:t>
            </a:r>
            <a:r>
              <a:rPr lang="ru-RU" i="1" dirty="0" err="1" smtClean="0"/>
              <a:t>роботи</a:t>
            </a:r>
            <a:r>
              <a:rPr lang="ru-RU" i="1" dirty="0" smtClean="0"/>
              <a:t>.</a:t>
            </a:r>
          </a:p>
          <a:p>
            <a:pPr algn="ctr"/>
            <a:r>
              <a:rPr lang="ru-RU" i="1" dirty="0" err="1" smtClean="0"/>
              <a:t>Бекману</a:t>
            </a:r>
            <a:r>
              <a:rPr lang="ru-RU" i="1" dirty="0" smtClean="0"/>
              <a:t> Декарт </a:t>
            </a:r>
            <a:r>
              <a:rPr lang="ru-RU" i="1" dirty="0" err="1" smtClean="0"/>
              <a:t>присвятив</a:t>
            </a:r>
            <a:r>
              <a:rPr lang="ru-RU" i="1" dirty="0" smtClean="0"/>
              <a:t> </a:t>
            </a:r>
            <a:r>
              <a:rPr lang="ru-RU" i="1" dirty="0" err="1" smtClean="0"/>
              <a:t>свій</a:t>
            </a:r>
            <a:r>
              <a:rPr lang="ru-RU" i="1" dirty="0" smtClean="0"/>
              <a:t> перший </a:t>
            </a:r>
            <a:r>
              <a:rPr lang="ru-RU" i="1" dirty="0" err="1" smtClean="0"/>
              <a:t>науковий</a:t>
            </a:r>
            <a:r>
              <a:rPr lang="ru-RU" i="1" dirty="0" smtClean="0"/>
              <a:t> </a:t>
            </a:r>
            <a:r>
              <a:rPr lang="ru-RU" i="1" dirty="0" err="1" smtClean="0"/>
              <a:t>твір</a:t>
            </a:r>
            <a:r>
              <a:rPr lang="ru-RU" i="1" dirty="0" smtClean="0"/>
              <a:t> - трактат про </a:t>
            </a:r>
            <a:r>
              <a:rPr lang="ru-RU" i="1" dirty="0" err="1" smtClean="0"/>
              <a:t>музику</a:t>
            </a:r>
            <a:r>
              <a:rPr lang="ru-RU" i="1" dirty="0" smtClean="0"/>
              <a:t>, </a:t>
            </a:r>
            <a:r>
              <a:rPr lang="ru-RU" i="1" dirty="0" err="1" smtClean="0"/>
              <a:t>що</a:t>
            </a:r>
            <a:r>
              <a:rPr lang="ru-RU" i="1" dirty="0" smtClean="0"/>
              <a:t> </a:t>
            </a:r>
            <a:r>
              <a:rPr lang="ru-RU" i="1" dirty="0" err="1" smtClean="0"/>
              <a:t>залишився</a:t>
            </a:r>
            <a:r>
              <a:rPr lang="ru-RU" i="1" dirty="0" smtClean="0"/>
              <a:t> </a:t>
            </a:r>
            <a:r>
              <a:rPr lang="ru-RU" i="1" dirty="0" err="1" smtClean="0"/>
              <a:t>неопублікованим</a:t>
            </a:r>
            <a:r>
              <a:rPr lang="ru-RU" i="1" dirty="0" smtClean="0"/>
              <a:t> при </a:t>
            </a:r>
            <a:r>
              <a:rPr lang="ru-RU" i="1" dirty="0" err="1" smtClean="0"/>
              <a:t>його</a:t>
            </a:r>
            <a:r>
              <a:rPr lang="ru-RU" i="1" dirty="0" smtClean="0"/>
              <a:t> </a:t>
            </a:r>
            <a:r>
              <a:rPr lang="ru-RU" i="1" dirty="0" err="1" smtClean="0"/>
              <a:t>житті</a:t>
            </a:r>
            <a:r>
              <a:rPr lang="ru-RU" i="1" dirty="0" smtClean="0"/>
              <a:t> </a:t>
            </a:r>
          </a:p>
        </p:txBody>
      </p:sp>
    </p:spTree>
  </p:cSld>
  <p:clrMapOvr>
    <a:masterClrMapping/>
  </p:clrMapOvr>
  <p:transition spd="slow" advClick="0" advTm="20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0694" y="3000372"/>
            <a:ext cx="2571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Брав участь у </a:t>
            </a:r>
            <a:r>
              <a:rPr lang="ru-RU" i="1" dirty="0" err="1" smtClean="0"/>
              <a:t>відомій</a:t>
            </a:r>
            <a:r>
              <a:rPr lang="ru-RU" i="1" dirty="0" smtClean="0"/>
              <a:t> </a:t>
            </a:r>
            <a:r>
              <a:rPr lang="ru-RU" i="1" dirty="0" err="1" smtClean="0"/>
              <a:t>облозі</a:t>
            </a:r>
            <a:r>
              <a:rPr lang="ru-RU" i="1" dirty="0" smtClean="0"/>
              <a:t> </a:t>
            </a:r>
          </a:p>
          <a:p>
            <a:pPr algn="ctr"/>
            <a:r>
              <a:rPr lang="ru-RU" i="1" dirty="0" err="1" smtClean="0"/>
              <a:t>Ла-Рошелі</a:t>
            </a:r>
            <a:r>
              <a:rPr lang="ru-RU" i="1" dirty="0" smtClean="0"/>
              <a:t>, </a:t>
            </a:r>
            <a:r>
              <a:rPr lang="ru-RU" i="1" dirty="0" err="1" smtClean="0"/>
              <a:t>описаної</a:t>
            </a:r>
            <a:r>
              <a:rPr lang="ru-RU" i="1" dirty="0" smtClean="0"/>
              <a:t> в </a:t>
            </a:r>
            <a:r>
              <a:rPr lang="ru-RU" i="1" dirty="0" err="1" smtClean="0"/>
              <a:t>романі</a:t>
            </a:r>
            <a:r>
              <a:rPr lang="ru-RU" i="1" dirty="0" smtClean="0"/>
              <a:t> «Три </a:t>
            </a:r>
            <a:r>
              <a:rPr lang="ru-RU" i="1" dirty="0" err="1" smtClean="0"/>
              <a:t>мушкетери</a:t>
            </a:r>
            <a:r>
              <a:rPr lang="ru-RU" i="1" dirty="0" smtClean="0"/>
              <a:t>» </a:t>
            </a:r>
            <a:r>
              <a:rPr lang="ru-RU" i="1" dirty="0" err="1" smtClean="0"/>
              <a:t>Олександра</a:t>
            </a:r>
            <a:r>
              <a:rPr lang="ru-RU" i="1" dirty="0" smtClean="0"/>
              <a:t> Дюма</a:t>
            </a:r>
            <a:endParaRPr lang="ru-RU" i="1" dirty="0"/>
          </a:p>
        </p:txBody>
      </p:sp>
      <p:pic>
        <p:nvPicPr>
          <p:cNvPr id="5" name="Picture 3" descr="C:\Documents and Settings\Administrator\Рабочий стол\декарт\Unbekannt_-_Rene_Descartes_French_philosopher_and_mathematician_1672_-_(MeisterDrucke-76359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71480"/>
            <a:ext cx="4496881" cy="54086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8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57884" y="1357298"/>
            <a:ext cx="2286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Рене Декарт </a:t>
            </a:r>
            <a:r>
              <a:rPr lang="ru-RU" i="1" dirty="0" err="1" smtClean="0"/>
              <a:t>народився</a:t>
            </a:r>
            <a:r>
              <a:rPr lang="ru-RU" i="1" dirty="0" smtClean="0"/>
              <a:t> </a:t>
            </a:r>
          </a:p>
          <a:p>
            <a:pPr algn="ctr"/>
            <a:r>
              <a:rPr lang="ru-RU" i="1" dirty="0" smtClean="0"/>
              <a:t>31 </a:t>
            </a:r>
            <a:r>
              <a:rPr lang="ru-RU" i="1" dirty="0" err="1" smtClean="0"/>
              <a:t>березня</a:t>
            </a:r>
            <a:r>
              <a:rPr lang="ru-RU" i="1" dirty="0" smtClean="0"/>
              <a:t> 1596 року в маленькому </a:t>
            </a:r>
            <a:r>
              <a:rPr lang="ru-RU" i="1" dirty="0" err="1" smtClean="0"/>
              <a:t>містечку</a:t>
            </a:r>
            <a:r>
              <a:rPr lang="ru-RU" i="1" dirty="0" smtClean="0"/>
              <a:t> в </a:t>
            </a:r>
            <a:r>
              <a:rPr lang="ru-RU" i="1" dirty="0" err="1" smtClean="0"/>
              <a:t>місті</a:t>
            </a:r>
            <a:r>
              <a:rPr lang="ru-RU" i="1" dirty="0" smtClean="0"/>
              <a:t> Лае (</a:t>
            </a:r>
            <a:r>
              <a:rPr lang="ru-RU" i="1" dirty="0" err="1" smtClean="0"/>
              <a:t>тепер</a:t>
            </a:r>
            <a:r>
              <a:rPr lang="ru-RU" i="1" dirty="0" smtClean="0"/>
              <a:t> Декарт), </a:t>
            </a:r>
            <a:r>
              <a:rPr lang="ru-RU" i="1" dirty="0" err="1" smtClean="0"/>
              <a:t>Франція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smtClean="0"/>
              <a:t>У 1802 </a:t>
            </a:r>
            <a:r>
              <a:rPr lang="ru-RU" i="1" dirty="0" err="1" smtClean="0"/>
              <a:t>році</a:t>
            </a:r>
            <a:r>
              <a:rPr lang="ru-RU" i="1" dirty="0" smtClean="0"/>
              <a:t> </a:t>
            </a:r>
            <a:r>
              <a:rPr lang="ru-RU" i="1" dirty="0" err="1" smtClean="0"/>
              <a:t>місто</a:t>
            </a:r>
            <a:r>
              <a:rPr lang="ru-RU" i="1" dirty="0" smtClean="0"/>
              <a:t> </a:t>
            </a:r>
            <a:r>
              <a:rPr lang="ru-RU" i="1" dirty="0" err="1" smtClean="0"/>
              <a:t>перейменовується</a:t>
            </a:r>
            <a:r>
              <a:rPr lang="ru-RU" i="1" dirty="0" smtClean="0"/>
              <a:t> в </a:t>
            </a:r>
            <a:r>
              <a:rPr lang="ru-RU" i="1" dirty="0" err="1" smtClean="0"/>
              <a:t>його</a:t>
            </a:r>
            <a:r>
              <a:rPr lang="ru-RU" i="1" dirty="0" smtClean="0"/>
              <a:t> честь в </a:t>
            </a:r>
            <a:r>
              <a:rPr lang="ru-RU" i="1" dirty="0" err="1" smtClean="0"/>
              <a:t>La</a:t>
            </a:r>
            <a:r>
              <a:rPr lang="ru-RU" i="1" dirty="0" smtClean="0"/>
              <a:t> </a:t>
            </a:r>
            <a:r>
              <a:rPr lang="ru-RU" i="1" dirty="0" err="1" smtClean="0"/>
              <a:t>Haye-Descartes</a:t>
            </a:r>
            <a:r>
              <a:rPr lang="ru-RU" i="1" dirty="0" smtClean="0"/>
              <a:t>, а </a:t>
            </a:r>
            <a:r>
              <a:rPr lang="ru-RU" i="1" dirty="0" err="1" smtClean="0"/>
              <a:t>потім</a:t>
            </a:r>
            <a:r>
              <a:rPr lang="ru-RU" i="1" dirty="0" smtClean="0"/>
              <a:t> в 1967 </a:t>
            </a:r>
            <a:r>
              <a:rPr lang="ru-RU" i="1" dirty="0" err="1" smtClean="0"/>
              <a:t>році</a:t>
            </a:r>
            <a:r>
              <a:rPr lang="ru-RU" i="1" dirty="0" smtClean="0"/>
              <a:t> </a:t>
            </a:r>
            <a:r>
              <a:rPr lang="ru-RU" i="1" dirty="0" err="1" smtClean="0"/>
              <a:t>перейменовується</a:t>
            </a:r>
            <a:r>
              <a:rPr lang="ru-RU" i="1" dirty="0" smtClean="0"/>
              <a:t> </a:t>
            </a:r>
            <a:r>
              <a:rPr lang="ru-RU" i="1" dirty="0" err="1" smtClean="0"/>
              <a:t>ще</a:t>
            </a:r>
            <a:r>
              <a:rPr lang="ru-RU" i="1" dirty="0" smtClean="0"/>
              <a:t> раз в Декарт (</a:t>
            </a:r>
            <a:r>
              <a:rPr lang="ru-RU" i="1" dirty="0" err="1" smtClean="0"/>
              <a:t>Descartes</a:t>
            </a:r>
            <a:r>
              <a:rPr lang="ru-RU" i="1" dirty="0" smtClean="0"/>
              <a:t>)</a:t>
            </a:r>
            <a:endParaRPr lang="ru-RU" i="1" dirty="0"/>
          </a:p>
        </p:txBody>
      </p:sp>
      <p:pic>
        <p:nvPicPr>
          <p:cNvPr id="16385" name="Picture 1" descr="C:\Documents and Settings\Administrator\Рабочий стол\декарт\19859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4757418" cy="448627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500694" y="2786058"/>
            <a:ext cx="21431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Кардинал </a:t>
            </a:r>
            <a:r>
              <a:rPr lang="ru-RU" i="1" dirty="0" err="1" smtClean="0"/>
              <a:t>Рішельє</a:t>
            </a:r>
            <a:r>
              <a:rPr lang="ru-RU" i="1" dirty="0" smtClean="0"/>
              <a:t> </a:t>
            </a:r>
            <a:r>
              <a:rPr lang="ru-RU" i="1" dirty="0" err="1" smtClean="0"/>
              <a:t>був</a:t>
            </a:r>
            <a:r>
              <a:rPr lang="ru-RU" i="1" dirty="0" smtClean="0"/>
              <a:t> </a:t>
            </a:r>
            <a:r>
              <a:rPr lang="ru-RU" i="1" dirty="0" err="1" smtClean="0"/>
              <a:t>шанувальником</a:t>
            </a:r>
            <a:r>
              <a:rPr lang="ru-RU" i="1" dirty="0" smtClean="0"/>
              <a:t> Рене Декарта,</a:t>
            </a:r>
          </a:p>
          <a:p>
            <a:pPr algn="ctr"/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неодноразово</a:t>
            </a:r>
            <a:r>
              <a:rPr lang="ru-RU" i="1" dirty="0" smtClean="0"/>
              <a:t>, </a:t>
            </a:r>
            <a:r>
              <a:rPr lang="ru-RU" i="1" dirty="0" err="1" smtClean="0"/>
              <a:t>допомагав</a:t>
            </a:r>
            <a:r>
              <a:rPr lang="ru-RU" i="1" dirty="0" smtClean="0"/>
              <a:t> </a:t>
            </a:r>
            <a:r>
              <a:rPr lang="ru-RU" i="1" dirty="0" err="1" smtClean="0"/>
              <a:t>йому</a:t>
            </a:r>
            <a:r>
              <a:rPr lang="ru-RU" i="1" dirty="0" smtClean="0"/>
              <a:t> </a:t>
            </a:r>
            <a:r>
              <a:rPr lang="ru-RU" i="1" dirty="0" err="1" smtClean="0"/>
              <a:t>публікувати</a:t>
            </a:r>
            <a:r>
              <a:rPr lang="ru-RU" i="1" dirty="0" smtClean="0"/>
              <a:t> </a:t>
            </a:r>
            <a:r>
              <a:rPr lang="ru-RU" i="1" dirty="0" err="1" smtClean="0"/>
              <a:t>свої</a:t>
            </a:r>
            <a:r>
              <a:rPr lang="ru-RU" i="1" dirty="0" smtClean="0"/>
              <a:t> </a:t>
            </a:r>
            <a:r>
              <a:rPr lang="ru-RU" i="1" dirty="0" err="1" smtClean="0"/>
              <a:t>роботи</a:t>
            </a:r>
            <a:endParaRPr lang="ru-RU" i="1" dirty="0"/>
          </a:p>
        </p:txBody>
      </p:sp>
      <p:pic>
        <p:nvPicPr>
          <p:cNvPr id="3074" name="Picture 2" descr="C:\Documents and Settings\Administrator\Рабочий стол\декарт\image0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57298"/>
            <a:ext cx="3786214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1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Рабочий стол\декарт\Desfontaines - Rene Descartes (1596-1650) writing his world system engraved by Jean Baptiste Moret (fl1790-1820) 1791  - (MeisterDrucke-20416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85728"/>
            <a:ext cx="5976956" cy="52255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564357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(Рене Декарт (1596-1650), </a:t>
            </a:r>
            <a:r>
              <a:rPr lang="ru-RU" i="1" dirty="0" err="1" smtClean="0"/>
              <a:t>що</a:t>
            </a:r>
            <a:r>
              <a:rPr lang="ru-RU" i="1" dirty="0" smtClean="0"/>
              <a:t> </a:t>
            </a:r>
            <a:r>
              <a:rPr lang="ru-RU" i="1" dirty="0" err="1" smtClean="0"/>
              <a:t>пише</a:t>
            </a:r>
            <a:r>
              <a:rPr lang="ru-RU" i="1" dirty="0" smtClean="0"/>
              <a:t> свою </a:t>
            </a:r>
            <a:r>
              <a:rPr lang="ru-RU" i="1" dirty="0" err="1" smtClean="0"/>
              <a:t>світову</a:t>
            </a:r>
            <a:r>
              <a:rPr lang="ru-RU" i="1" dirty="0" smtClean="0"/>
              <a:t> систему, </a:t>
            </a:r>
            <a:r>
              <a:rPr lang="ru-RU" i="1" dirty="0" err="1" smtClean="0"/>
              <a:t>вигравіруваний</a:t>
            </a:r>
            <a:r>
              <a:rPr lang="ru-RU" i="1" dirty="0" smtClean="0"/>
              <a:t> Жаном </a:t>
            </a:r>
            <a:r>
              <a:rPr lang="ru-RU" i="1" dirty="0" err="1" smtClean="0"/>
              <a:t>Батістом</a:t>
            </a:r>
            <a:r>
              <a:rPr lang="ru-RU" i="1" dirty="0" smtClean="0"/>
              <a:t> Море (</a:t>
            </a:r>
            <a:r>
              <a:rPr lang="ru-RU" i="1" dirty="0" err="1" smtClean="0"/>
              <a:t>фл</a:t>
            </a:r>
            <a:r>
              <a:rPr lang="ru-RU" i="1" dirty="0" smtClean="0"/>
              <a:t>. 1790-1820), 1791) </a:t>
            </a:r>
            <a:endParaRPr lang="ru-RU" i="1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6314" y="2786058"/>
            <a:ext cx="3643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Деякі</a:t>
            </a:r>
            <a:r>
              <a:rPr lang="ru-RU" i="1" dirty="0" smtClean="0"/>
              <a:t> </a:t>
            </a:r>
            <a:r>
              <a:rPr lang="ru-RU" i="1" dirty="0" err="1" smtClean="0"/>
              <a:t>свої</a:t>
            </a:r>
            <a:r>
              <a:rPr lang="ru-RU" i="1" dirty="0" smtClean="0"/>
              <a:t> </a:t>
            </a:r>
            <a:r>
              <a:rPr lang="ru-RU" i="1" dirty="0" err="1" smtClean="0"/>
              <a:t>праці</a:t>
            </a:r>
            <a:r>
              <a:rPr lang="ru-RU" i="1" dirty="0" smtClean="0"/>
              <a:t> </a:t>
            </a:r>
            <a:r>
              <a:rPr lang="ru-RU" i="1" dirty="0" err="1" smtClean="0"/>
              <a:t>опублікувати</a:t>
            </a:r>
            <a:r>
              <a:rPr lang="ru-RU" i="1" dirty="0" smtClean="0"/>
              <a:t> </a:t>
            </a:r>
            <a:r>
              <a:rPr lang="ru-RU" i="1" dirty="0" err="1" smtClean="0"/>
              <a:t>він</a:t>
            </a:r>
            <a:r>
              <a:rPr lang="ru-RU" i="1" dirty="0" smtClean="0"/>
              <a:t> так </a:t>
            </a:r>
            <a:r>
              <a:rPr lang="ru-RU" i="1" dirty="0" err="1" smtClean="0"/>
              <a:t>і</a:t>
            </a:r>
            <a:r>
              <a:rPr lang="ru-RU" i="1" dirty="0" smtClean="0"/>
              <a:t> не </a:t>
            </a:r>
            <a:r>
              <a:rPr lang="ru-RU" i="1" dirty="0" err="1" smtClean="0"/>
              <a:t>зважився</a:t>
            </a:r>
            <a:r>
              <a:rPr lang="ru-RU" i="1" dirty="0" smtClean="0"/>
              <a:t>, так як в </a:t>
            </a:r>
            <a:r>
              <a:rPr lang="ru-RU" i="1" dirty="0" err="1" smtClean="0"/>
              <a:t>цей</a:t>
            </a:r>
            <a:r>
              <a:rPr lang="ru-RU" i="1" dirty="0" smtClean="0"/>
              <a:t> час проходив </a:t>
            </a:r>
            <a:r>
              <a:rPr lang="ru-RU" i="1" dirty="0" err="1" smtClean="0"/>
              <a:t>гучний</a:t>
            </a:r>
            <a:r>
              <a:rPr lang="ru-RU" i="1" dirty="0" smtClean="0"/>
              <a:t> </a:t>
            </a:r>
            <a:r>
              <a:rPr lang="ru-RU" i="1" dirty="0" err="1" smtClean="0"/>
              <a:t>процес</a:t>
            </a:r>
            <a:r>
              <a:rPr lang="ru-RU" i="1" dirty="0" smtClean="0"/>
              <a:t>, </a:t>
            </a:r>
            <a:r>
              <a:rPr lang="ru-RU" i="1" dirty="0" err="1" smtClean="0"/>
              <a:t>пов’язаний</a:t>
            </a:r>
            <a:r>
              <a:rPr lang="ru-RU" i="1" dirty="0" smtClean="0"/>
              <a:t> </a:t>
            </a:r>
            <a:r>
              <a:rPr lang="ru-RU" i="1" dirty="0" err="1" smtClean="0"/>
              <a:t>з</a:t>
            </a:r>
            <a:r>
              <a:rPr lang="ru-RU" i="1" dirty="0" smtClean="0"/>
              <a:t> </a:t>
            </a:r>
            <a:r>
              <a:rPr lang="ru-RU" i="1" dirty="0" err="1" smtClean="0"/>
              <a:t>обвинуваченням</a:t>
            </a:r>
            <a:r>
              <a:rPr lang="ru-RU" i="1" dirty="0" smtClean="0"/>
              <a:t> </a:t>
            </a:r>
            <a:r>
              <a:rPr lang="ru-RU" i="1" dirty="0" err="1" smtClean="0"/>
              <a:t>Галілея</a:t>
            </a:r>
            <a:r>
              <a:rPr lang="ru-RU" i="1" dirty="0" smtClean="0"/>
              <a:t> в </a:t>
            </a:r>
            <a:r>
              <a:rPr lang="ru-RU" i="1" dirty="0" err="1" smtClean="0"/>
              <a:t>єресі</a:t>
            </a:r>
            <a:endParaRPr lang="ru-RU" i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642918"/>
            <a:ext cx="3065486" cy="494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1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3504" y="2500306"/>
            <a:ext cx="29289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Декарт </a:t>
            </a:r>
            <a:r>
              <a:rPr lang="ru-RU" i="1" dirty="0" err="1" smtClean="0"/>
              <a:t>навів</a:t>
            </a:r>
            <a:r>
              <a:rPr lang="ru-RU" i="1" dirty="0" smtClean="0"/>
              <a:t> </a:t>
            </a:r>
            <a:r>
              <a:rPr lang="ru-RU" i="1" dirty="0" err="1" smtClean="0"/>
              <a:t>свої</a:t>
            </a:r>
            <a:r>
              <a:rPr lang="ru-RU" i="1" dirty="0" smtClean="0"/>
              <a:t> </a:t>
            </a:r>
            <a:r>
              <a:rPr lang="ru-RU" i="1" dirty="0" err="1" smtClean="0"/>
              <a:t>докази</a:t>
            </a:r>
            <a:r>
              <a:rPr lang="ru-RU" i="1" dirty="0" smtClean="0"/>
              <a:t> </a:t>
            </a:r>
            <a:r>
              <a:rPr lang="ru-RU" i="1" dirty="0" err="1" smtClean="0"/>
              <a:t>існування</a:t>
            </a:r>
            <a:r>
              <a:rPr lang="ru-RU" i="1" dirty="0" smtClean="0"/>
              <a:t> Бога, </a:t>
            </a:r>
          </a:p>
          <a:p>
            <a:pPr algn="ctr"/>
            <a:r>
              <a:rPr lang="ru-RU" i="1" dirty="0" err="1" smtClean="0"/>
              <a:t>але</a:t>
            </a:r>
            <a:r>
              <a:rPr lang="ru-RU" i="1" dirty="0" smtClean="0"/>
              <a:t> разом </a:t>
            </a:r>
            <a:r>
              <a:rPr lang="ru-RU" i="1" dirty="0" err="1" smtClean="0"/>
              <a:t>з</a:t>
            </a:r>
            <a:r>
              <a:rPr lang="ru-RU" i="1" dirty="0" smtClean="0"/>
              <a:t> </a:t>
            </a:r>
            <a:r>
              <a:rPr lang="ru-RU" i="1" dirty="0" err="1" smtClean="0"/>
              <a:t>тим</a:t>
            </a:r>
            <a:r>
              <a:rPr lang="ru-RU" i="1" dirty="0" smtClean="0"/>
              <a:t>,  </a:t>
            </a:r>
          </a:p>
          <a:p>
            <a:pPr algn="ctr"/>
            <a:r>
              <a:rPr lang="ru-RU" i="1" dirty="0" err="1" smtClean="0"/>
              <a:t>він</a:t>
            </a:r>
            <a:r>
              <a:rPr lang="ru-RU" i="1" dirty="0" smtClean="0"/>
              <a:t> </a:t>
            </a:r>
            <a:r>
              <a:rPr lang="ru-RU" i="1" dirty="0" err="1" smtClean="0"/>
              <a:t>стверджував</a:t>
            </a:r>
            <a:r>
              <a:rPr lang="ru-RU" i="1" dirty="0" smtClean="0"/>
              <a:t>, </a:t>
            </a:r>
            <a:r>
              <a:rPr lang="ru-RU" i="1" dirty="0" err="1" smtClean="0"/>
              <a:t>що</a:t>
            </a:r>
            <a:r>
              <a:rPr lang="ru-RU" i="1" dirty="0" smtClean="0"/>
              <a:t> </a:t>
            </a:r>
            <a:r>
              <a:rPr lang="ru-RU" i="1" dirty="0" err="1" smtClean="0"/>
              <a:t>після</a:t>
            </a:r>
            <a:r>
              <a:rPr lang="ru-RU" i="1" dirty="0" smtClean="0"/>
              <a:t> того, як Бог створив </a:t>
            </a:r>
            <a:r>
              <a:rPr lang="ru-RU" i="1" dirty="0" err="1" smtClean="0"/>
              <a:t>цей</a:t>
            </a:r>
            <a:r>
              <a:rPr lang="ru-RU" i="1" dirty="0" smtClean="0"/>
              <a:t> </a:t>
            </a:r>
            <a:r>
              <a:rPr lang="ru-RU" i="1" dirty="0" err="1" smtClean="0"/>
              <a:t>світ</a:t>
            </a:r>
            <a:r>
              <a:rPr lang="ru-RU" i="1" dirty="0" smtClean="0"/>
              <a:t>, </a:t>
            </a:r>
            <a:r>
              <a:rPr lang="ru-RU" i="1" dirty="0" err="1" smtClean="0"/>
              <a:t>він</a:t>
            </a:r>
            <a:r>
              <a:rPr lang="ru-RU" i="1" dirty="0" smtClean="0"/>
              <a:t> </a:t>
            </a:r>
            <a:r>
              <a:rPr lang="ru-RU" i="1" dirty="0" err="1" smtClean="0"/>
              <a:t>розвивається</a:t>
            </a:r>
            <a:r>
              <a:rPr lang="ru-RU" i="1" dirty="0" smtClean="0"/>
              <a:t> без Божественного </a:t>
            </a:r>
            <a:r>
              <a:rPr lang="ru-RU" i="1" dirty="0" err="1" smtClean="0"/>
              <a:t>втручання</a:t>
            </a:r>
            <a:r>
              <a:rPr lang="ru-RU" i="1" dirty="0" smtClean="0"/>
              <a:t>. </a:t>
            </a:r>
            <a:r>
              <a:rPr lang="ru-RU" i="1" dirty="0" err="1" smtClean="0"/>
              <a:t>Це</a:t>
            </a:r>
            <a:r>
              <a:rPr lang="ru-RU" i="1" dirty="0" smtClean="0"/>
              <a:t> </a:t>
            </a:r>
            <a:r>
              <a:rPr lang="ru-RU" i="1" dirty="0" err="1" smtClean="0"/>
              <a:t>посварило</a:t>
            </a:r>
            <a:r>
              <a:rPr lang="ru-RU" i="1" dirty="0" smtClean="0"/>
              <a:t> </a:t>
            </a:r>
            <a:r>
              <a:rPr lang="ru-RU" i="1" dirty="0" err="1" smtClean="0"/>
              <a:t>його</a:t>
            </a:r>
            <a:r>
              <a:rPr lang="ru-RU" i="1" dirty="0" smtClean="0"/>
              <a:t> </a:t>
            </a:r>
            <a:r>
              <a:rPr lang="ru-RU" i="1" dirty="0" err="1" smtClean="0"/>
              <a:t>з</a:t>
            </a:r>
            <a:r>
              <a:rPr lang="ru-RU" i="1" dirty="0" smtClean="0"/>
              <a:t> </a:t>
            </a:r>
            <a:r>
              <a:rPr lang="ru-RU" i="1" dirty="0" err="1" smtClean="0"/>
              <a:t>Церквою</a:t>
            </a:r>
            <a:endParaRPr lang="ru-RU" i="1" dirty="0"/>
          </a:p>
        </p:txBody>
      </p:sp>
      <p:pic>
        <p:nvPicPr>
          <p:cNvPr id="2050" name="Picture 2" descr="C:\Documents and Settings\Administrator\Рабочий стол\декарт\200px-MetafizkaDekart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71546"/>
            <a:ext cx="3429024" cy="432911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57554" y="1214422"/>
            <a:ext cx="55721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Декарт прославив </a:t>
            </a:r>
            <a:r>
              <a:rPr lang="ru-RU" i="1" dirty="0" err="1" smtClean="0"/>
              <a:t>своє</a:t>
            </a:r>
            <a:r>
              <a:rPr lang="ru-RU" i="1" dirty="0" smtClean="0"/>
              <a:t> </a:t>
            </a:r>
            <a:r>
              <a:rPr lang="ru-RU" i="1" dirty="0" err="1" smtClean="0"/>
              <a:t>ім'я</a:t>
            </a:r>
            <a:r>
              <a:rPr lang="ru-RU" i="1" dirty="0" smtClean="0"/>
              <a:t> великою </a:t>
            </a:r>
            <a:r>
              <a:rPr lang="ru-RU" i="1" dirty="0" err="1" smtClean="0"/>
              <a:t>кількістю</a:t>
            </a:r>
            <a:r>
              <a:rPr lang="ru-RU" i="1" dirty="0" smtClean="0"/>
              <a:t> </a:t>
            </a:r>
            <a:r>
              <a:rPr lang="ru-RU" i="1" dirty="0" err="1" smtClean="0"/>
              <a:t>трактатів</a:t>
            </a:r>
            <a:r>
              <a:rPr lang="ru-RU" i="1" dirty="0" smtClean="0"/>
              <a:t> </a:t>
            </a:r>
            <a:r>
              <a:rPr lang="ru-RU" i="1" dirty="0" err="1" smtClean="0"/>
              <a:t>з</a:t>
            </a:r>
            <a:r>
              <a:rPr lang="ru-RU" i="1" dirty="0" smtClean="0"/>
              <a:t> математики та </a:t>
            </a:r>
            <a:r>
              <a:rPr lang="ru-RU" i="1" dirty="0" err="1" smtClean="0"/>
              <a:t>філософії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err="1" smtClean="0"/>
              <a:t>Основні</a:t>
            </a:r>
            <a:r>
              <a:rPr lang="ru-RU" i="1" dirty="0" smtClean="0"/>
              <a:t> </a:t>
            </a:r>
            <a:r>
              <a:rPr lang="ru-RU" i="1" dirty="0" err="1" smtClean="0"/>
              <a:t>з</a:t>
            </a:r>
            <a:r>
              <a:rPr lang="ru-RU" i="1" dirty="0" smtClean="0"/>
              <a:t> них: </a:t>
            </a:r>
          </a:p>
          <a:p>
            <a:pPr algn="ctr"/>
            <a:r>
              <a:rPr lang="ru-RU" i="1" dirty="0" smtClean="0"/>
              <a:t>«</a:t>
            </a:r>
            <a:r>
              <a:rPr lang="ru-RU" i="1" dirty="0" err="1" smtClean="0"/>
              <a:t>Геометрія</a:t>
            </a:r>
            <a:r>
              <a:rPr lang="ru-RU" i="1" dirty="0" smtClean="0"/>
              <a:t>» (1637),</a:t>
            </a:r>
          </a:p>
          <a:p>
            <a:pPr algn="ctr"/>
            <a:r>
              <a:rPr lang="ru-RU" i="1" dirty="0" smtClean="0"/>
              <a:t>  «</a:t>
            </a:r>
            <a:r>
              <a:rPr lang="ru-RU" i="1" dirty="0" err="1" smtClean="0"/>
              <a:t>Міркування</a:t>
            </a:r>
            <a:r>
              <a:rPr lang="ru-RU" i="1" dirty="0" smtClean="0"/>
              <a:t> про метод», </a:t>
            </a:r>
            <a:r>
              <a:rPr lang="ru-RU" i="1" dirty="0" err="1" smtClean="0"/>
              <a:t>що</a:t>
            </a:r>
            <a:r>
              <a:rPr lang="ru-RU" i="1" dirty="0" smtClean="0"/>
              <a:t> </a:t>
            </a:r>
            <a:r>
              <a:rPr lang="ru-RU" i="1" dirty="0" err="1" smtClean="0"/>
              <a:t>дозволяє</a:t>
            </a:r>
            <a:r>
              <a:rPr lang="ru-RU" i="1" dirty="0" smtClean="0"/>
              <a:t> </a:t>
            </a:r>
            <a:r>
              <a:rPr lang="ru-RU" i="1" dirty="0" err="1" smtClean="0"/>
              <a:t>направляти</a:t>
            </a:r>
            <a:r>
              <a:rPr lang="ru-RU" i="1" dirty="0" smtClean="0"/>
              <a:t> </a:t>
            </a:r>
            <a:r>
              <a:rPr lang="ru-RU" i="1" dirty="0" err="1" smtClean="0"/>
              <a:t>свій</a:t>
            </a:r>
            <a:r>
              <a:rPr lang="ru-RU" i="1" dirty="0" smtClean="0"/>
              <a:t> </a:t>
            </a:r>
            <a:r>
              <a:rPr lang="ru-RU" i="1" dirty="0" err="1" smtClean="0"/>
              <a:t>розум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відшукувати</a:t>
            </a:r>
            <a:r>
              <a:rPr lang="ru-RU" i="1" dirty="0" smtClean="0"/>
              <a:t> </a:t>
            </a:r>
            <a:r>
              <a:rPr lang="ru-RU" i="1" dirty="0" err="1" smtClean="0"/>
              <a:t>істину</a:t>
            </a:r>
            <a:r>
              <a:rPr lang="ru-RU" i="1" dirty="0" smtClean="0"/>
              <a:t> в науках» (1637),</a:t>
            </a:r>
          </a:p>
          <a:p>
            <a:pPr algn="ctr"/>
            <a:r>
              <a:rPr lang="ru-RU" i="1" dirty="0" smtClean="0"/>
              <a:t>«Засади </a:t>
            </a:r>
            <a:r>
              <a:rPr lang="ru-RU" i="1" dirty="0" err="1" smtClean="0"/>
              <a:t>філософії</a:t>
            </a:r>
            <a:r>
              <a:rPr lang="ru-RU" i="1" dirty="0" smtClean="0"/>
              <a:t>» (1644)</a:t>
            </a:r>
            <a:endParaRPr lang="ru-RU" i="1" dirty="0"/>
          </a:p>
        </p:txBody>
      </p:sp>
      <p:sp>
        <p:nvSpPr>
          <p:cNvPr id="15364" name="AutoShape 4" descr="Книга: &quot;Декарт. Собрание сочинений&quot; - Рене Декарт. Купить книгу, читать  рецензии | ISBN 978-5-04-103169-5 | Лабири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6" name="Picture 6" descr="C:\Documents and Settings\Administrator\Рабочий стол\декарт\R.-Descartes-Principa-philosophiae-1644..jpg"/>
          <p:cNvPicPr>
            <a:picLocks noChangeAspect="1" noChangeArrowheads="1"/>
          </p:cNvPicPr>
          <p:nvPr/>
        </p:nvPicPr>
        <p:blipFill>
          <a:blip r:embed="rId2"/>
          <a:srcRect l="5832" t="3162" r="6673" b="3582"/>
          <a:stretch>
            <a:fillRect/>
          </a:stretch>
        </p:blipFill>
        <p:spPr bwMode="auto">
          <a:xfrm>
            <a:off x="642910" y="3357562"/>
            <a:ext cx="2286015" cy="3286124"/>
          </a:xfrm>
          <a:prstGeom prst="rect">
            <a:avLst/>
          </a:prstGeom>
          <a:noFill/>
        </p:spPr>
      </p:pic>
      <p:pic>
        <p:nvPicPr>
          <p:cNvPr id="15367" name="Picture 7" descr="C:\Documents and Settings\Administrator\Рабочий стол\декарт\R.-Descartes-Discourse-on-the-Method-1637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429000"/>
            <a:ext cx="2296450" cy="3214710"/>
          </a:xfrm>
          <a:prstGeom prst="rect">
            <a:avLst/>
          </a:prstGeom>
          <a:noFill/>
        </p:spPr>
      </p:pic>
      <p:pic>
        <p:nvPicPr>
          <p:cNvPr id="15368" name="Picture 8" descr="C:\Documents and Settings\Administrator\Рабочий стол\декарт\P7170130.JPG"/>
          <p:cNvPicPr>
            <a:picLocks noChangeAspect="1" noChangeArrowheads="1"/>
          </p:cNvPicPr>
          <p:nvPr/>
        </p:nvPicPr>
        <p:blipFill>
          <a:blip r:embed="rId4"/>
          <a:srcRect l="10895" t="8182" r="7385" b="5908"/>
          <a:stretch>
            <a:fillRect/>
          </a:stretch>
        </p:blipFill>
        <p:spPr bwMode="auto">
          <a:xfrm>
            <a:off x="714348" y="214290"/>
            <a:ext cx="2500330" cy="3224110"/>
          </a:xfrm>
          <a:prstGeom prst="rect">
            <a:avLst/>
          </a:prstGeom>
          <a:noFill/>
        </p:spPr>
      </p:pic>
      <p:pic>
        <p:nvPicPr>
          <p:cNvPr id="15369" name="Picture 9" descr="C:\Documents and Settings\Administrator\Рабочий стол\декарт\загружено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3429000"/>
            <a:ext cx="3643338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1000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714620"/>
            <a:ext cx="3143272" cy="393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14290"/>
            <a:ext cx="3286148" cy="361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214290"/>
            <a:ext cx="313530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4143380"/>
            <a:ext cx="456532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214810" y="1142984"/>
            <a:ext cx="4572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/>
              <a:t>Фигье</a:t>
            </a:r>
            <a:r>
              <a:rPr lang="ru-RU" sz="1400" dirty="0" smtClean="0"/>
              <a:t>, Луи.</a:t>
            </a:r>
          </a:p>
          <a:p>
            <a:r>
              <a:rPr lang="ru-RU" sz="1400" dirty="0" smtClean="0"/>
              <a:t>    Светила науки от древности до наших дней : жизнеописания знаменитых ученых и краткая сценка их трудов. Ученые XVII и XVIII : Иоанн Кеплер.- Галилей.- </a:t>
            </a:r>
            <a:r>
              <a:rPr lang="ru-RU" sz="1400" dirty="0" err="1" smtClean="0"/>
              <a:t>Ренат</a:t>
            </a:r>
            <a:r>
              <a:rPr lang="ru-RU" sz="1400" dirty="0" smtClean="0"/>
              <a:t> Декарт.- </a:t>
            </a:r>
            <a:r>
              <a:rPr lang="ru-RU" sz="1400" dirty="0" err="1" smtClean="0"/>
              <a:t>Франциско</a:t>
            </a:r>
            <a:r>
              <a:rPr lang="ru-RU" sz="1400" dirty="0" smtClean="0"/>
              <a:t> </a:t>
            </a:r>
            <a:r>
              <a:rPr lang="ru-RU" sz="1400" dirty="0" err="1" smtClean="0"/>
              <a:t>Бакон</a:t>
            </a:r>
            <a:r>
              <a:rPr lang="ru-RU" sz="1400" dirty="0" smtClean="0"/>
              <a:t>.- Вильям </a:t>
            </a:r>
            <a:r>
              <a:rPr lang="ru-RU" sz="1400" dirty="0" err="1" smtClean="0"/>
              <a:t>Гервей</a:t>
            </a:r>
            <a:r>
              <a:rPr lang="ru-RU" sz="1400" dirty="0" smtClean="0"/>
              <a:t>.- </a:t>
            </a:r>
            <a:r>
              <a:rPr lang="ru-RU" sz="1400" dirty="0" err="1" smtClean="0"/>
              <a:t>Хритстиан</a:t>
            </a:r>
            <a:r>
              <a:rPr lang="ru-RU" sz="1400" dirty="0" smtClean="0"/>
              <a:t> Гюйгенс.- </a:t>
            </a:r>
            <a:r>
              <a:rPr lang="ru-RU" sz="1400" dirty="0" err="1" smtClean="0"/>
              <a:t>Власий</a:t>
            </a:r>
            <a:r>
              <a:rPr lang="ru-RU" sz="1400" dirty="0" smtClean="0"/>
              <a:t> Паскаль.- Ньютон.- Лейбниц.- </a:t>
            </a:r>
            <a:r>
              <a:rPr lang="ru-RU" sz="1400" dirty="0" err="1" smtClean="0"/>
              <a:t>Д`Аламбер</a:t>
            </a:r>
            <a:r>
              <a:rPr lang="ru-RU" sz="1400" dirty="0" smtClean="0"/>
              <a:t>.- Эйлер.- Линней.- </a:t>
            </a:r>
            <a:r>
              <a:rPr lang="ru-RU" sz="1400" dirty="0" err="1" smtClean="0"/>
              <a:t>Спалланцани</a:t>
            </a:r>
            <a:r>
              <a:rPr lang="ru-RU" sz="1400" dirty="0" smtClean="0"/>
              <a:t>.- Четверо </a:t>
            </a:r>
            <a:r>
              <a:rPr lang="ru-RU" sz="1400" dirty="0" err="1" smtClean="0"/>
              <a:t>Жюссье</a:t>
            </a:r>
            <a:r>
              <a:rPr lang="ru-RU" sz="1400" dirty="0" smtClean="0"/>
              <a:t>.- Лавуазье / Л. </a:t>
            </a:r>
            <a:r>
              <a:rPr lang="ru-RU" sz="1400" dirty="0" err="1" smtClean="0"/>
              <a:t>Фигье</a:t>
            </a:r>
            <a:r>
              <a:rPr lang="ru-RU" sz="1400" dirty="0" smtClean="0"/>
              <a:t> ; пер. с фр. под ред. Д. Аверкиева. - СПб. ; М. : Типография М. О.Вольфа, 1873. - 504 с. : а порт. и гравюрами. - Издание Книгопродавца - Типографа М. О. Вольфа. </a:t>
            </a:r>
            <a:endParaRPr lang="ru-RU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71678"/>
            <a:ext cx="3918099" cy="3196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1643050"/>
            <a:ext cx="22860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Головним</a:t>
            </a:r>
            <a:r>
              <a:rPr lang="ru-RU" i="1" dirty="0" smtClean="0"/>
              <a:t> </a:t>
            </a:r>
            <a:r>
              <a:rPr lang="ru-RU" i="1" dirty="0" err="1" smtClean="0"/>
              <a:t>відкриттям</a:t>
            </a:r>
            <a:r>
              <a:rPr lang="ru-RU" i="1" dirty="0" smtClean="0"/>
              <a:t> в </a:t>
            </a:r>
            <a:r>
              <a:rPr lang="ru-RU" i="1" dirty="0" err="1" smtClean="0"/>
              <a:t>математиці</a:t>
            </a:r>
            <a:r>
              <a:rPr lang="ru-RU" i="1" dirty="0" smtClean="0"/>
              <a:t>, </a:t>
            </a:r>
            <a:r>
              <a:rPr lang="ru-RU" i="1" dirty="0" err="1" smtClean="0"/>
              <a:t>переважна</a:t>
            </a:r>
            <a:r>
              <a:rPr lang="ru-RU" i="1" dirty="0" smtClean="0"/>
              <a:t> </a:t>
            </a:r>
            <a:r>
              <a:rPr lang="ru-RU" i="1" dirty="0" err="1" smtClean="0"/>
              <a:t>більшість</a:t>
            </a:r>
            <a:r>
              <a:rPr lang="ru-RU" i="1" dirty="0" smtClean="0"/>
              <a:t> </a:t>
            </a:r>
            <a:r>
              <a:rPr lang="ru-RU" i="1" dirty="0" err="1" smtClean="0"/>
              <a:t>вчених</a:t>
            </a:r>
            <a:r>
              <a:rPr lang="ru-RU" i="1" dirty="0" smtClean="0"/>
              <a:t>,  </a:t>
            </a:r>
            <a:r>
              <a:rPr lang="ru-RU" i="1" dirty="0" err="1" smtClean="0"/>
              <a:t>вважає</a:t>
            </a:r>
            <a:r>
              <a:rPr lang="ru-RU" i="1" dirty="0" smtClean="0"/>
              <a:t> </a:t>
            </a:r>
            <a:r>
              <a:rPr lang="ru-RU" i="1" dirty="0" err="1" smtClean="0"/>
              <a:t>легендарну</a:t>
            </a:r>
            <a:r>
              <a:rPr lang="ru-RU" i="1" dirty="0" smtClean="0"/>
              <a:t> систему координат, яка </a:t>
            </a:r>
            <a:r>
              <a:rPr lang="ru-RU" i="1" dirty="0" err="1" smtClean="0"/>
              <a:t>отримала</a:t>
            </a:r>
            <a:r>
              <a:rPr lang="ru-RU" i="1" dirty="0" smtClean="0"/>
              <a:t> </a:t>
            </a:r>
            <a:r>
              <a:rPr lang="ru-RU" i="1" dirty="0" err="1" smtClean="0"/>
              <a:t>згодом</a:t>
            </a:r>
            <a:r>
              <a:rPr lang="ru-RU" i="1" dirty="0" smtClean="0"/>
              <a:t> </a:t>
            </a:r>
            <a:r>
              <a:rPr lang="ru-RU" i="1" dirty="0" err="1" smtClean="0"/>
              <a:t>назву</a:t>
            </a:r>
            <a:r>
              <a:rPr lang="ru-RU" i="1" dirty="0" smtClean="0"/>
              <a:t> </a:t>
            </a:r>
            <a:r>
              <a:rPr lang="ru-RU" i="1" dirty="0" err="1" smtClean="0"/>
              <a:t>декартовій</a:t>
            </a:r>
            <a:endParaRPr lang="ru-RU" i="1" dirty="0"/>
          </a:p>
        </p:txBody>
      </p:sp>
      <p:pic>
        <p:nvPicPr>
          <p:cNvPr id="5122" name="Picture 2" descr="C:\Documents and Settings\Administrator\Рабочий стол\декарт\Rene Descartes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142984"/>
            <a:ext cx="4643470" cy="414340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2000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00562" y="1928802"/>
            <a:ext cx="3857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Разсуждение</a:t>
            </a:r>
            <a:r>
              <a:rPr lang="ru-RU" dirty="0" smtClean="0"/>
              <a:t> о методе дабы хорошо направлять свой разум и отыскивать научные истины / Декарт ; с подробным изложением учений Декарта о мире и человеке; пер. и пояснения Н.А. Любимова. - СПб. : Типография В.С. </a:t>
            </a:r>
            <a:r>
              <a:rPr lang="ru-RU" dirty="0" err="1" smtClean="0"/>
              <a:t>Балашева</a:t>
            </a:r>
            <a:r>
              <a:rPr lang="ru-RU" dirty="0" smtClean="0"/>
              <a:t>, 1885. - 438 с. </a:t>
            </a:r>
            <a:endParaRPr lang="ru-RU" dirty="0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85794"/>
            <a:ext cx="317029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3504" y="2071678"/>
            <a:ext cx="22145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Створив </a:t>
            </a:r>
            <a:r>
              <a:rPr lang="ru-RU" i="1" dirty="0" err="1" smtClean="0"/>
              <a:t>філософське</a:t>
            </a:r>
            <a:r>
              <a:rPr lang="ru-RU" i="1" dirty="0" smtClean="0"/>
              <a:t> </a:t>
            </a:r>
            <a:r>
              <a:rPr lang="ru-RU" i="1" dirty="0" err="1" smtClean="0"/>
              <a:t>вчення</a:t>
            </a:r>
            <a:r>
              <a:rPr lang="ru-RU" i="1" dirty="0" smtClean="0"/>
              <a:t>, </a:t>
            </a:r>
            <a:r>
              <a:rPr lang="ru-RU" i="1" dirty="0" err="1" smtClean="0"/>
              <a:t>що</a:t>
            </a:r>
            <a:r>
              <a:rPr lang="ru-RU" i="1" dirty="0" smtClean="0"/>
              <a:t> </a:t>
            </a:r>
            <a:r>
              <a:rPr lang="ru-RU" i="1" dirty="0" err="1" smtClean="0"/>
              <a:t>лежить</a:t>
            </a:r>
            <a:r>
              <a:rPr lang="ru-RU" i="1" dirty="0" smtClean="0"/>
              <a:t> в </a:t>
            </a:r>
            <a:r>
              <a:rPr lang="ru-RU" i="1" dirty="0" err="1" smtClean="0"/>
              <a:t>основі</a:t>
            </a:r>
            <a:r>
              <a:rPr lang="ru-RU" i="1" dirty="0" smtClean="0"/>
              <a:t> </a:t>
            </a:r>
            <a:r>
              <a:rPr lang="ru-RU" i="1" dirty="0" err="1" smtClean="0"/>
              <a:t>уявлення</a:t>
            </a:r>
            <a:r>
              <a:rPr lang="ru-RU" i="1" dirty="0" smtClean="0"/>
              <a:t> про те, </a:t>
            </a:r>
            <a:r>
              <a:rPr lang="ru-RU" i="1" dirty="0" err="1" smtClean="0"/>
              <a:t>що</a:t>
            </a:r>
            <a:r>
              <a:rPr lang="ru-RU" i="1" dirty="0" smtClean="0"/>
              <a:t> </a:t>
            </a:r>
            <a:r>
              <a:rPr lang="ru-RU" i="1" dirty="0" err="1" smtClean="0"/>
              <a:t>принципи</a:t>
            </a:r>
            <a:r>
              <a:rPr lang="ru-RU" i="1" dirty="0" smtClean="0"/>
              <a:t> </a:t>
            </a:r>
            <a:r>
              <a:rPr lang="ru-RU" i="1" dirty="0" err="1" smtClean="0"/>
              <a:t>механіки</a:t>
            </a:r>
            <a:r>
              <a:rPr lang="ru-RU" i="1" dirty="0" smtClean="0"/>
              <a:t> </a:t>
            </a:r>
            <a:r>
              <a:rPr lang="ru-RU" i="1" dirty="0" err="1" smtClean="0"/>
              <a:t>ідентичні</a:t>
            </a:r>
            <a:r>
              <a:rPr lang="ru-RU" i="1" dirty="0" smtClean="0"/>
              <a:t> </a:t>
            </a:r>
            <a:r>
              <a:rPr lang="ru-RU" i="1" dirty="0" err="1" smtClean="0"/>
              <a:t>структурі</a:t>
            </a:r>
            <a:r>
              <a:rPr lang="ru-RU" i="1" dirty="0" smtClean="0"/>
              <a:t> </a:t>
            </a:r>
            <a:r>
              <a:rPr lang="ru-RU" i="1" dirty="0" err="1" smtClean="0"/>
              <a:t>природи</a:t>
            </a:r>
            <a:endParaRPr lang="ru-RU" i="1" dirty="0"/>
          </a:p>
        </p:txBody>
      </p:sp>
      <p:pic>
        <p:nvPicPr>
          <p:cNvPr id="27649" name="Picture 1" descr="C:\Documents and Settings\Administrator\Рабочий стол\декарт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3786214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Рабочий стол\декарт\tablichka_na_predpolagaemoe_meste_rozhdeniya_rene_dek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500042"/>
            <a:ext cx="4684312" cy="47863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802" y="53578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 smtClean="0">
                <a:cs typeface="Raavi" pitchFamily="2"/>
              </a:rPr>
              <a:t>Меморіальна</a:t>
            </a:r>
            <a:r>
              <a:rPr lang="ru-RU" i="1" dirty="0" smtClean="0">
                <a:cs typeface="Raavi" pitchFamily="2"/>
              </a:rPr>
              <a:t> </a:t>
            </a:r>
            <a:r>
              <a:rPr lang="ru-RU" i="1" dirty="0" err="1" smtClean="0">
                <a:cs typeface="Raavi" pitchFamily="2"/>
              </a:rPr>
              <a:t>дошка</a:t>
            </a:r>
            <a:r>
              <a:rPr lang="ru-RU" i="1" dirty="0" smtClean="0">
                <a:cs typeface="Raavi" pitchFamily="2"/>
              </a:rPr>
              <a:t> на </a:t>
            </a:r>
            <a:r>
              <a:rPr lang="ru-RU" i="1" dirty="0" err="1" smtClean="0">
                <a:cs typeface="Raavi" pitchFamily="2"/>
              </a:rPr>
              <a:t>місці</a:t>
            </a:r>
            <a:r>
              <a:rPr lang="ru-RU" i="1" dirty="0" smtClean="0">
                <a:cs typeface="Raavi" pitchFamily="2"/>
              </a:rPr>
              <a:t> </a:t>
            </a:r>
            <a:r>
              <a:rPr lang="uk-UA" i="1" dirty="0" err="1" smtClean="0">
                <a:cs typeface="Raavi" pitchFamily="2"/>
              </a:rPr>
              <a:t>можливог</a:t>
            </a:r>
            <a:r>
              <a:rPr lang="ru-RU" i="1" dirty="0" smtClean="0">
                <a:cs typeface="Raavi" pitchFamily="2"/>
              </a:rPr>
              <a:t>о </a:t>
            </a:r>
            <a:r>
              <a:rPr lang="ru-RU" i="1" dirty="0" err="1" smtClean="0">
                <a:cs typeface="Raavi" pitchFamily="2"/>
              </a:rPr>
              <a:t>народження</a:t>
            </a:r>
            <a:r>
              <a:rPr lang="ru-RU" i="1" dirty="0" smtClean="0">
                <a:cs typeface="Raavi" pitchFamily="2"/>
              </a:rPr>
              <a:t> Декарта </a:t>
            </a:r>
            <a:endParaRPr lang="ru-RU" i="1" dirty="0">
              <a:cs typeface="Raavi" pitchFamily="2"/>
            </a:endParaRPr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Documents and Settings\Administrator\Рабочий стол\декарт\image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3048000" cy="45243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71934" y="364331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Фервон</a:t>
            </a:r>
            <a:r>
              <a:rPr lang="ru-RU" dirty="0" smtClean="0"/>
              <a:t>, Макс.</a:t>
            </a:r>
          </a:p>
          <a:p>
            <a:r>
              <a:rPr lang="ru-RU" dirty="0" smtClean="0"/>
              <a:t>    Общая физиология. Основы учения о жизни. </a:t>
            </a:r>
            <a:r>
              <a:rPr lang="ru-RU" dirty="0" err="1" smtClean="0"/>
              <a:t>Вып</a:t>
            </a:r>
            <a:r>
              <a:rPr lang="ru-RU" dirty="0" smtClean="0"/>
              <a:t>. 1 / М. </a:t>
            </a:r>
            <a:r>
              <a:rPr lang="ru-RU" dirty="0" err="1" smtClean="0"/>
              <a:t>Фервон</a:t>
            </a:r>
            <a:r>
              <a:rPr lang="ru-RU" dirty="0" smtClean="0"/>
              <a:t> ; пер. с нем. М. А. Мензбира, Н. А. Иванцова. - М. : Типография И.Д. Сытина, 1897. - 518 с. : с рис. - (Библиотека для самообразования / под ред. А. С. Белкина, П. Г. Виноградова, Н. Я. Грота и др. ; 9.).</a:t>
            </a:r>
            <a:endParaRPr lang="ru-RU" dirty="0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500042"/>
            <a:ext cx="4724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00562" y="2928934"/>
            <a:ext cx="42148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Він</a:t>
            </a:r>
            <a:r>
              <a:rPr lang="ru-RU" i="1" dirty="0" smtClean="0"/>
              <a:t> </a:t>
            </a:r>
            <a:r>
              <a:rPr lang="ru-RU" i="1" dirty="0" err="1" smtClean="0"/>
              <a:t>вважається</a:t>
            </a:r>
            <a:r>
              <a:rPr lang="ru-RU" i="1" dirty="0" smtClean="0"/>
              <a:t> основоположником </a:t>
            </a:r>
            <a:r>
              <a:rPr lang="ru-RU" i="1" dirty="0" err="1" smtClean="0"/>
              <a:t>сучасної</a:t>
            </a:r>
            <a:r>
              <a:rPr lang="ru-RU" i="1" dirty="0" smtClean="0"/>
              <a:t> </a:t>
            </a:r>
            <a:r>
              <a:rPr lang="ru-RU" i="1" dirty="0" err="1" smtClean="0"/>
              <a:t>рефлексології</a:t>
            </a:r>
            <a:r>
              <a:rPr lang="ru-RU" i="1" dirty="0" smtClean="0"/>
              <a:t> </a:t>
            </a:r>
          </a:p>
          <a:p>
            <a:pPr algn="ctr"/>
            <a:r>
              <a:rPr lang="ru-RU" i="1" dirty="0" smtClean="0"/>
              <a:t>(науки про </a:t>
            </a:r>
            <a:r>
              <a:rPr lang="ru-RU" i="1" dirty="0" err="1" smtClean="0"/>
              <a:t>рефлекси</a:t>
            </a:r>
            <a:r>
              <a:rPr lang="ru-RU" i="1" dirty="0" smtClean="0"/>
              <a:t>). </a:t>
            </a:r>
          </a:p>
          <a:p>
            <a:pPr algn="ctr"/>
            <a:r>
              <a:rPr lang="ru-RU" i="1" dirty="0" err="1" smtClean="0"/>
              <a:t>Найбільшим</a:t>
            </a:r>
            <a:r>
              <a:rPr lang="ru-RU" i="1" dirty="0" smtClean="0"/>
              <a:t> </a:t>
            </a:r>
            <a:r>
              <a:rPr lang="ru-RU" i="1" dirty="0" err="1" smtClean="0"/>
              <a:t>його</a:t>
            </a:r>
            <a:r>
              <a:rPr lang="ru-RU" i="1" dirty="0" smtClean="0"/>
              <a:t> </a:t>
            </a:r>
            <a:r>
              <a:rPr lang="ru-RU" i="1" dirty="0" err="1" smtClean="0"/>
              <a:t>відкриттям</a:t>
            </a:r>
            <a:r>
              <a:rPr lang="ru-RU" i="1" dirty="0" smtClean="0"/>
              <a:t> в </a:t>
            </a:r>
            <a:r>
              <a:rPr lang="ru-RU" i="1" dirty="0" err="1" smtClean="0"/>
              <a:t>цій</a:t>
            </a:r>
            <a:r>
              <a:rPr lang="ru-RU" i="1" dirty="0" smtClean="0"/>
              <a:t> </a:t>
            </a:r>
            <a:r>
              <a:rPr lang="ru-RU" i="1" dirty="0" err="1" smtClean="0"/>
              <a:t>області</a:t>
            </a:r>
            <a:r>
              <a:rPr lang="ru-RU" i="1" dirty="0" smtClean="0"/>
              <a:t> </a:t>
            </a:r>
            <a:r>
              <a:rPr lang="ru-RU" i="1" dirty="0" err="1" smtClean="0"/>
              <a:t>є</a:t>
            </a:r>
            <a:r>
              <a:rPr lang="ru-RU" i="1" dirty="0" smtClean="0"/>
              <a:t> принцип </a:t>
            </a:r>
            <a:r>
              <a:rPr lang="ru-RU" i="1" dirty="0" err="1" smtClean="0"/>
              <a:t>рефлекторної</a:t>
            </a:r>
            <a:r>
              <a:rPr lang="ru-RU" i="1" dirty="0" smtClean="0"/>
              <a:t> </a:t>
            </a:r>
            <a:r>
              <a:rPr lang="ru-RU" i="1" dirty="0" err="1" smtClean="0"/>
              <a:t>діяльності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smtClean="0"/>
              <a:t>Декарт представив модель </a:t>
            </a:r>
            <a:r>
              <a:rPr lang="ru-RU" i="1" dirty="0" err="1" smtClean="0"/>
              <a:t>організму</a:t>
            </a:r>
            <a:r>
              <a:rPr lang="ru-RU" i="1" dirty="0" smtClean="0"/>
              <a:t> як </a:t>
            </a:r>
            <a:r>
              <a:rPr lang="ru-RU" i="1" dirty="0" err="1" smtClean="0"/>
              <a:t>працюючий</a:t>
            </a:r>
            <a:r>
              <a:rPr lang="ru-RU" i="1" dirty="0" smtClean="0"/>
              <a:t> </a:t>
            </a:r>
            <a:r>
              <a:rPr lang="ru-RU" i="1" dirty="0" err="1" smtClean="0"/>
              <a:t>механізм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err="1" smtClean="0"/>
              <a:t>Це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послужило фундаментом</a:t>
            </a:r>
          </a:p>
          <a:p>
            <a:pPr algn="ctr"/>
            <a:r>
              <a:rPr lang="ru-RU" i="1" dirty="0" smtClean="0"/>
              <a:t> для </a:t>
            </a:r>
            <a:r>
              <a:rPr lang="ru-RU" i="1" dirty="0" err="1" smtClean="0"/>
              <a:t>розвитку</a:t>
            </a:r>
            <a:r>
              <a:rPr lang="ru-RU" i="1" dirty="0" smtClean="0"/>
              <a:t> </a:t>
            </a:r>
            <a:r>
              <a:rPr lang="ru-RU" i="1" dirty="0" err="1" smtClean="0"/>
              <a:t>психології</a:t>
            </a:r>
            <a:endParaRPr lang="ru-RU" i="1" dirty="0" smtClean="0"/>
          </a:p>
        </p:txBody>
      </p:sp>
      <p:pic>
        <p:nvPicPr>
          <p:cNvPr id="5122" name="Picture 2" descr="C:\Documents and Settings\Administrator\Рабочий стол\декарт\2332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714356"/>
            <a:ext cx="4143404" cy="464026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6000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785926"/>
            <a:ext cx="35004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Російський</a:t>
            </a:r>
            <a:r>
              <a:rPr lang="ru-RU" i="1" dirty="0" smtClean="0"/>
              <a:t> учений </a:t>
            </a:r>
            <a:r>
              <a:rPr lang="ru-RU" i="1" dirty="0" err="1" smtClean="0"/>
              <a:t>Іван</a:t>
            </a:r>
            <a:r>
              <a:rPr lang="ru-RU" i="1" dirty="0" smtClean="0"/>
              <a:t> Павлов </a:t>
            </a:r>
            <a:r>
              <a:rPr lang="ru-RU" i="1" dirty="0" err="1" smtClean="0"/>
              <a:t>біля</a:t>
            </a:r>
            <a:r>
              <a:rPr lang="ru-RU" i="1" dirty="0" smtClean="0"/>
              <a:t> </a:t>
            </a:r>
            <a:r>
              <a:rPr lang="ru-RU" i="1" dirty="0" err="1" smtClean="0"/>
              <a:t>своєї</a:t>
            </a:r>
            <a:r>
              <a:rPr lang="ru-RU" i="1" dirty="0" smtClean="0"/>
              <a:t> </a:t>
            </a:r>
            <a:r>
              <a:rPr lang="ru-RU" i="1" dirty="0" err="1" smtClean="0"/>
              <a:t>лабораторії</a:t>
            </a:r>
            <a:r>
              <a:rPr lang="ru-RU" i="1" dirty="0" smtClean="0"/>
              <a:t> </a:t>
            </a:r>
            <a:r>
              <a:rPr lang="ru-RU" i="1" dirty="0" err="1" smtClean="0"/>
              <a:t>встановив</a:t>
            </a:r>
            <a:r>
              <a:rPr lang="ru-RU" i="1" dirty="0" smtClean="0"/>
              <a:t> </a:t>
            </a:r>
            <a:r>
              <a:rPr lang="ru-RU" i="1" dirty="0" err="1" smtClean="0"/>
              <a:t>пам’ятник-бюст</a:t>
            </a:r>
            <a:r>
              <a:rPr lang="ru-RU" i="1" dirty="0" smtClean="0"/>
              <a:t> Декарту, так як </a:t>
            </a:r>
            <a:r>
              <a:rPr lang="ru-RU" i="1" dirty="0" err="1" smtClean="0"/>
              <a:t>вважав</a:t>
            </a:r>
            <a:r>
              <a:rPr lang="ru-RU" i="1" dirty="0" smtClean="0"/>
              <a:t> </a:t>
            </a:r>
            <a:r>
              <a:rPr lang="ru-RU" i="1" dirty="0" err="1" smtClean="0"/>
              <a:t>його</a:t>
            </a:r>
            <a:r>
              <a:rPr lang="ru-RU" i="1" dirty="0" smtClean="0"/>
              <a:t> </a:t>
            </a:r>
            <a:r>
              <a:rPr lang="ru-RU" i="1" dirty="0" err="1" smtClean="0"/>
              <a:t>засновником</a:t>
            </a:r>
            <a:r>
              <a:rPr lang="ru-RU" i="1" dirty="0" smtClean="0"/>
              <a:t> </a:t>
            </a:r>
            <a:r>
              <a:rPr lang="ru-RU" i="1" dirty="0" err="1" smtClean="0"/>
              <a:t>всіх</a:t>
            </a:r>
            <a:r>
              <a:rPr lang="ru-RU" i="1" dirty="0" smtClean="0"/>
              <a:t> </a:t>
            </a:r>
            <a:r>
              <a:rPr lang="ru-RU" i="1" dirty="0" err="1" smtClean="0"/>
              <a:t>своїх</a:t>
            </a:r>
            <a:r>
              <a:rPr lang="ru-RU" i="1" dirty="0" smtClean="0"/>
              <a:t> </a:t>
            </a:r>
            <a:r>
              <a:rPr lang="ru-RU" i="1" dirty="0" err="1" smtClean="0"/>
              <a:t>досліджень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зроблених</a:t>
            </a:r>
            <a:r>
              <a:rPr lang="ru-RU" i="1" dirty="0" smtClean="0"/>
              <a:t> </a:t>
            </a:r>
            <a:r>
              <a:rPr lang="ru-RU" i="1" dirty="0" err="1" smtClean="0"/>
              <a:t>відкриттів</a:t>
            </a:r>
            <a:endParaRPr lang="ru-RU" i="1" dirty="0"/>
          </a:p>
        </p:txBody>
      </p:sp>
      <p:pic>
        <p:nvPicPr>
          <p:cNvPr id="5" name="Picture 1" descr="C:\Documents and Settings\Administrator\Рабочий стол\декарт\233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71480"/>
            <a:ext cx="3714776" cy="50006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71802" y="5572140"/>
            <a:ext cx="5214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Бюст Рене Декарта на </a:t>
            </a:r>
            <a:r>
              <a:rPr lang="ru-RU" i="1" dirty="0" err="1" smtClean="0"/>
              <a:t>території</a:t>
            </a:r>
            <a:r>
              <a:rPr lang="ru-RU" i="1" dirty="0" smtClean="0"/>
              <a:t> </a:t>
            </a:r>
          </a:p>
          <a:p>
            <a:r>
              <a:rPr lang="ru-RU" i="1" dirty="0" err="1" smtClean="0"/>
              <a:t>Павловського</a:t>
            </a:r>
            <a:r>
              <a:rPr lang="ru-RU" i="1" dirty="0" smtClean="0"/>
              <a:t> </a:t>
            </a:r>
            <a:r>
              <a:rPr lang="ru-RU" i="1" dirty="0" err="1" smtClean="0"/>
              <a:t>інституту</a:t>
            </a:r>
            <a:r>
              <a:rPr lang="ru-RU" i="1" dirty="0" smtClean="0"/>
              <a:t> в </a:t>
            </a:r>
            <a:r>
              <a:rPr lang="ru-RU" i="1" dirty="0" err="1" smtClean="0"/>
              <a:t>Колтушах</a:t>
            </a:r>
            <a:r>
              <a:rPr lang="ru-RU" i="1" dirty="0" smtClean="0"/>
              <a:t> (</a:t>
            </a:r>
            <a:r>
              <a:rPr lang="ru-RU" i="1" dirty="0" err="1" smtClean="0"/>
              <a:t>Росія</a:t>
            </a:r>
            <a:r>
              <a:rPr lang="ru-RU" i="1" dirty="0" smtClean="0"/>
              <a:t>)</a:t>
            </a:r>
            <a:endParaRPr lang="ru-RU" i="1" dirty="0"/>
          </a:p>
        </p:txBody>
      </p:sp>
    </p:spTree>
  </p:cSld>
  <p:clrMapOvr>
    <a:masterClrMapping/>
  </p:clrMapOvr>
  <p:transition spd="slow" advClick="0" advTm="10000"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76" y="1357298"/>
            <a:ext cx="30003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Цькування</a:t>
            </a:r>
            <a:r>
              <a:rPr lang="ru-RU" i="1" dirty="0" smtClean="0"/>
              <a:t> за </a:t>
            </a:r>
            <a:r>
              <a:rPr lang="ru-RU" i="1" dirty="0" err="1" smtClean="0"/>
              <a:t>вільнодумство</a:t>
            </a:r>
            <a:r>
              <a:rPr lang="ru-RU" i="1" dirty="0" smtClean="0"/>
              <a:t> </a:t>
            </a:r>
            <a:r>
              <a:rPr lang="ru-RU" i="1" dirty="0" err="1" smtClean="0"/>
              <a:t>протягом</a:t>
            </a:r>
            <a:r>
              <a:rPr lang="ru-RU" i="1" dirty="0" smtClean="0"/>
              <a:t> </a:t>
            </a:r>
            <a:r>
              <a:rPr lang="ru-RU" i="1" dirty="0" err="1" smtClean="0"/>
              <a:t>усього</a:t>
            </a:r>
            <a:r>
              <a:rPr lang="ru-RU" i="1" dirty="0" smtClean="0"/>
              <a:t> </a:t>
            </a:r>
            <a:r>
              <a:rPr lang="ru-RU" i="1" dirty="0" err="1" smtClean="0"/>
              <a:t>життя</a:t>
            </a:r>
            <a:r>
              <a:rPr lang="ru-RU" i="1" dirty="0" smtClean="0"/>
              <a:t> </a:t>
            </a:r>
            <a:r>
              <a:rPr lang="ru-RU" i="1" dirty="0" err="1" smtClean="0"/>
              <a:t>переслідувало</a:t>
            </a:r>
            <a:r>
              <a:rPr lang="ru-RU" i="1" dirty="0" smtClean="0"/>
              <a:t> </a:t>
            </a:r>
            <a:r>
              <a:rPr lang="ru-RU" i="1" dirty="0" err="1" smtClean="0"/>
              <a:t>хворобливого</a:t>
            </a:r>
            <a:r>
              <a:rPr lang="ru-RU" i="1" dirty="0" smtClean="0"/>
              <a:t>, </a:t>
            </a:r>
            <a:r>
              <a:rPr lang="ru-RU" i="1" dirty="0" err="1" smtClean="0"/>
              <a:t>слабкого</a:t>
            </a:r>
            <a:r>
              <a:rPr lang="ru-RU" i="1" dirty="0" smtClean="0"/>
              <a:t> </a:t>
            </a:r>
            <a:r>
              <a:rPr lang="ru-RU" i="1" dirty="0" err="1" smtClean="0"/>
              <a:t>здоров’ям</a:t>
            </a:r>
            <a:r>
              <a:rPr lang="ru-RU" i="1" dirty="0" smtClean="0"/>
              <a:t> Декарта по </a:t>
            </a:r>
            <a:r>
              <a:rPr lang="ru-RU" i="1" dirty="0" err="1" smtClean="0"/>
              <a:t>п’ятах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err="1" smtClean="0"/>
              <a:t>Він</a:t>
            </a:r>
            <a:r>
              <a:rPr lang="ru-RU" i="1" dirty="0" smtClean="0"/>
              <a:t> </a:t>
            </a:r>
            <a:r>
              <a:rPr lang="ru-RU" i="1" dirty="0" err="1" smtClean="0"/>
              <a:t>був</a:t>
            </a:r>
            <a:r>
              <a:rPr lang="ru-RU" i="1" dirty="0" smtClean="0"/>
              <a:t> </a:t>
            </a:r>
            <a:r>
              <a:rPr lang="ru-RU" i="1" dirty="0" err="1" smtClean="0"/>
              <a:t>виснажений</a:t>
            </a:r>
            <a:r>
              <a:rPr lang="ru-RU" i="1" dirty="0" smtClean="0"/>
              <a:t> нею, </a:t>
            </a:r>
          </a:p>
          <a:p>
            <a:pPr algn="ctr"/>
            <a:r>
              <a:rPr lang="ru-RU" i="1" dirty="0" smtClean="0"/>
              <a:t>а тому </a:t>
            </a:r>
            <a:r>
              <a:rPr lang="ru-RU" i="1" dirty="0" err="1" smtClean="0"/>
              <a:t>піддався</a:t>
            </a:r>
            <a:r>
              <a:rPr lang="ru-RU" i="1" dirty="0" smtClean="0"/>
              <a:t> </a:t>
            </a:r>
            <a:r>
              <a:rPr lang="ru-RU" i="1" dirty="0" err="1" smtClean="0"/>
              <a:t>умовлянням</a:t>
            </a:r>
            <a:r>
              <a:rPr lang="ru-RU" i="1" dirty="0" smtClean="0"/>
              <a:t> </a:t>
            </a:r>
            <a:r>
              <a:rPr lang="ru-RU" i="1" dirty="0" err="1" smtClean="0"/>
              <a:t>шведської</a:t>
            </a:r>
            <a:r>
              <a:rPr lang="ru-RU" i="1" dirty="0" smtClean="0"/>
              <a:t> </a:t>
            </a:r>
            <a:r>
              <a:rPr lang="ru-RU" i="1" dirty="0" err="1" smtClean="0"/>
              <a:t>королеви</a:t>
            </a:r>
            <a:endParaRPr lang="ru-RU" i="1" dirty="0" smtClean="0"/>
          </a:p>
          <a:p>
            <a:pPr algn="ctr"/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у 1649 </a:t>
            </a:r>
            <a:r>
              <a:rPr lang="ru-RU" i="1" dirty="0" err="1" smtClean="0"/>
              <a:t>році</a:t>
            </a:r>
            <a:r>
              <a:rPr lang="ru-RU" i="1" dirty="0" smtClean="0"/>
              <a:t> </a:t>
            </a:r>
            <a:r>
              <a:rPr lang="ru-RU" i="1" dirty="0" err="1" smtClean="0"/>
              <a:t>переїхав</a:t>
            </a:r>
            <a:r>
              <a:rPr lang="ru-RU" i="1" dirty="0" smtClean="0"/>
              <a:t> </a:t>
            </a:r>
          </a:p>
          <a:p>
            <a:pPr algn="ctr"/>
            <a:r>
              <a:rPr lang="ru-RU" i="1" dirty="0" smtClean="0"/>
              <a:t>у </a:t>
            </a:r>
            <a:r>
              <a:rPr lang="ru-RU" i="1" dirty="0" err="1" smtClean="0"/>
              <a:t>Швецію</a:t>
            </a:r>
            <a:r>
              <a:rPr lang="ru-RU" i="1" dirty="0" smtClean="0"/>
              <a:t>, де </a:t>
            </a:r>
            <a:r>
              <a:rPr lang="ru-RU" i="1" dirty="0" err="1" smtClean="0"/>
              <a:t>був</a:t>
            </a:r>
            <a:r>
              <a:rPr lang="ru-RU" i="1" dirty="0" smtClean="0"/>
              <a:t> учителем </a:t>
            </a:r>
            <a:r>
              <a:rPr lang="ru-RU" i="1" dirty="0" err="1" smtClean="0"/>
              <a:t>королеви</a:t>
            </a:r>
            <a:endParaRPr lang="ru-RU" i="1" dirty="0" smtClean="0"/>
          </a:p>
          <a:p>
            <a:pPr algn="ctr"/>
            <a:endParaRPr lang="ru-RU" dirty="0"/>
          </a:p>
        </p:txBody>
      </p:sp>
      <p:pic>
        <p:nvPicPr>
          <p:cNvPr id="21505" name="Picture 1" descr="C:\Documents and Settings\Administrator\Рабочий стол\декарт\112535393_i_0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85794"/>
            <a:ext cx="3574852" cy="483591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86380" y="1428736"/>
            <a:ext cx="25002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Королева Христина </a:t>
            </a:r>
            <a:r>
              <a:rPr lang="ru-RU" i="1" dirty="0" err="1" smtClean="0"/>
              <a:t>змушувала</a:t>
            </a:r>
            <a:r>
              <a:rPr lang="ru-RU" i="1" dirty="0" smtClean="0"/>
              <a:t> </a:t>
            </a:r>
            <a:r>
              <a:rPr lang="ru-RU" i="1" dirty="0" err="1" smtClean="0"/>
              <a:t>його</a:t>
            </a:r>
            <a:r>
              <a:rPr lang="ru-RU" i="1" dirty="0" smtClean="0"/>
              <a:t> </a:t>
            </a:r>
            <a:r>
              <a:rPr lang="ru-RU" i="1" dirty="0" err="1" smtClean="0"/>
              <a:t>вставати</a:t>
            </a:r>
            <a:r>
              <a:rPr lang="ru-RU" i="1" dirty="0" smtClean="0"/>
              <a:t> о </a:t>
            </a:r>
            <a:r>
              <a:rPr lang="ru-RU" i="1" dirty="0" err="1" smtClean="0"/>
              <a:t>п’ятій</a:t>
            </a:r>
            <a:r>
              <a:rPr lang="ru-RU" i="1" dirty="0" smtClean="0"/>
              <a:t> ранку </a:t>
            </a:r>
            <a:r>
              <a:rPr lang="ru-RU" i="1" dirty="0" err="1" smtClean="0"/>
              <a:t>кожен</a:t>
            </a:r>
            <a:r>
              <a:rPr lang="ru-RU" i="1" dirty="0" smtClean="0"/>
              <a:t> день, </a:t>
            </a:r>
            <a:r>
              <a:rPr lang="ru-RU" i="1" dirty="0" err="1" smtClean="0"/>
              <a:t>щоб</a:t>
            </a:r>
            <a:r>
              <a:rPr lang="ru-RU" i="1" dirty="0" smtClean="0"/>
              <a:t> </a:t>
            </a:r>
            <a:r>
              <a:rPr lang="ru-RU" i="1" dirty="0" err="1" smtClean="0"/>
              <a:t>займатися</a:t>
            </a:r>
            <a:r>
              <a:rPr lang="ru-RU" i="1" dirty="0" smtClean="0"/>
              <a:t> </a:t>
            </a:r>
            <a:r>
              <a:rPr lang="ru-RU" i="1" dirty="0" err="1" smtClean="0"/>
              <a:t>з</a:t>
            </a:r>
            <a:r>
              <a:rPr lang="ru-RU" i="1" dirty="0" smtClean="0"/>
              <a:t> нею уроками</a:t>
            </a:r>
            <a:endParaRPr lang="ru-RU" i="1" dirty="0"/>
          </a:p>
        </p:txBody>
      </p:sp>
      <p:pic>
        <p:nvPicPr>
          <p:cNvPr id="24577" name="Picture 1" descr="C:\Documents and Settings\Administrator\Рабочий стол\декарт\107039_ma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000108"/>
            <a:ext cx="3676650" cy="43243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43174" y="52863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smtClean="0"/>
              <a:t>Диспут Декарта (</a:t>
            </a:r>
            <a:r>
              <a:rPr lang="ru-RU" i="1" dirty="0" err="1" smtClean="0"/>
              <a:t>праворуч</a:t>
            </a:r>
            <a:r>
              <a:rPr lang="ru-RU" i="1" dirty="0" smtClean="0"/>
              <a:t>)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королеви</a:t>
            </a:r>
            <a:r>
              <a:rPr lang="ru-RU" i="1" dirty="0" smtClean="0"/>
              <a:t> </a:t>
            </a:r>
            <a:r>
              <a:rPr lang="ru-RU" i="1" dirty="0" err="1" smtClean="0"/>
              <a:t>Христини</a:t>
            </a:r>
            <a:r>
              <a:rPr lang="ru-RU" i="1" dirty="0" smtClean="0"/>
              <a:t>, картина </a:t>
            </a:r>
            <a:r>
              <a:rPr lang="ru-RU" i="1" dirty="0" err="1" smtClean="0"/>
              <a:t>П'єра-Луї</a:t>
            </a:r>
            <a:r>
              <a:rPr lang="ru-RU" i="1" dirty="0" smtClean="0"/>
              <a:t> </a:t>
            </a:r>
            <a:r>
              <a:rPr lang="ru-RU" i="1" dirty="0" err="1" smtClean="0"/>
              <a:t>Дюменіль</a:t>
            </a:r>
            <a:r>
              <a:rPr lang="ru-RU" i="1" dirty="0" smtClean="0"/>
              <a:t> </a:t>
            </a:r>
            <a:endParaRPr lang="ru-RU" i="1" dirty="0"/>
          </a:p>
        </p:txBody>
      </p:sp>
    </p:spTree>
  </p:cSld>
  <p:clrMapOvr>
    <a:masterClrMapping/>
  </p:clrMapOvr>
  <p:transition spd="slow" advClick="0" advTm="10000"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928670"/>
            <a:ext cx="3445944" cy="516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429000"/>
            <a:ext cx="4286248" cy="326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143372" y="1285860"/>
            <a:ext cx="457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Шмидт, Карл.</a:t>
            </a:r>
          </a:p>
          <a:p>
            <a:r>
              <a:rPr lang="ru-RU" sz="1600" dirty="0" smtClean="0"/>
              <a:t>    История педагогики, изложенная во всемирно-историческом развитии и в органической связи с культурною </a:t>
            </a:r>
            <a:r>
              <a:rPr lang="ru-RU" sz="1600" dirty="0" err="1" smtClean="0"/>
              <a:t>жизью</a:t>
            </a:r>
            <a:r>
              <a:rPr lang="ru-RU" sz="1600" dirty="0" smtClean="0"/>
              <a:t> народов. Т. 3 : История педагогики от Лютера до </a:t>
            </a:r>
            <a:r>
              <a:rPr lang="ru-RU" sz="1600" dirty="0" err="1" smtClean="0"/>
              <a:t>Песталлоци</a:t>
            </a:r>
            <a:r>
              <a:rPr lang="ru-RU" sz="1600" dirty="0" smtClean="0"/>
              <a:t> / К. Шмидт ; пер. Эдуарда </a:t>
            </a:r>
            <a:r>
              <a:rPr lang="ru-RU" sz="1600" dirty="0" err="1" smtClean="0"/>
              <a:t>Циммермана</a:t>
            </a:r>
            <a:r>
              <a:rPr lang="ru-RU" sz="1600" dirty="0" smtClean="0"/>
              <a:t>. - Изд. 3-е, доп. и </a:t>
            </a:r>
            <a:r>
              <a:rPr lang="ru-RU" sz="1600" dirty="0" err="1" smtClean="0"/>
              <a:t>испр</a:t>
            </a:r>
            <a:r>
              <a:rPr lang="ru-RU" sz="1600" dirty="0" smtClean="0"/>
              <a:t>. </a:t>
            </a:r>
            <a:r>
              <a:rPr lang="ru-RU" sz="1600" dirty="0" err="1" smtClean="0"/>
              <a:t>Вихардом</a:t>
            </a:r>
            <a:r>
              <a:rPr lang="ru-RU" sz="1600" dirty="0" smtClean="0"/>
              <a:t> </a:t>
            </a:r>
            <a:r>
              <a:rPr lang="ru-RU" sz="1600" dirty="0" err="1" smtClean="0"/>
              <a:t>Ланге</a:t>
            </a:r>
            <a:r>
              <a:rPr lang="ru-RU" sz="1600" dirty="0" smtClean="0"/>
              <a:t>. - М. : Типография Мартынова, 1880. - 759 </a:t>
            </a:r>
            <a:r>
              <a:rPr lang="ru-RU" sz="1600" dirty="0" err="1" smtClean="0"/>
              <a:t>c</a:t>
            </a:r>
            <a:r>
              <a:rPr lang="ru-RU" sz="1600" dirty="0" smtClean="0"/>
              <a:t>. - Издание К. Т. </a:t>
            </a:r>
            <a:r>
              <a:rPr lang="ru-RU" sz="1600" dirty="0" err="1" smtClean="0"/>
              <a:t>Солдатенкова</a:t>
            </a:r>
            <a:r>
              <a:rPr lang="ru-RU" sz="1600" dirty="0" smtClean="0"/>
              <a:t>. </a:t>
            </a:r>
            <a:endParaRPr lang="ru-RU" sz="1600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5008" y="2643182"/>
            <a:ext cx="26431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Знаменитий</a:t>
            </a:r>
            <a:r>
              <a:rPr lang="ru-RU" i="1" dirty="0" smtClean="0"/>
              <a:t> </a:t>
            </a:r>
            <a:r>
              <a:rPr lang="ru-RU" i="1" dirty="0" err="1" smtClean="0"/>
              <a:t>філософ</a:t>
            </a:r>
            <a:r>
              <a:rPr lang="ru-RU" i="1" dirty="0" smtClean="0"/>
              <a:t>, </a:t>
            </a:r>
            <a:r>
              <a:rPr lang="ru-RU" i="1" dirty="0" err="1" smtClean="0"/>
              <a:t>природознавець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математик Рене Декарт придумав </a:t>
            </a:r>
            <a:r>
              <a:rPr lang="ru-RU" i="1" dirty="0" err="1" smtClean="0"/>
              <a:t>нумерацію</a:t>
            </a:r>
            <a:r>
              <a:rPr lang="ru-RU" i="1" dirty="0" smtClean="0"/>
              <a:t> </a:t>
            </a:r>
            <a:r>
              <a:rPr lang="ru-RU" i="1" dirty="0" err="1" smtClean="0"/>
              <a:t>крісел</a:t>
            </a:r>
            <a:r>
              <a:rPr lang="ru-RU" i="1" dirty="0" smtClean="0"/>
              <a:t> в театрах. </a:t>
            </a:r>
          </a:p>
          <a:p>
            <a:pPr algn="ctr"/>
            <a:r>
              <a:rPr lang="ru-RU" i="1" dirty="0" err="1" smtClean="0"/>
              <a:t>Запропонована</a:t>
            </a:r>
            <a:r>
              <a:rPr lang="ru-RU" i="1" dirty="0" smtClean="0"/>
              <a:t> ним система </a:t>
            </a:r>
            <a:r>
              <a:rPr lang="ru-RU" i="1" dirty="0" err="1" smtClean="0"/>
              <a:t>швидко</a:t>
            </a:r>
            <a:r>
              <a:rPr lang="ru-RU" i="1" dirty="0" smtClean="0"/>
              <a:t> </a:t>
            </a:r>
            <a:r>
              <a:rPr lang="ru-RU" i="1" dirty="0" err="1" smtClean="0"/>
              <a:t>прижилася</a:t>
            </a:r>
            <a:r>
              <a:rPr lang="ru-RU" i="1" dirty="0" smtClean="0"/>
              <a:t>, </a:t>
            </a:r>
            <a:r>
              <a:rPr lang="ru-RU" i="1" dirty="0" err="1" smtClean="0"/>
              <a:t>і</a:t>
            </a:r>
            <a:r>
              <a:rPr lang="ru-RU" i="1" dirty="0" smtClean="0"/>
              <a:t> зараз вона </a:t>
            </a:r>
            <a:r>
              <a:rPr lang="ru-RU" i="1" dirty="0" err="1" smtClean="0"/>
              <a:t>нікого</a:t>
            </a:r>
            <a:r>
              <a:rPr lang="ru-RU" i="1" dirty="0" smtClean="0"/>
              <a:t> не </a:t>
            </a:r>
            <a:r>
              <a:rPr lang="ru-RU" i="1" dirty="0" err="1" smtClean="0"/>
              <a:t>дивує</a:t>
            </a:r>
            <a:endParaRPr lang="ru-RU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485778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5000"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57818" y="3000372"/>
            <a:ext cx="27860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Про </a:t>
            </a:r>
            <a:r>
              <a:rPr lang="ru-RU" i="1" dirty="0" err="1" smtClean="0"/>
              <a:t>особисте</a:t>
            </a:r>
            <a:r>
              <a:rPr lang="ru-RU" i="1" dirty="0" smtClean="0"/>
              <a:t> </a:t>
            </a:r>
            <a:r>
              <a:rPr lang="ru-RU" i="1" dirty="0" err="1" smtClean="0"/>
              <a:t>життя</a:t>
            </a:r>
            <a:r>
              <a:rPr lang="ru-RU" i="1" dirty="0" smtClean="0"/>
              <a:t> практично </a:t>
            </a:r>
            <a:r>
              <a:rPr lang="ru-RU" i="1" dirty="0" err="1" smtClean="0"/>
              <a:t>нічого</a:t>
            </a:r>
            <a:r>
              <a:rPr lang="ru-RU" i="1" dirty="0" smtClean="0"/>
              <a:t> не </a:t>
            </a:r>
            <a:r>
              <a:rPr lang="ru-RU" i="1" dirty="0" err="1" smtClean="0"/>
              <a:t>відомо</a:t>
            </a:r>
            <a:r>
              <a:rPr lang="ru-RU" i="1" dirty="0" smtClean="0"/>
              <a:t>.</a:t>
            </a:r>
          </a:p>
          <a:p>
            <a:pPr algn="ctr"/>
            <a:r>
              <a:rPr lang="ru-RU" i="1" dirty="0" smtClean="0"/>
              <a:t> </a:t>
            </a:r>
            <a:r>
              <a:rPr lang="ru-RU" i="1" dirty="0" err="1" smtClean="0"/>
              <a:t>Одружений</a:t>
            </a:r>
            <a:r>
              <a:rPr lang="ru-RU" i="1" dirty="0" smtClean="0"/>
              <a:t> </a:t>
            </a:r>
            <a:r>
              <a:rPr lang="ru-RU" i="1" dirty="0" err="1" smtClean="0"/>
              <a:t>він</a:t>
            </a:r>
            <a:r>
              <a:rPr lang="ru-RU" i="1" dirty="0" smtClean="0"/>
              <a:t> не </a:t>
            </a:r>
            <a:r>
              <a:rPr lang="ru-RU" i="1" dirty="0" err="1" smtClean="0"/>
              <a:t>був</a:t>
            </a:r>
            <a:endParaRPr lang="ru-RU" i="1" dirty="0"/>
          </a:p>
        </p:txBody>
      </p:sp>
      <p:pic>
        <p:nvPicPr>
          <p:cNvPr id="20482" name="Picture 2" descr="C:\Documents and Settings\Administrator\Рабочий стол\декарт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14356"/>
            <a:ext cx="3786214" cy="509417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9000"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1428736"/>
            <a:ext cx="50006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Можливо</a:t>
            </a:r>
            <a:r>
              <a:rPr lang="ru-RU" i="1" dirty="0" smtClean="0"/>
              <a:t>, </a:t>
            </a:r>
            <a:r>
              <a:rPr lang="ru-RU" i="1" dirty="0" err="1" smtClean="0"/>
              <a:t>якщо</a:t>
            </a:r>
            <a:r>
              <a:rPr lang="ru-RU" i="1" dirty="0" smtClean="0"/>
              <a:t> б у </a:t>
            </a:r>
            <a:r>
              <a:rPr lang="ru-RU" i="1" dirty="0" err="1" smtClean="0"/>
              <a:t>нього</a:t>
            </a:r>
            <a:r>
              <a:rPr lang="ru-RU" i="1" dirty="0" smtClean="0"/>
              <a:t> не </a:t>
            </a:r>
            <a:r>
              <a:rPr lang="ru-RU" i="1" dirty="0" err="1" smtClean="0"/>
              <a:t>народилася</a:t>
            </a:r>
            <a:endParaRPr lang="ru-RU" i="1" dirty="0" smtClean="0"/>
          </a:p>
          <a:p>
            <a:pPr algn="ctr"/>
            <a:r>
              <a:rPr lang="ru-RU" i="1" dirty="0" smtClean="0"/>
              <a:t> в 1635 </a:t>
            </a:r>
            <a:r>
              <a:rPr lang="ru-RU" i="1" dirty="0" err="1" smtClean="0"/>
              <a:t>році</a:t>
            </a:r>
            <a:r>
              <a:rPr lang="ru-RU" i="1" dirty="0" smtClean="0"/>
              <a:t> дочка </a:t>
            </a:r>
            <a:r>
              <a:rPr lang="ru-RU" i="1" dirty="0" err="1" smtClean="0"/>
              <a:t>Франсіна</a:t>
            </a:r>
            <a:r>
              <a:rPr lang="ru-RU" i="1" dirty="0" smtClean="0"/>
              <a:t>, </a:t>
            </a:r>
          </a:p>
          <a:p>
            <a:pPr algn="ctr"/>
            <a:r>
              <a:rPr lang="ru-RU" i="1" dirty="0" err="1" smtClean="0"/>
              <a:t>ніхто</a:t>
            </a:r>
            <a:r>
              <a:rPr lang="ru-RU" i="1" dirty="0" smtClean="0"/>
              <a:t> б так </a:t>
            </a:r>
            <a:r>
              <a:rPr lang="ru-RU" i="1" dirty="0" err="1" smtClean="0"/>
              <a:t>і</a:t>
            </a:r>
            <a:r>
              <a:rPr lang="ru-RU" i="1" dirty="0" smtClean="0"/>
              <a:t> не </a:t>
            </a:r>
            <a:r>
              <a:rPr lang="ru-RU" i="1" dirty="0" err="1" smtClean="0"/>
              <a:t>дізнався</a:t>
            </a:r>
            <a:r>
              <a:rPr lang="ru-RU" i="1" dirty="0" smtClean="0"/>
              <a:t> про </a:t>
            </a:r>
            <a:r>
              <a:rPr lang="ru-RU" i="1" dirty="0" err="1" smtClean="0"/>
              <a:t>його</a:t>
            </a:r>
            <a:r>
              <a:rPr lang="ru-RU" i="1" dirty="0" smtClean="0"/>
              <a:t> </a:t>
            </a:r>
            <a:r>
              <a:rPr lang="ru-RU" i="1" dirty="0" err="1" smtClean="0"/>
              <a:t>стосунки</a:t>
            </a:r>
            <a:r>
              <a:rPr lang="ru-RU" i="1" dirty="0" smtClean="0"/>
              <a:t> </a:t>
            </a:r>
            <a:r>
              <a:rPr lang="ru-RU" i="1" dirty="0" err="1" smtClean="0"/>
              <a:t>із</a:t>
            </a:r>
            <a:r>
              <a:rPr lang="ru-RU" i="1" dirty="0" smtClean="0"/>
              <a:t> </a:t>
            </a:r>
            <a:r>
              <a:rPr lang="ru-RU" i="1" dirty="0" err="1" smtClean="0"/>
              <a:t>власною</a:t>
            </a:r>
            <a:r>
              <a:rPr lang="ru-RU" i="1" dirty="0" smtClean="0"/>
              <a:t> </a:t>
            </a:r>
            <a:r>
              <a:rPr lang="ru-RU" i="1" dirty="0" err="1" smtClean="0"/>
              <a:t>служницею</a:t>
            </a:r>
            <a:r>
              <a:rPr lang="ru-RU" i="1" dirty="0" smtClean="0"/>
              <a:t> </a:t>
            </a:r>
            <a:r>
              <a:rPr lang="ru-RU" i="1" dirty="0" err="1" smtClean="0"/>
              <a:t>Хелен</a:t>
            </a:r>
            <a:r>
              <a:rPr lang="ru-RU" i="1" dirty="0" smtClean="0"/>
              <a:t>, </a:t>
            </a:r>
          </a:p>
          <a:p>
            <a:pPr algn="ctr"/>
            <a:r>
              <a:rPr lang="ru-RU" i="1" dirty="0" smtClean="0"/>
              <a:t>так як вони не </a:t>
            </a:r>
            <a:r>
              <a:rPr lang="ru-RU" i="1" dirty="0" err="1" smtClean="0"/>
              <a:t>оджружился</a:t>
            </a:r>
            <a:r>
              <a:rPr lang="ru-RU" i="1" dirty="0" smtClean="0"/>
              <a:t>, то </a:t>
            </a:r>
            <a:r>
              <a:rPr lang="ru-RU" i="1" dirty="0" err="1" smtClean="0"/>
              <a:t>донька</a:t>
            </a:r>
            <a:r>
              <a:rPr lang="ru-RU" i="1" dirty="0" smtClean="0"/>
              <a:t> Декарта </a:t>
            </a:r>
            <a:r>
              <a:rPr lang="ru-RU" i="1" dirty="0" err="1" smtClean="0"/>
              <a:t>вважалася</a:t>
            </a:r>
            <a:r>
              <a:rPr lang="ru-RU" i="1" dirty="0" smtClean="0"/>
              <a:t> </a:t>
            </a:r>
            <a:r>
              <a:rPr lang="ru-RU" i="1" dirty="0" err="1" smtClean="0"/>
              <a:t>незаконнонародженою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err="1" smtClean="0"/>
              <a:t>Однак</a:t>
            </a:r>
            <a:r>
              <a:rPr lang="ru-RU" i="1" dirty="0" smtClean="0"/>
              <a:t> </a:t>
            </a:r>
            <a:r>
              <a:rPr lang="ru-RU" i="1" dirty="0" err="1" smtClean="0"/>
              <a:t>вчений</a:t>
            </a:r>
            <a:r>
              <a:rPr lang="ru-RU" i="1" dirty="0" smtClean="0"/>
              <a:t> </a:t>
            </a:r>
            <a:r>
              <a:rPr lang="ru-RU" i="1" dirty="0" err="1" smtClean="0"/>
              <a:t>був</a:t>
            </a:r>
            <a:r>
              <a:rPr lang="ru-RU" i="1" dirty="0" smtClean="0"/>
              <a:t> </a:t>
            </a:r>
            <a:r>
              <a:rPr lang="ru-RU" i="1" dirty="0" err="1" smtClean="0"/>
              <a:t>дуже</a:t>
            </a:r>
            <a:r>
              <a:rPr lang="ru-RU" i="1" dirty="0" smtClean="0"/>
              <a:t> </a:t>
            </a:r>
            <a:r>
              <a:rPr lang="ru-RU" i="1" dirty="0" err="1" smtClean="0"/>
              <a:t>прив’язаний</a:t>
            </a:r>
            <a:r>
              <a:rPr lang="ru-RU" i="1" dirty="0" smtClean="0"/>
              <a:t> до </a:t>
            </a:r>
            <a:r>
              <a:rPr lang="ru-RU" i="1" dirty="0" err="1" smtClean="0"/>
              <a:t>цієї</a:t>
            </a:r>
            <a:r>
              <a:rPr lang="ru-RU" i="1" dirty="0" smtClean="0"/>
              <a:t> </a:t>
            </a:r>
            <a:r>
              <a:rPr lang="ru-RU" i="1" dirty="0" err="1" smtClean="0"/>
              <a:t>маленької</a:t>
            </a:r>
            <a:r>
              <a:rPr lang="ru-RU" i="1" dirty="0" smtClean="0"/>
              <a:t> </a:t>
            </a:r>
            <a:r>
              <a:rPr lang="ru-RU" i="1" dirty="0" err="1" smtClean="0"/>
              <a:t>істоти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ледве</a:t>
            </a:r>
            <a:r>
              <a:rPr lang="ru-RU" i="1" dirty="0" smtClean="0"/>
              <a:t> </a:t>
            </a:r>
            <a:r>
              <a:rPr lang="ru-RU" i="1" dirty="0" err="1" smtClean="0"/>
              <a:t>оговтався</a:t>
            </a:r>
            <a:r>
              <a:rPr lang="ru-RU" i="1" dirty="0" smtClean="0"/>
              <a:t> </a:t>
            </a:r>
            <a:r>
              <a:rPr lang="ru-RU" i="1" dirty="0" err="1" smtClean="0"/>
              <a:t>від</a:t>
            </a:r>
            <a:r>
              <a:rPr lang="ru-RU" i="1" dirty="0" smtClean="0"/>
              <a:t> удару, коли в </a:t>
            </a:r>
            <a:r>
              <a:rPr lang="ru-RU" i="1" dirty="0" err="1" smtClean="0"/>
              <a:t>п’ятирічному</a:t>
            </a:r>
            <a:r>
              <a:rPr lang="ru-RU" i="1" dirty="0" smtClean="0"/>
              <a:t> </a:t>
            </a:r>
            <a:r>
              <a:rPr lang="ru-RU" i="1" dirty="0" err="1" smtClean="0"/>
              <a:t>віці</a:t>
            </a:r>
            <a:r>
              <a:rPr lang="ru-RU" i="1" dirty="0" smtClean="0"/>
              <a:t> </a:t>
            </a:r>
            <a:r>
              <a:rPr lang="ru-RU" i="1" dirty="0" err="1" smtClean="0"/>
              <a:t>дівчинка</a:t>
            </a:r>
            <a:r>
              <a:rPr lang="ru-RU" i="1" dirty="0" smtClean="0"/>
              <a:t> померла </a:t>
            </a:r>
            <a:r>
              <a:rPr lang="ru-RU" i="1" dirty="0" err="1" smtClean="0"/>
              <a:t>від</a:t>
            </a:r>
            <a:r>
              <a:rPr lang="ru-RU" i="1" dirty="0" smtClean="0"/>
              <a:t> </a:t>
            </a:r>
            <a:r>
              <a:rPr lang="ru-RU" i="1" dirty="0" err="1" smtClean="0"/>
              <a:t>скарлатини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err="1" smtClean="0"/>
              <a:t>Принаймні</a:t>
            </a:r>
            <a:r>
              <a:rPr lang="ru-RU" i="1" dirty="0" smtClean="0"/>
              <a:t>, </a:t>
            </a:r>
            <a:r>
              <a:rPr lang="ru-RU" i="1" dirty="0" err="1" smtClean="0"/>
              <a:t>цей</a:t>
            </a:r>
            <a:r>
              <a:rPr lang="ru-RU" i="1" dirty="0" smtClean="0"/>
              <a:t> </a:t>
            </a:r>
            <a:r>
              <a:rPr lang="ru-RU" i="1" dirty="0" err="1" smtClean="0"/>
              <a:t>дивний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замкнутий</a:t>
            </a:r>
            <a:r>
              <a:rPr lang="ru-RU" i="1" dirty="0" smtClean="0"/>
              <a:t> </a:t>
            </a:r>
            <a:r>
              <a:rPr lang="ru-RU" i="1" dirty="0" err="1" smtClean="0"/>
              <a:t>чоловік</a:t>
            </a:r>
            <a:r>
              <a:rPr lang="ru-RU" i="1" dirty="0" smtClean="0"/>
              <a:t>, у </a:t>
            </a:r>
            <a:r>
              <a:rPr lang="ru-RU" i="1" dirty="0" err="1" smtClean="0"/>
              <a:t>якого</a:t>
            </a:r>
            <a:r>
              <a:rPr lang="ru-RU" i="1" dirty="0" smtClean="0"/>
              <a:t> практично не </a:t>
            </a:r>
            <a:r>
              <a:rPr lang="ru-RU" i="1" dirty="0" err="1" smtClean="0"/>
              <a:t>було</a:t>
            </a:r>
            <a:r>
              <a:rPr lang="ru-RU" i="1" dirty="0" smtClean="0"/>
              <a:t> </a:t>
            </a:r>
            <a:r>
              <a:rPr lang="ru-RU" i="1" dirty="0" err="1" smtClean="0"/>
              <a:t>друзів</a:t>
            </a:r>
            <a:r>
              <a:rPr lang="ru-RU" i="1" dirty="0" smtClean="0"/>
              <a:t>, показав себе </a:t>
            </a:r>
          </a:p>
          <a:p>
            <a:pPr algn="ctr"/>
            <a:r>
              <a:rPr lang="ru-RU" i="1" dirty="0" smtClean="0"/>
              <a:t>за </a:t>
            </a:r>
            <a:r>
              <a:rPr lang="ru-RU" i="1" dirty="0" err="1" smtClean="0"/>
              <a:t>ці</a:t>
            </a:r>
            <a:r>
              <a:rPr lang="ru-RU" i="1" dirty="0" smtClean="0"/>
              <a:t> </a:t>
            </a:r>
            <a:r>
              <a:rPr lang="ru-RU" i="1" dirty="0" err="1" smtClean="0"/>
              <a:t>п’ять</a:t>
            </a:r>
            <a:r>
              <a:rPr lang="ru-RU" i="1" dirty="0" smtClean="0"/>
              <a:t> </a:t>
            </a:r>
            <a:r>
              <a:rPr lang="ru-RU" i="1" dirty="0" err="1" smtClean="0"/>
              <a:t>років</a:t>
            </a:r>
            <a:r>
              <a:rPr lang="ru-RU" i="1" dirty="0" smtClean="0"/>
              <a:t> </a:t>
            </a:r>
            <a:r>
              <a:rPr lang="ru-RU" i="1" dirty="0" err="1" smtClean="0"/>
              <a:t>дуже</a:t>
            </a:r>
            <a:r>
              <a:rPr lang="ru-RU" i="1" dirty="0" smtClean="0"/>
              <a:t> </a:t>
            </a:r>
            <a:r>
              <a:rPr lang="ru-RU" i="1" dirty="0" err="1" smtClean="0"/>
              <a:t>ніжним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турботливим</a:t>
            </a:r>
            <a:r>
              <a:rPr lang="ru-RU" i="1" dirty="0" smtClean="0"/>
              <a:t> </a:t>
            </a:r>
            <a:r>
              <a:rPr lang="ru-RU" i="1" dirty="0" err="1" smtClean="0"/>
              <a:t>батьком</a:t>
            </a:r>
            <a:endParaRPr lang="ru-RU" i="1" dirty="0"/>
          </a:p>
        </p:txBody>
      </p:sp>
    </p:spTree>
  </p:cSld>
  <p:clrMapOvr>
    <a:masterClrMapping/>
  </p:clrMapOvr>
  <p:transition spd="slow" advClick="0" advTm="20000"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29190" y="2357430"/>
            <a:ext cx="31432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Після</a:t>
            </a:r>
            <a:r>
              <a:rPr lang="ru-RU" i="1" dirty="0" smtClean="0"/>
              <a:t> </a:t>
            </a:r>
            <a:r>
              <a:rPr lang="ru-RU" i="1" dirty="0" err="1" smtClean="0"/>
              <a:t>смерті</a:t>
            </a:r>
            <a:r>
              <a:rPr lang="ru-RU" i="1" dirty="0" smtClean="0"/>
              <a:t> </a:t>
            </a:r>
            <a:r>
              <a:rPr lang="ru-RU" i="1" dirty="0" err="1" smtClean="0"/>
              <a:t>вченого</a:t>
            </a:r>
            <a:r>
              <a:rPr lang="ru-RU" i="1" dirty="0" smtClean="0"/>
              <a:t> </a:t>
            </a:r>
            <a:r>
              <a:rPr lang="ru-RU" i="1" dirty="0" err="1" smtClean="0"/>
              <a:t>його</a:t>
            </a:r>
            <a:r>
              <a:rPr lang="ru-RU" i="1" dirty="0" smtClean="0"/>
              <a:t> </a:t>
            </a:r>
            <a:r>
              <a:rPr lang="ru-RU" i="1" dirty="0" err="1" smtClean="0"/>
              <a:t>роботи</a:t>
            </a:r>
            <a:r>
              <a:rPr lang="ru-RU" i="1" dirty="0" smtClean="0"/>
              <a:t> </a:t>
            </a:r>
            <a:r>
              <a:rPr lang="ru-RU" i="1" dirty="0" err="1" smtClean="0"/>
              <a:t>потрапили</a:t>
            </a:r>
            <a:r>
              <a:rPr lang="ru-RU" i="1" dirty="0" smtClean="0"/>
              <a:t> в список </a:t>
            </a:r>
            <a:r>
              <a:rPr lang="ru-RU" i="1" dirty="0" err="1" smtClean="0"/>
              <a:t>забороненої</a:t>
            </a:r>
            <a:r>
              <a:rPr lang="ru-RU" i="1" dirty="0" smtClean="0"/>
              <a:t> </a:t>
            </a:r>
            <a:r>
              <a:rPr lang="ru-RU" i="1" dirty="0" err="1" smtClean="0"/>
              <a:t>літератури</a:t>
            </a:r>
            <a:r>
              <a:rPr lang="ru-RU" i="1" dirty="0" smtClean="0"/>
              <a:t>. </a:t>
            </a:r>
          </a:p>
          <a:p>
            <a:pPr algn="ctr"/>
            <a:r>
              <a:rPr lang="ru-RU" i="1" dirty="0" smtClean="0"/>
              <a:t>Але </a:t>
            </a:r>
            <a:r>
              <a:rPr lang="ru-RU" i="1" dirty="0" err="1" smtClean="0"/>
              <a:t>незважаючи</a:t>
            </a:r>
            <a:r>
              <a:rPr lang="ru-RU" i="1" dirty="0" smtClean="0"/>
              <a:t> на </a:t>
            </a:r>
            <a:r>
              <a:rPr lang="ru-RU" i="1" dirty="0" err="1" smtClean="0"/>
              <a:t>це</a:t>
            </a:r>
            <a:r>
              <a:rPr lang="ru-RU" i="1" dirty="0" smtClean="0"/>
              <a:t>, </a:t>
            </a:r>
            <a:r>
              <a:rPr lang="ru-RU" i="1" dirty="0" err="1" smtClean="0"/>
              <a:t>значення</a:t>
            </a:r>
            <a:r>
              <a:rPr lang="ru-RU" i="1" dirty="0" smtClean="0"/>
              <a:t> </a:t>
            </a:r>
            <a:r>
              <a:rPr lang="ru-RU" i="1" dirty="0" err="1" smtClean="0"/>
              <a:t>відкриттів</a:t>
            </a:r>
            <a:r>
              <a:rPr lang="ru-RU" i="1" dirty="0" smtClean="0"/>
              <a:t> </a:t>
            </a:r>
          </a:p>
          <a:p>
            <a:pPr algn="ctr"/>
            <a:r>
              <a:rPr lang="ru-RU" i="1" dirty="0" smtClean="0"/>
              <a:t>не </a:t>
            </a:r>
            <a:r>
              <a:rPr lang="ru-RU" i="1" dirty="0" err="1" smtClean="0"/>
              <a:t>можна</a:t>
            </a:r>
            <a:r>
              <a:rPr lang="ru-RU" i="1" dirty="0" smtClean="0"/>
              <a:t> </a:t>
            </a:r>
            <a:r>
              <a:rPr lang="ru-RU" i="1" dirty="0" err="1" smtClean="0"/>
              <a:t>переоцінити</a:t>
            </a:r>
            <a:endParaRPr lang="ru-RU" i="1" dirty="0"/>
          </a:p>
        </p:txBody>
      </p:sp>
      <p:pic>
        <p:nvPicPr>
          <p:cNvPr id="39938" name="Picture 2" descr="C:\Documents and Settings\Administrator\Рабочий стол\декарт\images (1).jpg"/>
          <p:cNvPicPr>
            <a:picLocks noChangeAspect="1" noChangeArrowheads="1"/>
          </p:cNvPicPr>
          <p:nvPr/>
        </p:nvPicPr>
        <p:blipFill>
          <a:blip r:embed="rId2"/>
          <a:srcRect l="15873" r="15873"/>
          <a:stretch>
            <a:fillRect/>
          </a:stretch>
        </p:blipFill>
        <p:spPr bwMode="auto">
          <a:xfrm>
            <a:off x="1214414" y="857232"/>
            <a:ext cx="3429024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3438" y="1571612"/>
            <a:ext cx="2857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Фігура</a:t>
            </a:r>
            <a:endParaRPr lang="ru-RU" i="1" dirty="0" smtClean="0"/>
          </a:p>
          <a:p>
            <a:pPr algn="ctr"/>
            <a:r>
              <a:rPr lang="ru-RU" i="1" dirty="0" smtClean="0"/>
              <a:t>на </a:t>
            </a:r>
            <a:r>
              <a:rPr lang="ru-RU" i="1" dirty="0" err="1" smtClean="0"/>
              <a:t>головній</a:t>
            </a:r>
            <a:r>
              <a:rPr lang="ru-RU" i="1" dirty="0" smtClean="0"/>
              <a:t> </a:t>
            </a:r>
            <a:r>
              <a:rPr lang="ru-RU" i="1" dirty="0" err="1" smtClean="0"/>
              <a:t>площі</a:t>
            </a:r>
            <a:r>
              <a:rPr lang="ru-RU" i="1" dirty="0" smtClean="0"/>
              <a:t> </a:t>
            </a:r>
            <a:r>
              <a:rPr lang="ru-RU" i="1" dirty="0" err="1" smtClean="0"/>
              <a:t>міста</a:t>
            </a:r>
            <a:r>
              <a:rPr lang="ru-RU" i="1" dirty="0" smtClean="0"/>
              <a:t>, </a:t>
            </a:r>
          </a:p>
          <a:p>
            <a:pPr algn="ctr"/>
            <a:r>
              <a:rPr lang="ru-RU" i="1" dirty="0" smtClean="0"/>
              <a:t>в </a:t>
            </a:r>
            <a:r>
              <a:rPr lang="ru-RU" i="1" dirty="0" err="1" smtClean="0"/>
              <a:t>якому</a:t>
            </a:r>
            <a:r>
              <a:rPr lang="ru-RU" i="1" dirty="0" smtClean="0"/>
              <a:t> </a:t>
            </a:r>
            <a:r>
              <a:rPr lang="ru-RU" i="1" dirty="0" err="1" smtClean="0"/>
              <a:t>в</a:t>
            </a:r>
            <a:r>
              <a:rPr lang="uk-UA" i="1" dirty="0" err="1" smtClean="0"/>
              <a:t>ін</a:t>
            </a:r>
            <a:r>
              <a:rPr lang="uk-UA" i="1" dirty="0" smtClean="0"/>
              <a:t> </a:t>
            </a:r>
            <a:r>
              <a:rPr lang="ru-RU" i="1" dirty="0" err="1" smtClean="0"/>
              <a:t>народився</a:t>
            </a:r>
            <a:endParaRPr lang="ru-RU" i="1" dirty="0"/>
          </a:p>
        </p:txBody>
      </p:sp>
      <p:pic>
        <p:nvPicPr>
          <p:cNvPr id="32769" name="Picture 1" descr="C:\Documents and Settings\Administrator\Рабочий стол\декарт\290px-Hôtel_de_Ville_LA_HAYE-DESCARTES_-_Jean-Charles_GUIL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3683000" cy="4914900"/>
          </a:xfrm>
          <a:prstGeom prst="rect">
            <a:avLst/>
          </a:prstGeom>
          <a:noFill/>
        </p:spPr>
      </p:pic>
      <p:pic>
        <p:nvPicPr>
          <p:cNvPr id="32771" name="Picture 3" descr="C:\Documents and Settings\Administrator\Рабочий стол\декарт\CQYiE2z4UYhJt7AQ1HLms10ozZbwRTYiKoN7rsBaIZuSqiNOVduKFNaqJj6zU6EOgKchBb27ybnqrvLMR7xpeBdPYOAj8YqJccIxAIpYDY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381372"/>
            <a:ext cx="5214942" cy="34766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2786058"/>
            <a:ext cx="41433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За </a:t>
            </a:r>
            <a:r>
              <a:rPr lang="ru-RU" i="1" dirty="0" err="1" smtClean="0"/>
              <a:t>офіційною</a:t>
            </a:r>
            <a:r>
              <a:rPr lang="ru-RU" i="1" dirty="0" smtClean="0"/>
              <a:t> </a:t>
            </a:r>
            <a:r>
              <a:rPr lang="ru-RU" i="1" dirty="0" err="1" smtClean="0"/>
              <a:t>версією</a:t>
            </a:r>
            <a:r>
              <a:rPr lang="ru-RU" i="1" dirty="0" smtClean="0"/>
              <a:t> Рене Декарт помер </a:t>
            </a:r>
            <a:r>
              <a:rPr lang="ru-RU" i="1" dirty="0" err="1" smtClean="0"/>
              <a:t>від</a:t>
            </a:r>
            <a:r>
              <a:rPr lang="ru-RU" i="1" dirty="0" smtClean="0"/>
              <a:t> </a:t>
            </a:r>
            <a:r>
              <a:rPr lang="ru-RU" i="1" dirty="0" err="1" smtClean="0"/>
              <a:t>запалення</a:t>
            </a:r>
            <a:r>
              <a:rPr lang="ru-RU" i="1" dirty="0" smtClean="0"/>
              <a:t> </a:t>
            </a:r>
            <a:r>
              <a:rPr lang="ru-RU" i="1" dirty="0" err="1" smtClean="0"/>
              <a:t>легенів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спричиненою</a:t>
            </a:r>
            <a:r>
              <a:rPr lang="ru-RU" i="1" dirty="0" smtClean="0"/>
              <a:t> ним </a:t>
            </a:r>
            <a:r>
              <a:rPr lang="ru-RU" i="1" dirty="0" err="1" smtClean="0"/>
              <a:t>пневмонією</a:t>
            </a:r>
            <a:r>
              <a:rPr lang="ru-RU" i="1" dirty="0" smtClean="0"/>
              <a:t>, </a:t>
            </a:r>
            <a:r>
              <a:rPr lang="ru-RU" i="1" dirty="0" err="1" smtClean="0"/>
              <a:t>але</a:t>
            </a:r>
            <a:r>
              <a:rPr lang="ru-RU" i="1" dirty="0" smtClean="0"/>
              <a:t> </a:t>
            </a:r>
            <a:r>
              <a:rPr lang="ru-RU" i="1" dirty="0" err="1" smtClean="0"/>
              <a:t>ще</a:t>
            </a:r>
            <a:r>
              <a:rPr lang="ru-RU" i="1" dirty="0" smtClean="0"/>
              <a:t> </a:t>
            </a:r>
            <a:r>
              <a:rPr lang="ru-RU" i="1" dirty="0" err="1" smtClean="0"/>
              <a:t>багато</a:t>
            </a:r>
            <a:r>
              <a:rPr lang="ru-RU" i="1" dirty="0" smtClean="0"/>
              <a:t> </a:t>
            </a:r>
            <a:r>
              <a:rPr lang="ru-RU" i="1" dirty="0" err="1" smtClean="0"/>
              <a:t>років</a:t>
            </a:r>
            <a:r>
              <a:rPr lang="ru-RU" i="1" dirty="0" smtClean="0"/>
              <a:t> ходили чутки, </a:t>
            </a:r>
            <a:r>
              <a:rPr lang="ru-RU" i="1" dirty="0" err="1" smtClean="0"/>
              <a:t>що</a:t>
            </a:r>
            <a:r>
              <a:rPr lang="ru-RU" i="1" dirty="0" smtClean="0"/>
              <a:t> </a:t>
            </a:r>
            <a:r>
              <a:rPr lang="ru-RU" i="1" dirty="0" err="1" smtClean="0"/>
              <a:t>він</a:t>
            </a:r>
            <a:r>
              <a:rPr lang="ru-RU" i="1" dirty="0" smtClean="0"/>
              <a:t> </a:t>
            </a:r>
            <a:r>
              <a:rPr lang="ru-RU" i="1" dirty="0" err="1" smtClean="0"/>
              <a:t>був</a:t>
            </a:r>
            <a:r>
              <a:rPr lang="ru-RU" i="1" dirty="0" smtClean="0"/>
              <a:t> </a:t>
            </a:r>
            <a:r>
              <a:rPr lang="ru-RU" i="1" dirty="0" err="1" smtClean="0"/>
              <a:t>отруєний</a:t>
            </a:r>
            <a:r>
              <a:rPr lang="ru-RU" i="1" dirty="0" smtClean="0"/>
              <a:t>  – </a:t>
            </a:r>
            <a:r>
              <a:rPr lang="ru-RU" i="1" dirty="0" err="1" smtClean="0"/>
              <a:t>підсипали</a:t>
            </a:r>
            <a:r>
              <a:rPr lang="ru-RU" i="1" dirty="0" smtClean="0"/>
              <a:t> в стакан </a:t>
            </a:r>
            <a:r>
              <a:rPr lang="ru-RU" i="1" dirty="0" err="1" smtClean="0"/>
              <a:t>з</a:t>
            </a:r>
            <a:r>
              <a:rPr lang="ru-RU" i="1" dirty="0" smtClean="0"/>
              <a:t> водою </a:t>
            </a:r>
            <a:r>
              <a:rPr lang="ru-RU" i="1" dirty="0" err="1" smtClean="0"/>
              <a:t>миш'як</a:t>
            </a:r>
            <a:r>
              <a:rPr lang="ru-RU" i="1" dirty="0" smtClean="0"/>
              <a:t>. </a:t>
            </a:r>
          </a:p>
          <a:p>
            <a:pPr algn="ctr"/>
            <a:endParaRPr lang="ru-RU" i="1" dirty="0" smtClean="0"/>
          </a:p>
          <a:p>
            <a:pPr algn="ctr"/>
            <a:r>
              <a:rPr lang="ru-RU" i="1" dirty="0" smtClean="0"/>
              <a:t>11 лютого 1650 року </a:t>
            </a:r>
            <a:r>
              <a:rPr lang="ru-RU" i="1" dirty="0" err="1" smtClean="0"/>
              <a:t>французького</a:t>
            </a:r>
            <a:r>
              <a:rPr lang="ru-RU" i="1" dirty="0" smtClean="0"/>
              <a:t> </a:t>
            </a:r>
            <a:r>
              <a:rPr lang="ru-RU" i="1" dirty="0" err="1" smtClean="0"/>
              <a:t>філософа</a:t>
            </a:r>
            <a:r>
              <a:rPr lang="ru-RU" i="1" dirty="0" smtClean="0"/>
              <a:t> не стало</a:t>
            </a:r>
            <a:endParaRPr lang="ru-RU" i="1" dirty="0"/>
          </a:p>
        </p:txBody>
      </p:sp>
      <p:pic>
        <p:nvPicPr>
          <p:cNvPr id="22530" name="Picture 2" descr="C:\Documents and Settings\Administrator\Рабочий стол\декарт\tur_dekart.jpg"/>
          <p:cNvPicPr>
            <a:picLocks noChangeAspect="1" noChangeArrowheads="1"/>
          </p:cNvPicPr>
          <p:nvPr/>
        </p:nvPicPr>
        <p:blipFill>
          <a:blip r:embed="rId2"/>
          <a:srcRect l="1905" t="1231" r="6669" b="2755"/>
          <a:stretch>
            <a:fillRect/>
          </a:stretch>
        </p:blipFill>
        <p:spPr bwMode="auto">
          <a:xfrm>
            <a:off x="1285852" y="642918"/>
            <a:ext cx="3000396" cy="48756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wedg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71546"/>
            <a:ext cx="30480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143372" y="53578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i="1" dirty="0" smtClean="0"/>
              <a:t>Меморіал Р. Декарта в </a:t>
            </a:r>
            <a:r>
              <a:rPr lang="en-US" i="1" dirty="0" smtClean="0"/>
              <a:t>Adolf </a:t>
            </a:r>
            <a:r>
              <a:rPr lang="en-US" i="1" dirty="0" err="1" smtClean="0"/>
              <a:t>Fredriks</a:t>
            </a:r>
            <a:r>
              <a:rPr lang="uk-UA" i="1" dirty="0" smtClean="0"/>
              <a:t> </a:t>
            </a:r>
            <a:r>
              <a:rPr lang="en-US" i="1" dirty="0" err="1" smtClean="0"/>
              <a:t>Kyrka</a:t>
            </a:r>
            <a:r>
              <a:rPr lang="en-US" i="1" dirty="0" smtClean="0"/>
              <a:t>, </a:t>
            </a:r>
            <a:r>
              <a:rPr lang="uk-UA" i="1" dirty="0" smtClean="0"/>
              <a:t>Стокгольм </a:t>
            </a: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1000108"/>
            <a:ext cx="39290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Так як Декарт </a:t>
            </a:r>
            <a:r>
              <a:rPr lang="ru-RU" i="1" dirty="0" err="1" smtClean="0"/>
              <a:t>був</a:t>
            </a:r>
            <a:r>
              <a:rPr lang="ru-RU" i="1" dirty="0" smtClean="0"/>
              <a:t> католиком, </a:t>
            </a:r>
            <a:r>
              <a:rPr lang="ru-RU" i="1" dirty="0" err="1" smtClean="0"/>
              <a:t>але</a:t>
            </a:r>
            <a:r>
              <a:rPr lang="ru-RU" i="1" dirty="0" smtClean="0"/>
              <a:t> помер в </a:t>
            </a:r>
            <a:r>
              <a:rPr lang="ru-RU" i="1" dirty="0" err="1" smtClean="0"/>
              <a:t>протестантській</a:t>
            </a:r>
            <a:r>
              <a:rPr lang="ru-RU" i="1" dirty="0" smtClean="0"/>
              <a:t> </a:t>
            </a:r>
            <a:r>
              <a:rPr lang="ru-RU" i="1" dirty="0" err="1" smtClean="0"/>
              <a:t>Швеції</a:t>
            </a:r>
            <a:r>
              <a:rPr lang="ru-RU" i="1" dirty="0" smtClean="0"/>
              <a:t>, то </a:t>
            </a:r>
            <a:r>
              <a:rPr lang="ru-RU" i="1" dirty="0" err="1" smtClean="0"/>
              <a:t>був</a:t>
            </a:r>
            <a:r>
              <a:rPr lang="ru-RU" i="1" dirty="0" smtClean="0"/>
              <a:t> </a:t>
            </a:r>
            <a:r>
              <a:rPr lang="ru-RU" i="1" dirty="0" err="1" smtClean="0"/>
              <a:t>похований</a:t>
            </a:r>
            <a:r>
              <a:rPr lang="ru-RU" i="1" dirty="0" smtClean="0"/>
              <a:t> на </a:t>
            </a:r>
            <a:r>
              <a:rPr lang="ru-RU" i="1" dirty="0" err="1" smtClean="0"/>
              <a:t>кладовищі</a:t>
            </a:r>
            <a:r>
              <a:rPr lang="ru-RU" i="1" dirty="0" smtClean="0"/>
              <a:t> для </a:t>
            </a:r>
            <a:r>
              <a:rPr lang="ru-RU" i="1" dirty="0" err="1" smtClean="0"/>
              <a:t>нехрещених</a:t>
            </a:r>
            <a:r>
              <a:rPr lang="ru-RU" i="1" dirty="0" smtClean="0"/>
              <a:t> </a:t>
            </a:r>
            <a:r>
              <a:rPr lang="ru-RU" i="1" dirty="0" err="1" smtClean="0"/>
              <a:t>дітей</a:t>
            </a:r>
            <a:r>
              <a:rPr lang="ru-RU" i="1" dirty="0" smtClean="0"/>
              <a:t>, а на надгробному </a:t>
            </a:r>
            <a:r>
              <a:rPr lang="ru-RU" i="1" dirty="0" err="1" smtClean="0"/>
              <a:t>камені</a:t>
            </a:r>
            <a:r>
              <a:rPr lang="ru-RU" i="1" dirty="0" smtClean="0"/>
              <a:t> </a:t>
            </a:r>
            <a:r>
              <a:rPr lang="ru-RU" i="1" dirty="0" err="1" smtClean="0"/>
              <a:t>був</a:t>
            </a:r>
            <a:r>
              <a:rPr lang="ru-RU" i="1" dirty="0" smtClean="0"/>
              <a:t> </a:t>
            </a:r>
            <a:r>
              <a:rPr lang="ru-RU" i="1" dirty="0" err="1" smtClean="0"/>
              <a:t>вибитий</a:t>
            </a:r>
            <a:r>
              <a:rPr lang="ru-RU" i="1" dirty="0" smtClean="0"/>
              <a:t> </a:t>
            </a:r>
            <a:r>
              <a:rPr lang="ru-RU" i="1" dirty="0" err="1" smtClean="0"/>
              <a:t>напис</a:t>
            </a:r>
            <a:r>
              <a:rPr lang="ru-RU" i="1" dirty="0" smtClean="0"/>
              <a:t>: </a:t>
            </a:r>
          </a:p>
          <a:p>
            <a:pPr algn="ctr"/>
            <a:r>
              <a:rPr lang="ru-RU" i="1" dirty="0" smtClean="0"/>
              <a:t>«</a:t>
            </a:r>
            <a:r>
              <a:rPr lang="ru-RU" i="1" dirty="0" err="1" smtClean="0"/>
              <a:t>Невинне</a:t>
            </a:r>
            <a:r>
              <a:rPr lang="ru-RU" i="1" dirty="0" smtClean="0"/>
              <a:t> </a:t>
            </a:r>
            <a:r>
              <a:rPr lang="ru-RU" i="1" dirty="0" err="1" smtClean="0"/>
              <a:t>життя</a:t>
            </a:r>
            <a:r>
              <a:rPr lang="ru-RU" i="1" dirty="0" smtClean="0"/>
              <a:t>, яке погубили </a:t>
            </a:r>
            <a:r>
              <a:rPr lang="ru-RU" i="1" dirty="0" err="1" smtClean="0"/>
              <a:t>злі</a:t>
            </a:r>
            <a:r>
              <a:rPr lang="ru-RU" i="1" dirty="0" smtClean="0"/>
              <a:t> недруги»</a:t>
            </a:r>
          </a:p>
          <a:p>
            <a:pPr algn="ctr"/>
            <a:endParaRPr lang="ru-RU" i="1" dirty="0" smtClean="0"/>
          </a:p>
        </p:txBody>
      </p:sp>
    </p:spTree>
  </p:cSld>
  <p:clrMapOvr>
    <a:masterClrMapping/>
  </p:clrMapOvr>
  <p:transition spd="slow" advClick="0" advTm="14000"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Administrator\Рабочий стол\декарт\J_Collyer_-_Rene_Descartes_1775_-_(MeisterDrucke-80291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714356"/>
            <a:ext cx="3835183" cy="54125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21431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smtClean="0"/>
              <a:t>У 1666 </a:t>
            </a:r>
            <a:r>
              <a:rPr lang="ru-RU" i="1" dirty="0" err="1" smtClean="0"/>
              <a:t>році</a:t>
            </a:r>
            <a:r>
              <a:rPr lang="ru-RU" i="1" dirty="0" smtClean="0"/>
              <a:t> останки Декарта </a:t>
            </a:r>
            <a:r>
              <a:rPr lang="ru-RU" i="1" dirty="0" err="1" smtClean="0"/>
              <a:t>були</a:t>
            </a:r>
            <a:r>
              <a:rPr lang="ru-RU" i="1" dirty="0" smtClean="0"/>
              <a:t> </a:t>
            </a:r>
            <a:r>
              <a:rPr lang="ru-RU" i="1" dirty="0" err="1" smtClean="0"/>
              <a:t>перевезені</a:t>
            </a:r>
            <a:r>
              <a:rPr lang="ru-RU" i="1" dirty="0" smtClean="0"/>
              <a:t> в Париж для </a:t>
            </a:r>
            <a:r>
              <a:rPr lang="ru-RU" i="1" dirty="0" err="1" smtClean="0"/>
              <a:t>перепоховання</a:t>
            </a:r>
            <a:r>
              <a:rPr lang="ru-RU" i="1" dirty="0" smtClean="0"/>
              <a:t> в </a:t>
            </a:r>
            <a:r>
              <a:rPr lang="ru-RU" i="1" dirty="0" err="1" smtClean="0"/>
              <a:t>церкві</a:t>
            </a:r>
            <a:r>
              <a:rPr lang="ru-RU" i="1" dirty="0" smtClean="0"/>
              <a:t> </a:t>
            </a:r>
            <a:r>
              <a:rPr lang="ru-RU" i="1" dirty="0" err="1" smtClean="0"/>
              <a:t>Сент-Женев'єв-дю-Монт</a:t>
            </a:r>
            <a:endParaRPr lang="ru-RU" i="1" dirty="0" smtClean="0"/>
          </a:p>
          <a:p>
            <a:pPr algn="ctr"/>
            <a:r>
              <a:rPr lang="ru-RU" i="1" dirty="0" smtClean="0"/>
              <a:t> </a:t>
            </a:r>
            <a:endParaRPr lang="ru-RU" i="1" dirty="0"/>
          </a:p>
        </p:txBody>
      </p:sp>
    </p:spTree>
  </p:cSld>
  <p:clrMapOvr>
    <a:masterClrMapping/>
  </p:clrMapOvr>
  <p:transition spd="slow" advClick="0" advTm="8000">
    <p:wedg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5000636"/>
            <a:ext cx="49292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Гробниця</a:t>
            </a:r>
            <a:r>
              <a:rPr lang="ru-RU" i="1" dirty="0" smtClean="0"/>
              <a:t> Декарта (</a:t>
            </a:r>
            <a:r>
              <a:rPr lang="ru-RU" i="1" dirty="0" err="1" smtClean="0"/>
              <a:t>праворуч</a:t>
            </a:r>
            <a:r>
              <a:rPr lang="ru-RU" i="1" dirty="0" smtClean="0"/>
              <a:t> - </a:t>
            </a:r>
            <a:r>
              <a:rPr lang="ru-RU" i="1" dirty="0" err="1" smtClean="0"/>
              <a:t>епітафія</a:t>
            </a:r>
            <a:r>
              <a:rPr lang="ru-RU" i="1" dirty="0" smtClean="0"/>
              <a:t>), </a:t>
            </a:r>
          </a:p>
          <a:p>
            <a:pPr algn="ctr"/>
            <a:r>
              <a:rPr lang="ru-RU" i="1" dirty="0" smtClean="0"/>
              <a:t>в </a:t>
            </a:r>
            <a:r>
              <a:rPr lang="ru-RU" i="1" dirty="0" err="1" smtClean="0"/>
              <a:t>церкві</a:t>
            </a:r>
            <a:r>
              <a:rPr lang="ru-RU" i="1" dirty="0" smtClean="0"/>
              <a:t> Сен-Жермен де Пре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Гробница Декарта (справа — эпитафия), в церкви Сен-Жермен де П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5000660" cy="435771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00760" y="1643050"/>
            <a:ext cx="23574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Під</a:t>
            </a:r>
            <a:r>
              <a:rPr lang="ru-RU" i="1" dirty="0" smtClean="0"/>
              <a:t> час </a:t>
            </a:r>
            <a:r>
              <a:rPr lang="ru-RU" i="1" dirty="0" err="1" smtClean="0"/>
              <a:t>Французької</a:t>
            </a:r>
            <a:r>
              <a:rPr lang="ru-RU" i="1" dirty="0" smtClean="0"/>
              <a:t> </a:t>
            </a:r>
            <a:r>
              <a:rPr lang="ru-RU" i="1" dirty="0" err="1" smtClean="0"/>
              <a:t>революції</a:t>
            </a:r>
            <a:r>
              <a:rPr lang="ru-RU" i="1" dirty="0" smtClean="0"/>
              <a:t> </a:t>
            </a:r>
            <a:r>
              <a:rPr lang="ru-RU" i="1" dirty="0" err="1" smtClean="0"/>
              <a:t>було</a:t>
            </a:r>
            <a:r>
              <a:rPr lang="ru-RU" i="1" dirty="0" smtClean="0"/>
              <a:t> </a:t>
            </a:r>
            <a:r>
              <a:rPr lang="ru-RU" i="1" dirty="0" err="1" smtClean="0"/>
              <a:t>прийнято</a:t>
            </a:r>
            <a:r>
              <a:rPr lang="ru-RU" i="1" dirty="0" smtClean="0"/>
              <a:t> </a:t>
            </a:r>
            <a:r>
              <a:rPr lang="ru-RU" i="1" dirty="0" err="1" smtClean="0"/>
              <a:t>рішення</a:t>
            </a:r>
            <a:r>
              <a:rPr lang="ru-RU" i="1" dirty="0" smtClean="0"/>
              <a:t> про </a:t>
            </a:r>
            <a:r>
              <a:rPr lang="ru-RU" i="1" dirty="0" err="1" smtClean="0"/>
              <a:t>перепоховання</a:t>
            </a:r>
            <a:r>
              <a:rPr lang="ru-RU" i="1" dirty="0" smtClean="0"/>
              <a:t> великого </a:t>
            </a:r>
            <a:r>
              <a:rPr lang="ru-RU" i="1" dirty="0" err="1" smtClean="0"/>
              <a:t>вченого</a:t>
            </a:r>
            <a:r>
              <a:rPr lang="ru-RU" i="1" dirty="0" smtClean="0"/>
              <a:t>.</a:t>
            </a:r>
          </a:p>
          <a:p>
            <a:pPr algn="ctr"/>
            <a:r>
              <a:rPr lang="ru-RU" i="1" dirty="0" err="1" smtClean="0"/>
              <a:t>Труну</a:t>
            </a:r>
            <a:r>
              <a:rPr lang="ru-RU" i="1" dirty="0" smtClean="0"/>
              <a:t> </a:t>
            </a:r>
            <a:r>
              <a:rPr lang="ru-RU" i="1" dirty="0" err="1" smtClean="0"/>
              <a:t>з</a:t>
            </a:r>
            <a:r>
              <a:rPr lang="ru-RU" i="1" dirty="0" smtClean="0"/>
              <a:t> </a:t>
            </a:r>
            <a:r>
              <a:rPr lang="ru-RU" i="1" dirty="0" err="1" smtClean="0"/>
              <a:t>тілом</a:t>
            </a:r>
            <a:r>
              <a:rPr lang="ru-RU" i="1" dirty="0" smtClean="0"/>
              <a:t> Декарта в 1819 </a:t>
            </a:r>
            <a:r>
              <a:rPr lang="ru-RU" i="1" dirty="0" err="1" smtClean="0"/>
              <a:t>році</a:t>
            </a:r>
            <a:r>
              <a:rPr lang="ru-RU" i="1" dirty="0" smtClean="0"/>
              <a:t> </a:t>
            </a:r>
            <a:r>
              <a:rPr lang="ru-RU" i="1" dirty="0" err="1" smtClean="0"/>
              <a:t>було</a:t>
            </a:r>
            <a:r>
              <a:rPr lang="ru-RU" i="1" dirty="0" smtClean="0"/>
              <a:t> доставлено в </a:t>
            </a:r>
          </a:p>
          <a:p>
            <a:pPr algn="ctr"/>
            <a:r>
              <a:rPr lang="ru-RU" i="1" dirty="0" err="1" smtClean="0"/>
              <a:t>Сен-Жермен-де-Пре</a:t>
            </a:r>
            <a:r>
              <a:rPr lang="uk-UA" i="1" dirty="0" smtClean="0"/>
              <a:t>, де було виявлено, що череп Декарта в ньому відсутній</a:t>
            </a:r>
            <a:endParaRPr lang="ru-RU" i="1" dirty="0"/>
          </a:p>
        </p:txBody>
      </p:sp>
    </p:spTree>
  </p:cSld>
  <p:clrMapOvr>
    <a:masterClrMapping/>
  </p:clrMapOvr>
  <p:transition spd="slow" advClick="0" advTm="16000">
    <p:wedg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Рабочий стол\декарт\rene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3714752"/>
            <a:ext cx="4123952" cy="27733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85723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 smtClean="0"/>
              <a:t>Пізніше</a:t>
            </a:r>
            <a:r>
              <a:rPr lang="ru-RU" i="1" dirty="0" smtClean="0"/>
              <a:t> </a:t>
            </a:r>
            <a:r>
              <a:rPr lang="ru-RU" i="1" dirty="0" err="1" smtClean="0"/>
              <a:t>він</a:t>
            </a:r>
            <a:r>
              <a:rPr lang="ru-RU" i="1" dirty="0" smtClean="0"/>
              <a:t> </a:t>
            </a:r>
            <a:r>
              <a:rPr lang="ru-RU" i="1" dirty="0" err="1" smtClean="0"/>
              <a:t>з'явився</a:t>
            </a:r>
            <a:r>
              <a:rPr lang="ru-RU" i="1" dirty="0" smtClean="0"/>
              <a:t> на </a:t>
            </a:r>
            <a:r>
              <a:rPr lang="ru-RU" i="1" dirty="0" err="1" smtClean="0"/>
              <a:t>аукціоні</a:t>
            </a:r>
            <a:r>
              <a:rPr lang="ru-RU" i="1" dirty="0" smtClean="0"/>
              <a:t> в </a:t>
            </a:r>
            <a:r>
              <a:rPr lang="ru-RU" i="1" dirty="0" err="1" smtClean="0"/>
              <a:t>Швеції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на </a:t>
            </a:r>
            <a:r>
              <a:rPr lang="ru-RU" i="1" dirty="0" err="1" smtClean="0"/>
              <a:t>ньому</a:t>
            </a:r>
            <a:r>
              <a:rPr lang="ru-RU" i="1" dirty="0" smtClean="0"/>
              <a:t> </a:t>
            </a:r>
            <a:r>
              <a:rPr lang="ru-RU" i="1" dirty="0" err="1" smtClean="0"/>
              <a:t>був</a:t>
            </a:r>
            <a:r>
              <a:rPr lang="ru-RU" i="1" dirty="0" smtClean="0"/>
              <a:t> </a:t>
            </a:r>
            <a:r>
              <a:rPr lang="ru-RU" i="1" dirty="0" err="1" smtClean="0"/>
              <a:t>напис</a:t>
            </a:r>
            <a:r>
              <a:rPr lang="ru-RU" i="1" dirty="0" smtClean="0"/>
              <a:t>:</a:t>
            </a:r>
            <a:r>
              <a:rPr lang="uk-UA" i="1" dirty="0" smtClean="0"/>
              <a:t> </a:t>
            </a:r>
          </a:p>
          <a:p>
            <a:pPr algn="ctr"/>
            <a:r>
              <a:rPr lang="uk-UA" i="1" dirty="0" smtClean="0"/>
              <a:t>«Череп Декарта, взятий у володіння і дбайливо зберігається Ізраїлем </a:t>
            </a:r>
            <a:r>
              <a:rPr lang="uk-UA" i="1" dirty="0" err="1" smtClean="0"/>
              <a:t>Ханстромом</a:t>
            </a:r>
            <a:r>
              <a:rPr lang="uk-UA" i="1" dirty="0" smtClean="0"/>
              <a:t> в році 1666-м з нагоди перенесення тіла до Франції і відтоді схований у Швеції».</a:t>
            </a:r>
          </a:p>
          <a:p>
            <a:pPr algn="ctr"/>
            <a:r>
              <a:rPr lang="uk-UA" i="1" dirty="0" smtClean="0"/>
              <a:t> З 1878 року числиться в інвентарному каталозі анатомічних експонатів </a:t>
            </a:r>
          </a:p>
          <a:p>
            <a:pPr algn="ctr"/>
            <a:r>
              <a:rPr lang="uk-UA" i="1" dirty="0" smtClean="0"/>
              <a:t>Музею людини в Парижі</a:t>
            </a:r>
            <a:endParaRPr lang="ru-RU" i="1" dirty="0"/>
          </a:p>
        </p:txBody>
      </p:sp>
    </p:spTree>
  </p:cSld>
  <p:clrMapOvr>
    <a:masterClrMapping/>
  </p:clrMapOvr>
  <p:transition spd="slow" advClick="0" advTm="17000">
    <p:wedg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Documents and Settings\Administrator\Рабочий стол\декарт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290"/>
            <a:ext cx="3686175" cy="54768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00364" y="571501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Рене Декарт (фр. </a:t>
            </a:r>
            <a:r>
              <a:rPr lang="en-US" i="1" dirty="0" smtClean="0"/>
              <a:t>Rene Descartes; </a:t>
            </a:r>
            <a:r>
              <a:rPr lang="ru-RU" i="1" dirty="0" smtClean="0"/>
              <a:t>лат. </a:t>
            </a:r>
            <a:r>
              <a:rPr lang="en-US" i="1" dirty="0" err="1" smtClean="0"/>
              <a:t>Renatus</a:t>
            </a:r>
            <a:r>
              <a:rPr lang="en-US" i="1" dirty="0" smtClean="0"/>
              <a:t> </a:t>
            </a:r>
            <a:r>
              <a:rPr lang="en-US" i="1" dirty="0" err="1" smtClean="0"/>
              <a:t>Cartesius</a:t>
            </a:r>
            <a:r>
              <a:rPr lang="en-US" i="1" dirty="0" smtClean="0"/>
              <a:t> — </a:t>
            </a:r>
            <a:r>
              <a:rPr lang="ru-RU" i="1" dirty="0" err="1" smtClean="0"/>
              <a:t>Картезий</a:t>
            </a:r>
            <a:r>
              <a:rPr lang="ru-RU" i="1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43504" y="3429000"/>
            <a:ext cx="3214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На честь </a:t>
            </a:r>
            <a:r>
              <a:rPr lang="ru-RU" i="1" dirty="0" err="1" smtClean="0"/>
              <a:t>вченого</a:t>
            </a:r>
            <a:r>
              <a:rPr lang="ru-RU" i="1" dirty="0" smtClean="0"/>
              <a:t> названо кратер на </a:t>
            </a:r>
            <a:r>
              <a:rPr lang="ru-RU" i="1" dirty="0" err="1" smtClean="0"/>
              <a:t>Місяці</a:t>
            </a:r>
            <a:endParaRPr lang="ru-RU" i="1" dirty="0"/>
          </a:p>
        </p:txBody>
      </p:sp>
    </p:spTree>
  </p:cSld>
  <p:clrMapOvr>
    <a:masterClrMapping/>
  </p:clrMapOvr>
  <p:transition spd="slow" advClick="0" advTm="8000"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57224" y="51435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i="1" dirty="0" smtClean="0"/>
              <a:t>       Статуя Декарта в Будапешті </a:t>
            </a:r>
            <a:endParaRPr lang="ru-RU" i="1" dirty="0"/>
          </a:p>
        </p:txBody>
      </p:sp>
      <p:pic>
        <p:nvPicPr>
          <p:cNvPr id="49155" name="Picture 3" descr="C:\Documents and Settings\Administrator\Рабочий стол\декарт\vengerskaya_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0042"/>
            <a:ext cx="3624030" cy="4643470"/>
          </a:xfrm>
          <a:prstGeom prst="rect">
            <a:avLst/>
          </a:prstGeom>
          <a:noFill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000108"/>
            <a:ext cx="3548062" cy="473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4714876" y="6000768"/>
            <a:ext cx="2879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Бюст Р. Декарта в </a:t>
            </a:r>
            <a:r>
              <a:rPr lang="ru-RU" i="1" dirty="0" err="1" smtClean="0"/>
              <a:t>Версалі</a:t>
            </a:r>
            <a:endParaRPr lang="ru-RU" i="1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Рабочий стол\декарт\nb_mosaics_flewelling_ralph_carlin_descart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85728"/>
            <a:ext cx="4929222" cy="49292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802" y="5357826"/>
            <a:ext cx="50720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Мозаїчне</a:t>
            </a:r>
            <a:r>
              <a:rPr lang="ru-RU" i="1" dirty="0" smtClean="0"/>
              <a:t> панно в Головному читальному </a:t>
            </a:r>
            <a:r>
              <a:rPr lang="ru-RU" i="1" dirty="0" err="1" smtClean="0"/>
              <a:t>залі</a:t>
            </a:r>
            <a:r>
              <a:rPr lang="ru-RU" i="1" dirty="0" smtClean="0"/>
              <a:t> </a:t>
            </a:r>
            <a:r>
              <a:rPr lang="ru-RU" i="1" dirty="0" err="1" smtClean="0"/>
              <a:t>Філософської</a:t>
            </a:r>
            <a:r>
              <a:rPr lang="ru-RU" i="1" dirty="0" smtClean="0"/>
              <a:t> </a:t>
            </a:r>
            <a:r>
              <a:rPr lang="ru-RU" i="1" dirty="0" err="1" smtClean="0"/>
              <a:t>бібліотеки</a:t>
            </a:r>
            <a:r>
              <a:rPr lang="ru-RU" i="1" dirty="0" smtClean="0"/>
              <a:t> </a:t>
            </a:r>
            <a:r>
              <a:rPr lang="ru-RU" i="1" dirty="0" err="1" smtClean="0"/>
              <a:t>імені</a:t>
            </a:r>
            <a:r>
              <a:rPr lang="ru-RU" i="1" dirty="0" smtClean="0"/>
              <a:t> Джеймса </a:t>
            </a:r>
            <a:r>
              <a:rPr lang="ru-RU" i="1" dirty="0" err="1" smtClean="0"/>
              <a:t>Хармона</a:t>
            </a:r>
            <a:r>
              <a:rPr lang="ru-RU" i="1" dirty="0" smtClean="0"/>
              <a:t> </a:t>
            </a:r>
            <a:r>
              <a:rPr lang="ru-RU" i="1" dirty="0" err="1" smtClean="0"/>
              <a:t>Хузаа</a:t>
            </a:r>
            <a:r>
              <a:rPr lang="ru-RU" i="1" dirty="0" smtClean="0"/>
              <a:t> (1929, Лос-Анджелес, </a:t>
            </a:r>
            <a:r>
              <a:rPr lang="ru-RU" i="1" dirty="0" err="1" smtClean="0"/>
              <a:t>Університет</a:t>
            </a:r>
            <a:r>
              <a:rPr lang="ru-RU" i="1" dirty="0" smtClean="0"/>
              <a:t> </a:t>
            </a:r>
            <a:r>
              <a:rPr lang="ru-RU" i="1" dirty="0" err="1" smtClean="0"/>
              <a:t>Південної</a:t>
            </a:r>
            <a:r>
              <a:rPr lang="ru-RU" i="1" dirty="0" smtClean="0"/>
              <a:t> </a:t>
            </a:r>
            <a:r>
              <a:rPr lang="ru-RU" i="1" dirty="0" err="1" smtClean="0"/>
              <a:t>Каліфорнії</a:t>
            </a:r>
            <a:r>
              <a:rPr lang="ru-RU" i="1" dirty="0" smtClean="0"/>
              <a:t>, </a:t>
            </a:r>
            <a:r>
              <a:rPr lang="ru-RU" i="1" dirty="0" err="1" smtClean="0"/>
              <a:t>Мадд-хол</a:t>
            </a:r>
            <a:r>
              <a:rPr lang="ru-RU" i="1" dirty="0" smtClean="0"/>
              <a:t>)</a:t>
            </a:r>
            <a:endParaRPr lang="ru-RU" i="1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57818" y="1357298"/>
            <a:ext cx="292895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Усі</a:t>
            </a:r>
            <a:r>
              <a:rPr lang="ru-RU" i="1" dirty="0" smtClean="0"/>
              <a:t> </a:t>
            </a:r>
            <a:r>
              <a:rPr lang="ru-RU" i="1" dirty="0" err="1" smtClean="0"/>
              <a:t>власні</a:t>
            </a:r>
            <a:r>
              <a:rPr lang="ru-RU" i="1" dirty="0" smtClean="0"/>
              <a:t> </a:t>
            </a:r>
            <a:r>
              <a:rPr lang="ru-RU" i="1" dirty="0" err="1" smtClean="0"/>
              <a:t>папери</a:t>
            </a:r>
            <a:r>
              <a:rPr lang="ru-RU" i="1" dirty="0" smtClean="0"/>
              <a:t> та </a:t>
            </a:r>
            <a:r>
              <a:rPr lang="ru-RU" i="1" dirty="0" err="1" smtClean="0"/>
              <a:t>рукописні</a:t>
            </a:r>
            <a:r>
              <a:rPr lang="ru-RU" i="1" dirty="0" smtClean="0"/>
              <a:t> </a:t>
            </a:r>
            <a:r>
              <a:rPr lang="ru-RU" i="1" dirty="0" err="1" smtClean="0"/>
              <a:t>роботи</a:t>
            </a:r>
            <a:r>
              <a:rPr lang="ru-RU" i="1" dirty="0" smtClean="0"/>
              <a:t> Декарта </a:t>
            </a:r>
            <a:r>
              <a:rPr lang="ru-RU" i="1" dirty="0" err="1" smtClean="0"/>
              <a:t>були</a:t>
            </a:r>
            <a:r>
              <a:rPr lang="ru-RU" i="1" dirty="0" smtClean="0"/>
              <a:t> </a:t>
            </a:r>
            <a:r>
              <a:rPr lang="ru-RU" i="1" dirty="0" err="1" smtClean="0"/>
              <a:t>зібрані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після</a:t>
            </a:r>
            <a:r>
              <a:rPr lang="ru-RU" i="1" dirty="0" smtClean="0"/>
              <a:t> </a:t>
            </a:r>
            <a:r>
              <a:rPr lang="ru-RU" i="1" dirty="0" err="1" smtClean="0"/>
              <a:t>його</a:t>
            </a:r>
            <a:r>
              <a:rPr lang="ru-RU" i="1" dirty="0" smtClean="0"/>
              <a:t> </a:t>
            </a:r>
            <a:r>
              <a:rPr lang="ru-RU" i="1" dirty="0" err="1" smtClean="0"/>
              <a:t>смерті</a:t>
            </a:r>
            <a:r>
              <a:rPr lang="ru-RU" i="1" dirty="0" smtClean="0"/>
              <a:t> морем </a:t>
            </a:r>
            <a:r>
              <a:rPr lang="ru-RU" i="1" dirty="0" err="1" smtClean="0"/>
              <a:t>відправлені</a:t>
            </a:r>
            <a:r>
              <a:rPr lang="ru-RU" i="1" dirty="0" smtClean="0"/>
              <a:t> до Парижа.</a:t>
            </a:r>
          </a:p>
          <a:p>
            <a:pPr algn="ctr"/>
            <a:r>
              <a:rPr lang="ru-RU" i="1" dirty="0" smtClean="0"/>
              <a:t> </a:t>
            </a:r>
            <a:r>
              <a:rPr lang="ru-RU" i="1" dirty="0" err="1" smtClean="0"/>
              <a:t>Проте</a:t>
            </a:r>
            <a:r>
              <a:rPr lang="ru-RU" i="1" dirty="0" smtClean="0"/>
              <a:t> </a:t>
            </a:r>
            <a:r>
              <a:rPr lang="ru-RU" i="1" dirty="0" err="1" smtClean="0"/>
              <a:t>корабель</a:t>
            </a:r>
            <a:r>
              <a:rPr lang="ru-RU" i="1" dirty="0" smtClean="0"/>
              <a:t> затонув, не </a:t>
            </a:r>
            <a:r>
              <a:rPr lang="ru-RU" i="1" dirty="0" err="1" smtClean="0"/>
              <a:t>діставшись</a:t>
            </a:r>
            <a:r>
              <a:rPr lang="ru-RU" i="1" dirty="0" smtClean="0"/>
              <a:t> до причалу. </a:t>
            </a:r>
            <a:r>
              <a:rPr lang="ru-RU" i="1" dirty="0" err="1" smtClean="0"/>
              <a:t>Папери</a:t>
            </a:r>
            <a:r>
              <a:rPr lang="ru-RU" i="1" dirty="0" smtClean="0"/>
              <a:t> </a:t>
            </a:r>
            <a:r>
              <a:rPr lang="ru-RU" i="1" dirty="0" err="1" smtClean="0"/>
              <a:t>протягом</a:t>
            </a:r>
            <a:r>
              <a:rPr lang="ru-RU" i="1" dirty="0" smtClean="0"/>
              <a:t> </a:t>
            </a:r>
            <a:r>
              <a:rPr lang="ru-RU" i="1" dirty="0" err="1" smtClean="0"/>
              <a:t>трьох</a:t>
            </a:r>
            <a:r>
              <a:rPr lang="ru-RU" i="1" dirty="0" smtClean="0"/>
              <a:t> </a:t>
            </a:r>
            <a:r>
              <a:rPr lang="ru-RU" i="1" dirty="0" err="1" smtClean="0"/>
              <a:t>днів</a:t>
            </a:r>
            <a:r>
              <a:rPr lang="ru-RU" i="1" dirty="0" smtClean="0"/>
              <a:t> </a:t>
            </a:r>
            <a:r>
              <a:rPr lang="ru-RU" i="1" dirty="0" err="1" smtClean="0"/>
              <a:t>перебували</a:t>
            </a:r>
            <a:r>
              <a:rPr lang="ru-RU" i="1" dirty="0" smtClean="0"/>
              <a:t> </a:t>
            </a:r>
            <a:r>
              <a:rPr lang="ru-RU" i="1" dirty="0" err="1" smtClean="0"/>
              <a:t>під</a:t>
            </a:r>
            <a:r>
              <a:rPr lang="ru-RU" i="1" dirty="0" smtClean="0"/>
              <a:t> водою. У </a:t>
            </a:r>
            <a:r>
              <a:rPr lang="ru-RU" i="1" dirty="0" err="1" smtClean="0"/>
              <a:t>майбутньому</a:t>
            </a:r>
            <a:r>
              <a:rPr lang="ru-RU" i="1" dirty="0" smtClean="0"/>
              <a:t> </a:t>
            </a:r>
            <a:r>
              <a:rPr lang="ru-RU" i="1" dirty="0" err="1" smtClean="0"/>
              <a:t>знадобиться</a:t>
            </a:r>
            <a:r>
              <a:rPr lang="ru-RU" i="1" dirty="0" smtClean="0"/>
              <a:t> </a:t>
            </a:r>
            <a:r>
              <a:rPr lang="ru-RU" i="1" dirty="0" err="1" smtClean="0"/>
              <a:t>сімнадцять</a:t>
            </a:r>
            <a:r>
              <a:rPr lang="ru-RU" i="1" dirty="0" smtClean="0"/>
              <a:t> </a:t>
            </a:r>
            <a:r>
              <a:rPr lang="ru-RU" i="1" dirty="0" err="1" smtClean="0"/>
              <a:t>років</a:t>
            </a:r>
            <a:r>
              <a:rPr lang="ru-RU" i="1" dirty="0" smtClean="0"/>
              <a:t>, </a:t>
            </a:r>
            <a:r>
              <a:rPr lang="ru-RU" i="1" dirty="0" err="1" smtClean="0"/>
              <a:t>щоб</a:t>
            </a:r>
            <a:r>
              <a:rPr lang="ru-RU" i="1" dirty="0" smtClean="0"/>
              <a:t> </a:t>
            </a:r>
            <a:r>
              <a:rPr lang="ru-RU" i="1" dirty="0" err="1" smtClean="0"/>
              <a:t>відреставрувати</a:t>
            </a:r>
            <a:r>
              <a:rPr lang="ru-RU" i="1" dirty="0" smtClean="0"/>
              <a:t> записи </a:t>
            </a:r>
            <a:r>
              <a:rPr lang="ru-RU" i="1" dirty="0" err="1" smtClean="0"/>
              <a:t>й</a:t>
            </a:r>
            <a:r>
              <a:rPr lang="ru-RU" i="1" dirty="0" smtClean="0"/>
              <a:t> </a:t>
            </a:r>
            <a:r>
              <a:rPr lang="ru-RU" i="1" dirty="0" err="1" smtClean="0"/>
              <a:t>зробити</a:t>
            </a:r>
            <a:r>
              <a:rPr lang="ru-RU" i="1" dirty="0" smtClean="0"/>
              <a:t> </a:t>
            </a:r>
            <a:r>
              <a:rPr lang="ru-RU" i="1" dirty="0" err="1" smtClean="0"/>
              <a:t>їх</a:t>
            </a:r>
            <a:r>
              <a:rPr lang="ru-RU" i="1" dirty="0" smtClean="0"/>
              <a:t> </a:t>
            </a:r>
            <a:r>
              <a:rPr lang="ru-RU" i="1" dirty="0" err="1" smtClean="0"/>
              <a:t>придатними</a:t>
            </a:r>
            <a:r>
              <a:rPr lang="ru-RU" i="1" dirty="0" smtClean="0"/>
              <a:t> до </a:t>
            </a:r>
            <a:r>
              <a:rPr lang="ru-RU" i="1" dirty="0" err="1" smtClean="0"/>
              <a:t>друку</a:t>
            </a:r>
            <a:endParaRPr lang="ru-RU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00042"/>
            <a:ext cx="3849686" cy="524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143240" y="5857892"/>
            <a:ext cx="2904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/>
              <a:t>Статуя Декарта в Парижі</a:t>
            </a:r>
            <a:endParaRPr lang="ru-RU" i="1" dirty="0"/>
          </a:p>
        </p:txBody>
      </p:sp>
    </p:spTree>
  </p:cSld>
  <p:clrMapOvr>
    <a:masterClrMapping/>
  </p:clrMapOvr>
  <p:transition spd="slow" advClick="0" advTm="20000">
    <p:wedg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6314" y="1285860"/>
            <a:ext cx="30003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Універсальний</a:t>
            </a:r>
            <a:r>
              <a:rPr lang="ru-RU" i="1" dirty="0" smtClean="0"/>
              <a:t> </a:t>
            </a:r>
            <a:r>
              <a:rPr lang="ru-RU" i="1" dirty="0" err="1" smtClean="0"/>
              <a:t>геній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новатор, </a:t>
            </a:r>
            <a:r>
              <a:rPr lang="ru-RU" i="1" dirty="0" err="1" smtClean="0"/>
              <a:t>він</a:t>
            </a:r>
            <a:r>
              <a:rPr lang="ru-RU" i="1" dirty="0" smtClean="0"/>
              <a:t> </a:t>
            </a:r>
            <a:r>
              <a:rPr lang="ru-RU" i="1" dirty="0" err="1" smtClean="0"/>
              <a:t>збагатив</a:t>
            </a:r>
            <a:r>
              <a:rPr lang="ru-RU" i="1" dirty="0" smtClean="0"/>
              <a:t> </a:t>
            </a:r>
            <a:r>
              <a:rPr lang="ru-RU" i="1" dirty="0" err="1" smtClean="0"/>
              <a:t>своїми</a:t>
            </a:r>
            <a:r>
              <a:rPr lang="ru-RU" i="1" dirty="0" smtClean="0"/>
              <a:t> </a:t>
            </a:r>
            <a:r>
              <a:rPr lang="ru-RU" i="1" dirty="0" err="1" smtClean="0"/>
              <a:t>досягненнями</a:t>
            </a:r>
            <a:r>
              <a:rPr lang="ru-RU" i="1" dirty="0" smtClean="0"/>
              <a:t> математику, </a:t>
            </a:r>
            <a:r>
              <a:rPr lang="ru-RU" i="1" dirty="0" err="1" smtClean="0"/>
              <a:t>механіку</a:t>
            </a:r>
            <a:r>
              <a:rPr lang="ru-RU" i="1" dirty="0" smtClean="0"/>
              <a:t>, оптику, </a:t>
            </a:r>
            <a:r>
              <a:rPr lang="ru-RU" i="1" dirty="0" err="1" smtClean="0"/>
              <a:t>космологію</a:t>
            </a:r>
            <a:r>
              <a:rPr lang="ru-RU" i="1" dirty="0" smtClean="0"/>
              <a:t>, </a:t>
            </a:r>
            <a:r>
              <a:rPr lang="ru-RU" i="1" dirty="0" err="1" smtClean="0"/>
              <a:t>біологію</a:t>
            </a:r>
            <a:r>
              <a:rPr lang="ru-RU" i="1" dirty="0" smtClean="0"/>
              <a:t> та медицину. «</a:t>
            </a:r>
            <a:r>
              <a:rPr lang="ru-RU" i="1" dirty="0" err="1" smtClean="0"/>
              <a:t>Батько</a:t>
            </a:r>
            <a:r>
              <a:rPr lang="ru-RU" i="1" dirty="0" smtClean="0"/>
              <a:t> </a:t>
            </a:r>
            <a:r>
              <a:rPr lang="ru-RU" i="1" dirty="0" err="1" smtClean="0"/>
              <a:t>нової</a:t>
            </a:r>
            <a:r>
              <a:rPr lang="ru-RU" i="1" dirty="0" smtClean="0"/>
              <a:t> </a:t>
            </a:r>
            <a:r>
              <a:rPr lang="ru-RU" i="1" dirty="0" err="1" smtClean="0"/>
              <a:t>філософії</a:t>
            </a:r>
            <a:r>
              <a:rPr lang="ru-RU" i="1" dirty="0" smtClean="0"/>
              <a:t>», Декарт першим </a:t>
            </a:r>
            <a:r>
              <a:rPr lang="ru-RU" i="1" dirty="0" err="1" smtClean="0"/>
              <a:t>зміг</a:t>
            </a:r>
            <a:r>
              <a:rPr lang="ru-RU" i="1" dirty="0" smtClean="0"/>
              <a:t> </a:t>
            </a:r>
            <a:r>
              <a:rPr lang="ru-RU" i="1" dirty="0" err="1" smtClean="0"/>
              <a:t>подолати</a:t>
            </a:r>
            <a:r>
              <a:rPr lang="ru-RU" i="1" dirty="0" smtClean="0"/>
              <a:t> </a:t>
            </a:r>
            <a:r>
              <a:rPr lang="ru-RU" i="1" dirty="0" err="1" smtClean="0"/>
              <a:t>вплив</a:t>
            </a:r>
            <a:r>
              <a:rPr lang="ru-RU" i="1" dirty="0" smtClean="0"/>
              <a:t> </a:t>
            </a:r>
            <a:r>
              <a:rPr lang="ru-RU" i="1" dirty="0" err="1" smtClean="0"/>
              <a:t>середньовічної</a:t>
            </a:r>
            <a:r>
              <a:rPr lang="ru-RU" i="1" dirty="0" smtClean="0"/>
              <a:t> схоластики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затвердити</a:t>
            </a:r>
            <a:r>
              <a:rPr lang="ru-RU" i="1" dirty="0" smtClean="0"/>
              <a:t> принцип </a:t>
            </a:r>
            <a:r>
              <a:rPr lang="ru-RU" i="1" dirty="0" err="1" smtClean="0"/>
              <a:t>раціоналізму</a:t>
            </a:r>
            <a:r>
              <a:rPr lang="ru-RU" i="1" dirty="0" smtClean="0"/>
              <a:t>: все на </a:t>
            </a:r>
            <a:r>
              <a:rPr lang="ru-RU" i="1" dirty="0" err="1" smtClean="0"/>
              <a:t>світі</a:t>
            </a:r>
            <a:r>
              <a:rPr lang="ru-RU" i="1" dirty="0" smtClean="0"/>
              <a:t> </a:t>
            </a:r>
            <a:r>
              <a:rPr lang="ru-RU" i="1" dirty="0" err="1" smtClean="0"/>
              <a:t>має</a:t>
            </a:r>
            <a:r>
              <a:rPr lang="ru-RU" i="1" dirty="0" smtClean="0"/>
              <a:t> </a:t>
            </a:r>
            <a:r>
              <a:rPr lang="ru-RU" i="1" dirty="0" err="1" smtClean="0"/>
              <a:t>свої</a:t>
            </a:r>
            <a:r>
              <a:rPr lang="ru-RU" i="1" dirty="0" smtClean="0"/>
              <a:t> </a:t>
            </a:r>
            <a:r>
              <a:rPr lang="ru-RU" i="1" dirty="0" err="1" smtClean="0"/>
              <a:t>об'єктивні</a:t>
            </a:r>
            <a:r>
              <a:rPr lang="ru-RU" i="1" dirty="0" smtClean="0"/>
              <a:t> </a:t>
            </a:r>
            <a:r>
              <a:rPr lang="ru-RU" i="1" dirty="0" err="1" smtClean="0"/>
              <a:t>підстави</a:t>
            </a:r>
            <a:endParaRPr lang="ru-RU" i="1" dirty="0"/>
          </a:p>
        </p:txBody>
      </p:sp>
      <p:pic>
        <p:nvPicPr>
          <p:cNvPr id="7" name="Picture 1" descr="C:\Documents and Settings\Administrator\Рабочий стол\декарт\591902-w30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928670"/>
            <a:ext cx="3643338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0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57752" y="2500306"/>
            <a:ext cx="30718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Декарт походив </a:t>
            </a:r>
            <a:r>
              <a:rPr lang="ru-RU" i="1" dirty="0" err="1" smtClean="0"/>
              <a:t>із</a:t>
            </a:r>
            <a:r>
              <a:rPr lang="ru-RU" i="1" dirty="0" smtClean="0"/>
              <a:t> </a:t>
            </a:r>
            <a:r>
              <a:rPr lang="ru-RU" i="1" dirty="0" err="1" smtClean="0"/>
              <a:t>старовинного</a:t>
            </a:r>
            <a:r>
              <a:rPr lang="ru-RU" i="1" dirty="0" smtClean="0"/>
              <a:t>, </a:t>
            </a:r>
          </a:p>
          <a:p>
            <a:pPr algn="ctr"/>
            <a:r>
              <a:rPr lang="ru-RU" i="1" dirty="0" err="1" smtClean="0"/>
              <a:t>але</a:t>
            </a:r>
            <a:r>
              <a:rPr lang="ru-RU" i="1" dirty="0" smtClean="0"/>
              <a:t> </a:t>
            </a:r>
            <a:r>
              <a:rPr lang="ru-RU" i="1" dirty="0" err="1" smtClean="0"/>
              <a:t>збіднілого</a:t>
            </a:r>
            <a:r>
              <a:rPr lang="ru-RU" i="1" dirty="0" smtClean="0"/>
              <a:t> </a:t>
            </a:r>
            <a:r>
              <a:rPr lang="ru-RU" i="1" dirty="0" err="1" smtClean="0"/>
              <a:t>дворянського</a:t>
            </a:r>
            <a:r>
              <a:rPr lang="ru-RU" i="1" dirty="0" smtClean="0"/>
              <a:t> роду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був</a:t>
            </a:r>
            <a:r>
              <a:rPr lang="ru-RU" i="1" dirty="0" smtClean="0"/>
              <a:t> </a:t>
            </a:r>
            <a:r>
              <a:rPr lang="ru-RU" i="1" dirty="0" err="1" smtClean="0"/>
              <a:t>молодшим</a:t>
            </a:r>
            <a:r>
              <a:rPr lang="ru-RU" i="1" dirty="0" smtClean="0"/>
              <a:t> </a:t>
            </a:r>
            <a:r>
              <a:rPr lang="ru-RU" i="1" dirty="0" err="1" smtClean="0"/>
              <a:t>сином</a:t>
            </a:r>
            <a:endParaRPr lang="ru-RU" i="1" dirty="0" smtClean="0"/>
          </a:p>
          <a:p>
            <a:pPr algn="ctr"/>
            <a:r>
              <a:rPr lang="ru-RU" i="1" dirty="0" smtClean="0"/>
              <a:t> у </a:t>
            </a:r>
            <a:r>
              <a:rPr lang="ru-RU" i="1" dirty="0" err="1" smtClean="0"/>
              <a:t>родині</a:t>
            </a:r>
            <a:endParaRPr lang="ru-RU" i="1" dirty="0"/>
          </a:p>
        </p:txBody>
      </p:sp>
      <p:pic>
        <p:nvPicPr>
          <p:cNvPr id="6" name="Picture 1" descr="C:\Documents and Settings\Administrator\Рабочий стол\декарт\DEKART_Rene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00386"/>
            <a:ext cx="3786750" cy="530986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8000">
    <p:wedg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9124" y="2214554"/>
            <a:ext cx="34290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Вчення</a:t>
            </a:r>
            <a:r>
              <a:rPr lang="ru-RU" i="1" dirty="0" smtClean="0"/>
              <a:t> Декарта </a:t>
            </a:r>
            <a:r>
              <a:rPr lang="ru-RU" i="1" dirty="0" err="1" smtClean="0"/>
              <a:t>зробили</a:t>
            </a:r>
            <a:r>
              <a:rPr lang="ru-RU" i="1" dirty="0" smtClean="0"/>
              <a:t> </a:t>
            </a:r>
            <a:r>
              <a:rPr lang="ru-RU" i="1" dirty="0" err="1" smtClean="0"/>
              <a:t>серйозний</a:t>
            </a:r>
            <a:r>
              <a:rPr lang="ru-RU" i="1" dirty="0" smtClean="0"/>
              <a:t> </a:t>
            </a:r>
            <a:r>
              <a:rPr lang="ru-RU" i="1" dirty="0" err="1" smtClean="0"/>
              <a:t>вплив</a:t>
            </a:r>
            <a:r>
              <a:rPr lang="ru-RU" i="1" dirty="0" smtClean="0"/>
              <a:t> на </a:t>
            </a:r>
            <a:r>
              <a:rPr lang="ru-RU" i="1" dirty="0" err="1" smtClean="0"/>
              <a:t>роботи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наукові</a:t>
            </a:r>
            <a:r>
              <a:rPr lang="ru-RU" i="1" dirty="0" smtClean="0"/>
              <a:t> </a:t>
            </a:r>
            <a:r>
              <a:rPr lang="ru-RU" i="1" dirty="0" err="1" smtClean="0"/>
              <a:t>відкриття</a:t>
            </a:r>
            <a:r>
              <a:rPr lang="ru-RU" i="1" dirty="0" smtClean="0"/>
              <a:t> </a:t>
            </a:r>
            <a:r>
              <a:rPr lang="ru-RU" i="1" dirty="0" err="1" smtClean="0"/>
              <a:t>багатьох</a:t>
            </a:r>
            <a:r>
              <a:rPr lang="ru-RU" i="1" dirty="0" smtClean="0"/>
              <a:t> </a:t>
            </a:r>
            <a:r>
              <a:rPr lang="ru-RU" i="1" dirty="0" err="1" smtClean="0"/>
              <a:t>наступних</a:t>
            </a:r>
            <a:r>
              <a:rPr lang="ru-RU" i="1" dirty="0" smtClean="0"/>
              <a:t> </a:t>
            </a:r>
            <a:r>
              <a:rPr lang="ru-RU" i="1" dirty="0" err="1" smtClean="0"/>
              <a:t>поколінь</a:t>
            </a:r>
            <a:endParaRPr lang="ru-RU" i="1" dirty="0" smtClean="0"/>
          </a:p>
          <a:p>
            <a:pPr algn="ctr"/>
            <a:r>
              <a:rPr lang="ru-RU" i="1" dirty="0" smtClean="0"/>
              <a:t> великих </a:t>
            </a:r>
            <a:r>
              <a:rPr lang="ru-RU" i="1" dirty="0" err="1" smtClean="0"/>
              <a:t>учених</a:t>
            </a:r>
            <a:r>
              <a:rPr lang="ru-RU" i="1" dirty="0" smtClean="0"/>
              <a:t>: </a:t>
            </a:r>
          </a:p>
          <a:p>
            <a:pPr algn="ctr"/>
            <a:r>
              <a:rPr lang="ru-RU" i="1" dirty="0" err="1" smtClean="0"/>
              <a:t>Спінози</a:t>
            </a:r>
            <a:r>
              <a:rPr lang="ru-RU" i="1" dirty="0" smtClean="0"/>
              <a:t>, </a:t>
            </a:r>
            <a:r>
              <a:rPr lang="ru-RU" i="1" dirty="0" err="1" smtClean="0"/>
              <a:t>Арно</a:t>
            </a:r>
            <a:r>
              <a:rPr lang="ru-RU" i="1" dirty="0" smtClean="0"/>
              <a:t>, Мальбранша, Локка, </a:t>
            </a:r>
            <a:r>
              <a:rPr lang="ru-RU" i="1" dirty="0" err="1" smtClean="0"/>
              <a:t>Лейбніца</a:t>
            </a:r>
            <a:r>
              <a:rPr lang="ru-RU" i="1" dirty="0" smtClean="0"/>
              <a:t>, </a:t>
            </a:r>
          </a:p>
          <a:p>
            <a:pPr algn="ctr"/>
            <a:r>
              <a:rPr lang="ru-RU" i="1" dirty="0" smtClean="0"/>
              <a:t>Канта </a:t>
            </a:r>
            <a:r>
              <a:rPr lang="ru-RU" i="1" dirty="0" err="1" smtClean="0"/>
              <a:t>і</a:t>
            </a:r>
            <a:r>
              <a:rPr lang="ru-RU" i="1" dirty="0" smtClean="0"/>
              <a:t> </a:t>
            </a:r>
            <a:r>
              <a:rPr lang="ru-RU" i="1" dirty="0" err="1" smtClean="0"/>
              <a:t>Гуссерля</a:t>
            </a:r>
            <a:endParaRPr lang="ru-RU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00108"/>
            <a:ext cx="364333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1000">
    <p:wedg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785926"/>
            <a:ext cx="5334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43174" y="5000636"/>
            <a:ext cx="45399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«Cogito ergo sum» — «</a:t>
            </a:r>
            <a:r>
              <a:rPr lang="ru-RU" dirty="0" smtClean="0"/>
              <a:t>Думаю, </a:t>
            </a:r>
            <a:r>
              <a:rPr lang="ru-RU" dirty="0" err="1" smtClean="0"/>
              <a:t>отже</a:t>
            </a:r>
            <a:r>
              <a:rPr lang="ru-RU" dirty="0" smtClean="0"/>
              <a:t>, </a:t>
            </a:r>
            <a:r>
              <a:rPr lang="ru-RU" dirty="0" err="1" smtClean="0"/>
              <a:t>існую</a:t>
            </a:r>
            <a:r>
              <a:rPr lang="ru-RU" dirty="0" smtClean="0"/>
              <a:t>». </a:t>
            </a:r>
          </a:p>
          <a:p>
            <a:r>
              <a:rPr lang="uk-UA" dirty="0" smtClean="0"/>
              <a:t>                                                    </a:t>
            </a:r>
            <a:r>
              <a:rPr lang="uk-UA" dirty="0" err="1" smtClean="0"/>
              <a:t>Рене</a:t>
            </a:r>
            <a:r>
              <a:rPr lang="uk-UA" dirty="0" smtClean="0"/>
              <a:t> Декарт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ocuments and Settings\Administrator\Рабочий стол\декарт\dek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072494" cy="607223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121442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Джерела: </a:t>
            </a:r>
          </a:p>
          <a:p>
            <a:r>
              <a:rPr lang="ru-RU" dirty="0" smtClean="0"/>
              <a:t>https://dovidka.biz.ua/rene-dekart-tsikavi-fakti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19288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https://www.liveinternet.ru/users/natali_vasilyeva/post322998505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2571744"/>
            <a:ext cx="3634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http://nubip.edu.ua/en/node/58836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000372"/>
            <a:ext cx="3609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https://pulse.rs/dekartova-filozofija/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3500438"/>
            <a:ext cx="4262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https://gal-an.livejournal.com/613859.html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4000504"/>
            <a:ext cx="3611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https://www.eduspb.com/node/507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28860" y="44291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https://mykniga.com.ua/biograph/biografiya-rene-dekarta-biografiya-dosyagnennya-cikavi-fakti.html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00298" y="52863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https://account.travel/place/descartes-last-home.html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23928" y="58052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err="1" smtClean="0">
                <a:latin typeface="Bookman Old Style" pitchFamily="18" charset="0"/>
                <a:cs typeface="Tahoma" pitchFamily="34" charset="0"/>
              </a:rPr>
              <a:t>Укладач</a:t>
            </a:r>
            <a:r>
              <a:rPr lang="ru-RU" b="1" dirty="0" smtClean="0">
                <a:latin typeface="Bookman Old Style" pitchFamily="18" charset="0"/>
                <a:cs typeface="Tahoma" pitchFamily="34" charset="0"/>
              </a:rPr>
              <a:t> І. </a:t>
            </a:r>
            <a:r>
              <a:rPr lang="ru-RU" b="1" dirty="0" err="1" smtClean="0">
                <a:latin typeface="Bookman Old Style" pitchFamily="18" charset="0"/>
                <a:cs typeface="Tahoma" pitchFamily="34" charset="0"/>
              </a:rPr>
              <a:t>Бугайова</a:t>
            </a:r>
            <a:endParaRPr lang="ru-RU" b="1" dirty="0">
              <a:latin typeface="Bookman Old Style" pitchFamily="18" charset="0"/>
              <a:cs typeface="Tahoma" pitchFamily="34" charset="0"/>
            </a:endParaRPr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C:\Documents and Settings\Administrator\Рабочий стол\декарт\depositphotos_13304428-stock-photo-descartes-hou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3286148" cy="371477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42910" y="4071942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Будинок</a:t>
            </a:r>
            <a:r>
              <a:rPr lang="ru-RU" i="1" dirty="0" smtClean="0"/>
              <a:t>  Декарта, в </a:t>
            </a:r>
            <a:r>
              <a:rPr lang="ru-RU" i="1" dirty="0" err="1" smtClean="0"/>
              <a:t>якому</a:t>
            </a:r>
            <a:r>
              <a:rPr lang="ru-RU" i="1" dirty="0" smtClean="0"/>
              <a:t> </a:t>
            </a:r>
            <a:r>
              <a:rPr lang="ru-RU" i="1" dirty="0" err="1" smtClean="0"/>
              <a:t>народився</a:t>
            </a:r>
            <a:endParaRPr lang="ru-RU" i="1" dirty="0"/>
          </a:p>
        </p:txBody>
      </p:sp>
      <p:pic>
        <p:nvPicPr>
          <p:cNvPr id="4098" name="Picture 2" descr="C:\Documents and Settings\Administrator\Рабочий стол\декарт\декарт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857232"/>
            <a:ext cx="3762375" cy="56864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3185771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500438"/>
            <a:ext cx="40640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000496" y="100010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Большая энциклопедия : слов. общедоступных сведений по всем отраслям знаний. Т. 8 : </a:t>
            </a:r>
            <a:r>
              <a:rPr lang="ru-RU" sz="1600" dirty="0" err="1" smtClean="0"/>
              <a:t>Гюгс</a:t>
            </a:r>
            <a:r>
              <a:rPr lang="ru-RU" sz="1600" dirty="0" smtClean="0"/>
              <a:t> - Духовенство / Издатели : Библиографический Институт (Мейер) в </a:t>
            </a:r>
            <a:r>
              <a:rPr lang="ru-RU" sz="1600" dirty="0" err="1" smtClean="0"/>
              <a:t>Лейциге</a:t>
            </a:r>
            <a:r>
              <a:rPr lang="ru-RU" sz="1600" dirty="0" smtClean="0"/>
              <a:t> и Вене, Книгоиздательское </a:t>
            </a:r>
            <a:r>
              <a:rPr lang="ru-RU" sz="1600" dirty="0" err="1" smtClean="0"/>
              <a:t>Т-во</a:t>
            </a:r>
            <a:r>
              <a:rPr lang="ru-RU" sz="1600" dirty="0" smtClean="0"/>
              <a:t> " Просвещение " ; под ред. С. Н. Южакова, П. М. Милюкова ; редакторов отделов : А. М. Никольский, В. Я. </a:t>
            </a:r>
            <a:r>
              <a:rPr lang="ru-RU" sz="1600" dirty="0" err="1" smtClean="0"/>
              <a:t>Добровлянский</a:t>
            </a:r>
            <a:r>
              <a:rPr lang="ru-RU" sz="1600" dirty="0" smtClean="0"/>
              <a:t>, А. С. </a:t>
            </a:r>
            <a:r>
              <a:rPr lang="ru-RU" sz="1600" dirty="0" err="1" smtClean="0"/>
              <a:t>Лыкошин</a:t>
            </a:r>
            <a:r>
              <a:rPr lang="ru-RU" sz="1600" dirty="0" smtClean="0"/>
              <a:t> и др. - СПб. : Типография Книгоиздательского </a:t>
            </a:r>
            <a:r>
              <a:rPr lang="ru-RU" sz="1600" dirty="0" err="1" smtClean="0"/>
              <a:t>Т-ва</a:t>
            </a:r>
            <a:r>
              <a:rPr lang="ru-RU" sz="1600" dirty="0" smtClean="0"/>
              <a:t> " Просвещение ", 1902. - 794 с. : </a:t>
            </a:r>
            <a:r>
              <a:rPr lang="ru-RU" sz="1600" dirty="0" err="1" smtClean="0"/>
              <a:t>иллюстр</a:t>
            </a:r>
            <a:endParaRPr lang="ru-RU" sz="1600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Рабочий стол\декарт\7A645297-5A23-424D-BA48-2B07E8AEB90E.jpeg"/>
          <p:cNvPicPr>
            <a:picLocks noChangeAspect="1" noChangeArrowheads="1"/>
          </p:cNvPicPr>
          <p:nvPr/>
        </p:nvPicPr>
        <p:blipFill>
          <a:blip r:embed="rId2"/>
          <a:srcRect l="949" b="5222"/>
          <a:stretch>
            <a:fillRect/>
          </a:stretch>
        </p:blipFill>
        <p:spPr bwMode="auto">
          <a:xfrm>
            <a:off x="500034" y="1142984"/>
            <a:ext cx="5804011" cy="43577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628" y="5643578"/>
            <a:ext cx="32146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i="1" dirty="0" err="1" smtClean="0"/>
              <a:t>Будинок-музей</a:t>
            </a:r>
            <a:r>
              <a:rPr lang="ru-RU" i="1" dirty="0" smtClean="0"/>
              <a:t>  Декарта</a:t>
            </a:r>
            <a:endParaRPr lang="ru-RU" i="1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27940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t="7709"/>
          <a:stretch>
            <a:fillRect/>
          </a:stretch>
        </p:blipFill>
        <p:spPr bwMode="auto">
          <a:xfrm>
            <a:off x="3857620" y="3214686"/>
            <a:ext cx="3214710" cy="342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868" y="107154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Энциклопедический словарь. Кн. 19, т. 10 : Давенпорт - </a:t>
            </a:r>
            <a:r>
              <a:rPr lang="ru-RU" sz="1600" dirty="0" err="1" smtClean="0"/>
              <a:t>Десмин</a:t>
            </a:r>
            <a:r>
              <a:rPr lang="ru-RU" sz="1600" dirty="0" smtClean="0"/>
              <a:t> / изд. : Ф. А. Брокгауз (Лейпциг), И. А. </a:t>
            </a:r>
            <a:r>
              <a:rPr lang="ru-RU" sz="1600" dirty="0" err="1" smtClean="0"/>
              <a:t>Ефрон</a:t>
            </a:r>
            <a:r>
              <a:rPr lang="ru-RU" sz="1600" dirty="0" smtClean="0"/>
              <a:t> (С-Петербург) ; начатый И. Е. Андреевским, </a:t>
            </a:r>
            <a:r>
              <a:rPr lang="ru-RU" sz="1600" dirty="0" err="1" smtClean="0"/>
              <a:t>продолж</a:t>
            </a:r>
            <a:r>
              <a:rPr lang="ru-RU" sz="1600" dirty="0" smtClean="0"/>
              <a:t>. под ред. К. К. Арсеньева, Ф. Ф. Петрушевского ; при участии ред. отд. : А. Н. Бекетова, С. А. Венгерова, А. И. </a:t>
            </a:r>
            <a:r>
              <a:rPr lang="ru-RU" sz="1600" dirty="0" err="1" smtClean="0"/>
              <a:t>Воейкова</a:t>
            </a:r>
            <a:r>
              <a:rPr lang="ru-RU" sz="1600" dirty="0" smtClean="0"/>
              <a:t> и др. - СПб. : </a:t>
            </a:r>
            <a:r>
              <a:rPr lang="ru-RU" sz="1600" dirty="0" err="1" smtClean="0"/>
              <a:t>Типо-Литография</a:t>
            </a:r>
            <a:r>
              <a:rPr lang="ru-RU" sz="1600" dirty="0" smtClean="0"/>
              <a:t> И. А. </a:t>
            </a:r>
            <a:r>
              <a:rPr lang="ru-RU" sz="1600" dirty="0" err="1" smtClean="0"/>
              <a:t>Ефрона</a:t>
            </a:r>
            <a:r>
              <a:rPr lang="ru-RU" sz="1600" dirty="0" smtClean="0"/>
              <a:t>, 1893. - 480 с. </a:t>
            </a:r>
            <a:endParaRPr lang="ru-RU" sz="1600" dirty="0"/>
          </a:p>
        </p:txBody>
      </p:sp>
    </p:spTree>
  </p:cSld>
  <p:clrMapOvr>
    <a:masterClrMapping/>
  </p:clrMapOvr>
  <p:transition spd="slow" advClick="0" advTm="6000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14616</TotalTime>
  <Words>1698</Words>
  <Application>Microsoft Office PowerPoint</Application>
  <PresentationFormat>Экран (4:3)</PresentationFormat>
  <Paragraphs>131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ServerBD</cp:lastModifiedBy>
  <cp:revision>260</cp:revision>
  <dcterms:modified xsi:type="dcterms:W3CDTF">2021-03-25T12:42:53Z</dcterms:modified>
</cp:coreProperties>
</file>