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1" r:id="rId2"/>
    <p:sldId id="297" r:id="rId3"/>
    <p:sldId id="278" r:id="rId4"/>
    <p:sldId id="303" r:id="rId5"/>
    <p:sldId id="281" r:id="rId6"/>
    <p:sldId id="280" r:id="rId7"/>
    <p:sldId id="279" r:id="rId8"/>
    <p:sldId id="256" r:id="rId9"/>
    <p:sldId id="257" r:id="rId10"/>
    <p:sldId id="258" r:id="rId11"/>
    <p:sldId id="259" r:id="rId12"/>
    <p:sldId id="294" r:id="rId13"/>
    <p:sldId id="260" r:id="rId14"/>
    <p:sldId id="289" r:id="rId15"/>
    <p:sldId id="282" r:id="rId16"/>
    <p:sldId id="284" r:id="rId17"/>
    <p:sldId id="300" r:id="rId18"/>
    <p:sldId id="285" r:id="rId19"/>
    <p:sldId id="286" r:id="rId20"/>
    <p:sldId id="287" r:id="rId21"/>
    <p:sldId id="302" r:id="rId22"/>
    <p:sldId id="288" r:id="rId23"/>
    <p:sldId id="275" r:id="rId24"/>
    <p:sldId id="263" r:id="rId25"/>
    <p:sldId id="261" r:id="rId26"/>
    <p:sldId id="292" r:id="rId27"/>
    <p:sldId id="270" r:id="rId28"/>
    <p:sldId id="271" r:id="rId29"/>
    <p:sldId id="268" r:id="rId30"/>
    <p:sldId id="272" r:id="rId31"/>
    <p:sldId id="274" r:id="rId32"/>
    <p:sldId id="269" r:id="rId33"/>
    <p:sldId id="277" r:id="rId34"/>
    <p:sldId id="293" r:id="rId35"/>
    <p:sldId id="299" r:id="rId36"/>
    <p:sldId id="266" r:id="rId37"/>
    <p:sldId id="290" r:id="rId38"/>
    <p:sldId id="296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96" autoAdjust="0"/>
    <p:restoredTop sz="94660"/>
  </p:normalViewPr>
  <p:slideViewPr>
    <p:cSldViewPr>
      <p:cViewPr varScale="1">
        <p:scale>
          <a:sx n="63" d="100"/>
          <a:sy n="63" d="100"/>
        </p:scale>
        <p:origin x="-130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gi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gif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gif"/><Relationship Id="rId2" Type="http://schemas.openxmlformats.org/officeDocument/2006/relationships/image" Target="../media/image69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2.gif"/><Relationship Id="rId4" Type="http://schemas.openxmlformats.org/officeDocument/2006/relationships/image" Target="../media/image7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7" Type="http://schemas.openxmlformats.org/officeDocument/2006/relationships/image" Target="../media/image77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png"/><Relationship Id="rId5" Type="http://schemas.openxmlformats.org/officeDocument/2006/relationships/image" Target="../media/image7.jpeg"/><Relationship Id="rId4" Type="http://schemas.openxmlformats.org/officeDocument/2006/relationships/image" Target="../media/image7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13" Type="http://schemas.openxmlformats.org/officeDocument/2006/relationships/image" Target="../media/image93.png"/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12" Type="http://schemas.openxmlformats.org/officeDocument/2006/relationships/image" Target="../media/image92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png"/><Relationship Id="rId11" Type="http://schemas.openxmlformats.org/officeDocument/2006/relationships/image" Target="../media/image91.png"/><Relationship Id="rId5" Type="http://schemas.openxmlformats.org/officeDocument/2006/relationships/image" Target="../media/image85.png"/><Relationship Id="rId10" Type="http://schemas.openxmlformats.org/officeDocument/2006/relationships/image" Target="../media/image90.png"/><Relationship Id="rId4" Type="http://schemas.openxmlformats.org/officeDocument/2006/relationships/image" Target="../media/image84.png"/><Relationship Id="rId9" Type="http://schemas.openxmlformats.org/officeDocument/2006/relationships/image" Target="../media/image8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5.gif"/><Relationship Id="rId4" Type="http://schemas.openxmlformats.org/officeDocument/2006/relationships/image" Target="../media/image10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3" Type="http://schemas.openxmlformats.org/officeDocument/2006/relationships/image" Target="../media/image109.png"/><Relationship Id="rId7" Type="http://schemas.openxmlformats.org/officeDocument/2006/relationships/image" Target="../media/image113.png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2.png"/><Relationship Id="rId5" Type="http://schemas.openxmlformats.org/officeDocument/2006/relationships/image" Target="../media/image111.png"/><Relationship Id="rId4" Type="http://schemas.openxmlformats.org/officeDocument/2006/relationships/image" Target="../media/image11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0.gi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gif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gif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1110"/>
            <a:ext cx="8761513" cy="3802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C:\Documents and Settings\admin\Рабочий стол\Україна\570709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2616" y="188640"/>
            <a:ext cx="6168835" cy="6823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11760" y="4365104"/>
            <a:ext cx="6732240" cy="224676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chemeClr val="accent1"/>
                </a:solidFill>
              </a:rPr>
              <a:t>Остап </a:t>
            </a:r>
            <a:r>
              <a:rPr lang="ru-RU" sz="2800" b="1" smtClean="0">
                <a:solidFill>
                  <a:schemeClr val="accent1"/>
                </a:solidFill>
              </a:rPr>
              <a:t>Вишня</a:t>
            </a:r>
          </a:p>
          <a:p>
            <a:pPr algn="ctr"/>
            <a:r>
              <a:rPr lang="ru-RU" sz="2800" b="1" smtClean="0">
                <a:solidFill>
                  <a:schemeClr val="accent1"/>
                </a:solidFill>
              </a:rPr>
              <a:t> </a:t>
            </a:r>
            <a:r>
              <a:rPr lang="ru-RU" sz="2800" b="1">
                <a:solidFill>
                  <a:schemeClr val="accent1"/>
                </a:solidFill>
              </a:rPr>
              <a:t>(Павло Михайлович Губенко) народився у листопаді 1889 року на хуторі Чечва біля містечка Грунь на Полтавщині </a:t>
            </a:r>
            <a:r>
              <a:rPr lang="ru-RU" sz="2800" b="1" smtClean="0">
                <a:solidFill>
                  <a:schemeClr val="accent1"/>
                </a:solidFill>
              </a:rPr>
              <a:t>(Охтирський </a:t>
            </a:r>
            <a:r>
              <a:rPr lang="ru-RU" sz="2800" b="1">
                <a:solidFill>
                  <a:schemeClr val="accent1"/>
                </a:solidFill>
              </a:rPr>
              <a:t>район Сумської області</a:t>
            </a:r>
            <a:r>
              <a:rPr lang="ru-RU" sz="2400" b="1">
                <a:solidFill>
                  <a:schemeClr val="accent1"/>
                </a:solidFill>
              </a:rPr>
              <a:t>)</a:t>
            </a:r>
          </a:p>
        </p:txBody>
      </p:sp>
      <p:pic>
        <p:nvPicPr>
          <p:cNvPr id="2050" name="Picture 2" descr="C:\Documents and Settings\admin\Рабочий стол\картинки\картинки\21337611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046737"/>
            <a:ext cx="1781209" cy="2920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Dmitriy+Gnatyuk+Yaseni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94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30189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391" y="116632"/>
            <a:ext cx="8796717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588224" y="332656"/>
            <a:ext cx="2232248" cy="5262979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1917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року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вступив до Київського університету на історико-філологічний факультет, але навчання не закінчив. Р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озпочав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журналістську та літературну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роботу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49373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48880"/>
            <a:ext cx="911037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chemeClr val="accent4">
                    <a:lumMod val="20000"/>
                    <a:lumOff val="80000"/>
                  </a:schemeClr>
                </a:solidFill>
              </a:rPr>
              <a:t>З 1919 р. почав писати фейлетони. Цього ж </a:t>
            </a:r>
            <a:r>
              <a:rPr lang="ru-RU" sz="2400" b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року з  </a:t>
            </a:r>
            <a:r>
              <a:rPr lang="ru-RU" sz="2400" b="1">
                <a:solidFill>
                  <a:schemeClr val="accent4">
                    <a:lumMod val="20000"/>
                    <a:lumOff val="80000"/>
                  </a:schemeClr>
                </a:solidFill>
              </a:rPr>
              <a:t>ентузіастами українського відродження </a:t>
            </a:r>
            <a:r>
              <a:rPr lang="ru-RU" sz="2400" b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потрапив до </a:t>
            </a:r>
            <a:r>
              <a:rPr lang="ru-RU" sz="2400" b="1">
                <a:solidFill>
                  <a:schemeClr val="accent4">
                    <a:lumMod val="20000"/>
                    <a:lumOff val="80000"/>
                  </a:schemeClr>
                </a:solidFill>
              </a:rPr>
              <a:t>Кам’янця-Подільського, звідки </a:t>
            </a:r>
            <a:r>
              <a:rPr lang="ru-RU" sz="2400" b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повернувся навесні </a:t>
            </a:r>
            <a:r>
              <a:rPr lang="ru-RU" sz="2400" b="1">
                <a:solidFill>
                  <a:schemeClr val="accent4">
                    <a:lumMod val="20000"/>
                    <a:lumOff val="80000"/>
                  </a:schemeClr>
                </a:solidFill>
              </a:rPr>
              <a:t>1920 р. Восени журналіста </a:t>
            </a:r>
            <a:r>
              <a:rPr lang="ru-RU" sz="2400" b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заарештували, </a:t>
            </a:r>
            <a:r>
              <a:rPr lang="ru-RU" sz="2400" b="1">
                <a:solidFill>
                  <a:schemeClr val="accent4">
                    <a:lumMod val="20000"/>
                    <a:lumOff val="80000"/>
                  </a:schemeClr>
                </a:solidFill>
              </a:rPr>
              <a:t>але ніяких доказів вини не </a:t>
            </a:r>
            <a:r>
              <a:rPr lang="ru-RU" sz="2400" b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знайшли.</a:t>
            </a:r>
          </a:p>
          <a:p>
            <a:pPr algn="ctr"/>
            <a:r>
              <a:rPr lang="ru-RU" sz="2400" b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2400" b="1">
                <a:solidFill>
                  <a:schemeClr val="accent4">
                    <a:lumMod val="20000"/>
                    <a:lumOff val="80000"/>
                  </a:schemeClr>
                </a:solidFill>
              </a:rPr>
              <a:t>У</a:t>
            </a:r>
            <a:r>
              <a:rPr lang="ru-RU" sz="2400" b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2400" b="1">
                <a:solidFill>
                  <a:schemeClr val="accent4">
                    <a:lumMod val="20000"/>
                    <a:lumOff val="80000"/>
                  </a:schemeClr>
                </a:solidFill>
              </a:rPr>
              <a:t>квітні 1921 р. П. Губенка </a:t>
            </a:r>
            <a:r>
              <a:rPr lang="ru-RU" sz="2400" b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випустили  </a:t>
            </a:r>
            <a:r>
              <a:rPr lang="ru-RU" sz="2400" b="1">
                <a:solidFill>
                  <a:schemeClr val="accent4">
                    <a:lumMod val="20000"/>
                    <a:lumOff val="80000"/>
                  </a:schemeClr>
                </a:solidFill>
              </a:rPr>
              <a:t>із </a:t>
            </a:r>
            <a:r>
              <a:rPr lang="ru-RU" sz="2400" b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в’язниці</a:t>
            </a:r>
            <a:endParaRPr lang="ru-RU" sz="2400" b="1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5" y="77495"/>
            <a:ext cx="8852223" cy="209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624" y="4540071"/>
            <a:ext cx="9144000" cy="2260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8769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admin\Рабочий стол\картинки\per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8" y="188640"/>
            <a:ext cx="9153762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780928"/>
            <a:ext cx="7699284" cy="3432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2610" y="116632"/>
            <a:ext cx="881187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Перший надрукований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твір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"Демократичні реформи Денікіна" — побачив світ за підписом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Грунський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Кам'янці-Подільському в газеті "Народна воля" </a:t>
            </a:r>
            <a:endParaRPr lang="ru-RU" sz="2800" b="1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листопада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1919 року</a:t>
            </a:r>
            <a:endParaRPr lang="ru-RU" sz="28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90138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96136" y="0"/>
            <a:ext cx="3024336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FFFF00"/>
                </a:solidFill>
              </a:rPr>
              <a:t>1921 року в газеті «Селянська правда» була надрукована гумореска «Чудака, їй-богу!». Під нею вперше </a:t>
            </a:r>
            <a:r>
              <a:rPr lang="ru-RU" sz="2800" b="1" smtClean="0">
                <a:solidFill>
                  <a:srgbClr val="FFFF00"/>
                </a:solidFill>
              </a:rPr>
              <a:t>стояв  </a:t>
            </a:r>
            <a:r>
              <a:rPr lang="ru-RU" sz="2800" b="1">
                <a:solidFill>
                  <a:srgbClr val="FFFF00"/>
                </a:solidFill>
              </a:rPr>
              <a:t>підпис: </a:t>
            </a:r>
            <a:endParaRPr lang="ru-RU" sz="2800" b="1" smtClean="0">
              <a:solidFill>
                <a:srgbClr val="FFFF00"/>
              </a:solidFill>
            </a:endParaRPr>
          </a:p>
          <a:p>
            <a:pPr algn="ctr"/>
            <a:r>
              <a:rPr lang="ru-RU" sz="7200" b="1" smtClean="0">
                <a:solidFill>
                  <a:schemeClr val="accent6">
                    <a:lumMod val="75000"/>
                  </a:schemeClr>
                </a:solidFill>
              </a:rPr>
              <a:t>Вишня Остап</a:t>
            </a:r>
            <a:endParaRPr lang="ru-RU" sz="7200" b="1">
              <a:solidFill>
                <a:schemeClr val="accent6">
                  <a:lumMod val="75000"/>
                </a:schemeClr>
              </a:solidFill>
            </a:endParaRPr>
          </a:p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7" t="4794" r="5140" b="10435"/>
          <a:stretch/>
        </p:blipFill>
        <p:spPr bwMode="auto">
          <a:xfrm>
            <a:off x="323528" y="281872"/>
            <a:ext cx="4833000" cy="6453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9384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Рабочий стол\картинки\cd9b984185c449d5a42e9d729f47212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0" y="-16618"/>
            <a:ext cx="9086639" cy="6870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14"/>
          <a:stretch/>
        </p:blipFill>
        <p:spPr bwMode="auto">
          <a:xfrm>
            <a:off x="964705" y="548680"/>
            <a:ext cx="7154258" cy="482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 descr="C:\Documents and Settings\admin\Рабочий стол\картинки\130486138_0_104710_80a2a4b_L.jpg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160" y="548680"/>
            <a:ext cx="7020803" cy="482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5517232"/>
            <a:ext cx="885698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Новий письменник-дотепник став ві­домий усій </a:t>
            </a:r>
            <a:r>
              <a:rPr lang="ru-RU" sz="3200" b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Україні</a:t>
            </a:r>
            <a:endParaRPr lang="ru-RU" sz="3200" b="1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186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45" r="30566"/>
          <a:stretch/>
        </p:blipFill>
        <p:spPr bwMode="auto">
          <a:xfrm>
            <a:off x="5428868" y="6136"/>
            <a:ext cx="3463612" cy="2918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48600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Є кілька версій того, чому </a:t>
            </a:r>
            <a:r>
              <a:rPr lang="ru-RU" sz="2400" b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Павло Губенко вирішив обрати </a:t>
            </a:r>
            <a:r>
              <a:rPr lang="ru-RU" sz="2400" b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«ягідний» </a:t>
            </a:r>
            <a:r>
              <a:rPr lang="ru-RU" sz="2400" b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псевдонім»:</a:t>
            </a:r>
          </a:p>
          <a:p>
            <a:endParaRPr lang="ru-RU" sz="2400" b="1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любов’ю </a:t>
            </a:r>
            <a:r>
              <a:rPr lang="ru-RU" sz="2400" b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творчості Миколи </a:t>
            </a:r>
            <a:r>
              <a:rPr lang="ru-RU" sz="2400" b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Гоголя,</a:t>
            </a:r>
            <a:endParaRPr lang="ru-RU" sz="2400" b="1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28868" y="1916832"/>
            <a:ext cx="371513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/>
          </a:p>
          <a:p>
            <a:r>
              <a:rPr lang="ru-RU" smtClean="0">
                <a:solidFill>
                  <a:srgbClr val="0070C0"/>
                </a:solidFill>
              </a:rPr>
              <a:t> </a:t>
            </a:r>
            <a:endParaRPr lang="ru-RU" sz="2400" b="1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-приємним звучанням псевдоніма,</a:t>
            </a:r>
          </a:p>
          <a:p>
            <a:pPr marL="342900" indent="-342900">
              <a:buFontTx/>
              <a:buChar char="-"/>
            </a:pPr>
            <a:endParaRPr lang="ru-RU" sz="2400" b="1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2400" b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захоплення творчістю </a:t>
            </a:r>
            <a:r>
              <a:rPr lang="ru-RU" sz="2400" b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Шевченка,в </a:t>
            </a:r>
            <a:r>
              <a:rPr lang="ru-RU" sz="2400" b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знаменитому творі якого фігурують ці дерева разом з </a:t>
            </a:r>
            <a:r>
              <a:rPr lang="ru-RU" sz="2400" b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хрущами</a:t>
            </a:r>
            <a:endParaRPr lang="ru-RU" sz="2400" b="1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6" y="2733170"/>
            <a:ext cx="5262866" cy="4061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2413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7524"/>
            <a:ext cx="4676956" cy="348005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54960" y="0"/>
            <a:ext cx="34655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chemeClr val="tx2">
                    <a:lumMod val="75000"/>
                  </a:schemeClr>
                </a:solidFill>
              </a:rPr>
              <a:t>Нерозлучними товаришами письменника були </a:t>
            </a:r>
            <a:r>
              <a:rPr lang="ru-RU" sz="2400" b="1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b="1">
                <a:solidFill>
                  <a:schemeClr val="tx2">
                    <a:lumMod val="75000"/>
                  </a:schemeClr>
                </a:solidFill>
              </a:rPr>
              <a:t>Максим Рильський і Володимир </a:t>
            </a:r>
            <a:r>
              <a:rPr lang="ru-RU" sz="2400" b="1" smtClean="0">
                <a:solidFill>
                  <a:schemeClr val="tx2">
                    <a:lumMod val="75000"/>
                  </a:schemeClr>
                </a:solidFill>
              </a:rPr>
              <a:t>Сосюра</a:t>
            </a:r>
            <a:endParaRPr lang="ru-RU" sz="2400" b="1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51920" y="2047553"/>
            <a:ext cx="30060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/>
          </a:p>
          <a:p>
            <a:endParaRPr lang="en-US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980" y="4027482"/>
            <a:ext cx="4735874" cy="2663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584" y="4311369"/>
            <a:ext cx="2952328" cy="2096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469574"/>
            <a:ext cx="3115816" cy="3115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 descr="C:\Documents and Settings\admin\Рабочий стол\Україна\11906900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464" y="4780726"/>
            <a:ext cx="2426256" cy="2077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635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45224" y="188640"/>
            <a:ext cx="337524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chemeClr val="tx2">
                    <a:lumMod val="75000"/>
                  </a:schemeClr>
                </a:solidFill>
              </a:rPr>
              <a:t>Після війни </a:t>
            </a:r>
            <a:r>
              <a:rPr lang="ru-RU" sz="2400" b="1" smtClean="0">
                <a:solidFill>
                  <a:schemeClr val="tx2">
                    <a:lumMod val="75000"/>
                  </a:schemeClr>
                </a:solidFill>
              </a:rPr>
              <a:t>Остап Вишня і Максим Рильський </a:t>
            </a:r>
            <a:r>
              <a:rPr lang="ru-RU" sz="2400" b="1">
                <a:solidFill>
                  <a:schemeClr val="tx2">
                    <a:lumMod val="75000"/>
                  </a:schemeClr>
                </a:solidFill>
              </a:rPr>
              <a:t>мешкали у Києві. Коли не бачилися день-два, обмінювалися записками. </a:t>
            </a:r>
            <a:r>
              <a:rPr lang="ru-RU" sz="2400" b="1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b="1">
                <a:solidFill>
                  <a:schemeClr val="tx2">
                    <a:lumMod val="75000"/>
                  </a:schemeClr>
                </a:solidFill>
              </a:rPr>
              <a:t>«Папаша! Після Вашого тріумфального виступу пропоную поїхати у щасливу </a:t>
            </a:r>
            <a:r>
              <a:rPr lang="ru-RU" sz="2400" b="1" smtClean="0">
                <a:solidFill>
                  <a:schemeClr val="tx2">
                    <a:lumMod val="75000"/>
                  </a:schemeClr>
                </a:solidFill>
              </a:rPr>
              <a:t>невідомість  </a:t>
            </a:r>
            <a:r>
              <a:rPr lang="ru-RU" sz="2400" b="1">
                <a:solidFill>
                  <a:schemeClr val="tx2">
                    <a:lumMod val="75000"/>
                  </a:schemeClr>
                </a:solidFill>
              </a:rPr>
              <a:t>М. Р</a:t>
            </a:r>
            <a:r>
              <a:rPr lang="ru-RU" sz="2400" b="1" smtClean="0">
                <a:solidFill>
                  <a:schemeClr val="tx2">
                    <a:lumMod val="75000"/>
                  </a:schemeClr>
                </a:solidFill>
              </a:rPr>
              <a:t>.»</a:t>
            </a:r>
          </a:p>
          <a:p>
            <a:pPr algn="ctr"/>
            <a:r>
              <a:rPr lang="ru-RU" sz="2400" b="1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b="1">
                <a:solidFill>
                  <a:schemeClr val="tx2">
                    <a:lumMod val="75000"/>
                  </a:schemeClr>
                </a:solidFill>
              </a:rPr>
              <a:t>Адреси вказував такі: «Королю українського </a:t>
            </a:r>
            <a:r>
              <a:rPr lang="ru-RU" sz="2400" b="1" smtClean="0">
                <a:solidFill>
                  <a:schemeClr val="tx2">
                    <a:lumMod val="75000"/>
                  </a:schemeClr>
                </a:solidFill>
              </a:rPr>
              <a:t>сміху…»,</a:t>
            </a:r>
          </a:p>
          <a:p>
            <a:pPr algn="ctr"/>
            <a:r>
              <a:rPr lang="ru-RU" sz="2400" b="1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b="1">
                <a:solidFill>
                  <a:schemeClr val="tx2">
                    <a:lumMod val="75000"/>
                  </a:schemeClr>
                </a:solidFill>
              </a:rPr>
              <a:t>«Остапу Виш­ні від Максима Черешні</a:t>
            </a:r>
            <a:r>
              <a:rPr lang="ru-RU" sz="2400" b="1" smtClean="0">
                <a:solidFill>
                  <a:schemeClr val="tx2">
                    <a:lumMod val="75000"/>
                  </a:schemeClr>
                </a:solidFill>
              </a:rPr>
              <a:t>»</a:t>
            </a:r>
            <a:endParaRPr lang="ru-RU" sz="2400" b="1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69" t="3136" b="16726"/>
          <a:stretch/>
        </p:blipFill>
        <p:spPr bwMode="auto">
          <a:xfrm>
            <a:off x="273655" y="188640"/>
            <a:ext cx="4901565" cy="4404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 descr="C:\Documents and Settings\admin\Рабочий стол\картинки\1engl3b7cc_8d093e9b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3" y="3680177"/>
            <a:ext cx="5340007" cy="4005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979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31032"/>
            <a:ext cx="42484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2800" b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собливе місце в </a:t>
            </a:r>
            <a:r>
              <a:rPr lang="ru-RU" sz="2800" b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житті Павла Михайловича </a:t>
            </a:r>
            <a:r>
              <a:rPr lang="ru-RU" sz="2800" b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займало полювання</a:t>
            </a:r>
            <a:endParaRPr lang="ru-RU" sz="2800" b="1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60032" y="2984179"/>
            <a:ext cx="34563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chemeClr val="tx2">
                    <a:lumMod val="75000"/>
                  </a:schemeClr>
                </a:solidFill>
              </a:rPr>
              <a:t>Компанією в полюванні письменникові часто були Максим </a:t>
            </a:r>
            <a:r>
              <a:rPr lang="ru-RU" sz="2800" b="1" smtClean="0">
                <a:solidFill>
                  <a:schemeClr val="tx2">
                    <a:lumMod val="75000"/>
                  </a:schemeClr>
                </a:solidFill>
              </a:rPr>
              <a:t>Рильський, </a:t>
            </a:r>
            <a:r>
              <a:rPr lang="ru-RU" sz="2800" b="1">
                <a:solidFill>
                  <a:schemeClr val="tx2">
                    <a:lumMod val="75000"/>
                  </a:schemeClr>
                </a:solidFill>
              </a:rPr>
              <a:t>Петро </a:t>
            </a:r>
            <a:r>
              <a:rPr lang="ru-RU" sz="2800" b="1" smtClean="0">
                <a:solidFill>
                  <a:schemeClr val="tx2">
                    <a:lumMod val="75000"/>
                  </a:schemeClr>
                </a:solidFill>
              </a:rPr>
              <a:t>Дорошко</a:t>
            </a:r>
            <a:r>
              <a:rPr lang="ru-RU" sz="2800" b="1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b="1" smtClean="0">
                <a:solidFill>
                  <a:schemeClr val="tx2">
                    <a:lumMod val="75000"/>
                  </a:schemeClr>
                </a:solidFill>
              </a:rPr>
              <a:t>і улюблений пес – спаніель  Гай</a:t>
            </a:r>
            <a:endParaRPr lang="ru-RU" sz="2800" b="1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21" t="6768" r="3794" b="15940"/>
          <a:stretch/>
        </p:blipFill>
        <p:spPr bwMode="auto">
          <a:xfrm>
            <a:off x="3217560" y="2060848"/>
            <a:ext cx="2025392" cy="2392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704" y="247875"/>
            <a:ext cx="4326592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81" y="3670334"/>
            <a:ext cx="4113295" cy="2823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 descr="C:\Documents and Settings\admin\Рабочий стол\1582258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8" y="1616028"/>
            <a:ext cx="3623450" cy="2393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979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6338" y="332656"/>
            <a:ext cx="8239591" cy="1661993"/>
          </a:xfrm>
          <a:prstGeom prst="rect">
            <a:avLst/>
          </a:prstGeom>
          <a:solidFill>
            <a:schemeClr val="tx2">
              <a:lumMod val="2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Письменник був одружений двічі. У першому шлюбі у нього народився син В’ячеслав, дружина померла від </a:t>
            </a:r>
            <a:r>
              <a:rPr lang="ru-RU" sz="2800" b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тифу</a:t>
            </a:r>
            <a:endParaRPr lang="ru-RU" sz="2800" b="1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12769"/>
            <a:ext cx="6480720" cy="4865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6" descr="C:\Documents and Settings\admin\Рабочий стол\497ff78ae72bd904adcc6ce384d56b1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98" t="2943" r="18953" b="3240"/>
          <a:stretch/>
        </p:blipFill>
        <p:spPr bwMode="auto">
          <a:xfrm>
            <a:off x="386339" y="1732552"/>
            <a:ext cx="1314537" cy="4845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718097"/>
            <a:ext cx="1317625" cy="484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580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1560" y="404664"/>
            <a:ext cx="359244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chemeClr val="accent1">
                    <a:lumMod val="40000"/>
                    <a:lumOff val="60000"/>
                  </a:schemeClr>
                </a:solidFill>
                <a:latin typeface="Calibri"/>
                <a:cs typeface="Calibri"/>
              </a:rPr>
              <a:t>₺</a:t>
            </a:r>
            <a:r>
              <a:rPr lang="ru-RU" sz="2800" b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Жили </a:t>
            </a:r>
            <a:r>
              <a:rPr lang="ru-RU" sz="2800" b="1">
                <a:solidFill>
                  <a:schemeClr val="accent1">
                    <a:lumMod val="40000"/>
                    <a:lumOff val="60000"/>
                  </a:schemeClr>
                </a:solidFill>
              </a:rPr>
              <a:t>ми на хуторі, і від хутора до села було тоді верстов зо три, а тепер, значить, кілометрів три з гаком. На хуторі було з десяток хатів, а навкруги – ліс, де росли високі ялинки, розложисті клени і могутні, у три-чотири обхвати дуби... </a:t>
            </a:r>
            <a:r>
              <a:rPr lang="ru-RU" sz="2800" b="1">
                <a:solidFill>
                  <a:schemeClr val="accent1">
                    <a:lumMod val="40000"/>
                    <a:lumOff val="60000"/>
                  </a:schemeClr>
                </a:solidFill>
                <a:latin typeface="Calibri"/>
                <a:cs typeface="Calibri"/>
              </a:rPr>
              <a:t>₺</a:t>
            </a:r>
            <a:endParaRPr lang="ru-RU" sz="2800" b="1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26" name="Picture 2" descr="C:\Documents and Settings\admin\Рабочий стол\Україна\368739158c4811d27fa76ed39be5f7c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2879"/>
            <a:ext cx="4499992" cy="6878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admin\Рабочий стол\224392389_w640_h640_ezhednevnik-brunnen-201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98" t="10000" r="63979" b="10000"/>
          <a:stretch/>
        </p:blipFill>
        <p:spPr bwMode="auto">
          <a:xfrm>
            <a:off x="0" y="32879"/>
            <a:ext cx="1051560" cy="6825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1958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5" y="160338"/>
            <a:ext cx="7961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chemeClr val="tx2">
                    <a:lumMod val="75000"/>
                  </a:schemeClr>
                </a:solidFill>
              </a:rPr>
              <a:t>Другою дружиною сатирика стала актриса Варвара </a:t>
            </a:r>
            <a:r>
              <a:rPr lang="ru-RU" sz="2800" b="1" smtClean="0">
                <a:solidFill>
                  <a:schemeClr val="tx2">
                    <a:lumMod val="75000"/>
                  </a:schemeClr>
                </a:solidFill>
              </a:rPr>
              <a:t>Мелюченко</a:t>
            </a:r>
            <a:endParaRPr lang="ru-RU" sz="2800" b="1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980728"/>
            <a:ext cx="5890885" cy="3813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AutoShape 2" descr="https://image.zn.ua/media/images/645x426/Feb2019/2245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5" descr="C:\Documents and Settings\admin\Рабочий стол\684d4d08ff35b7853cb4410fb58ab84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79" t="2839" r="26607" b="2760"/>
          <a:stretch/>
        </p:blipFill>
        <p:spPr bwMode="auto">
          <a:xfrm>
            <a:off x="7517037" y="980728"/>
            <a:ext cx="1480363" cy="436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348880"/>
            <a:ext cx="1481137" cy="437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5" name="Picture 7" descr="C:\Documents and Settings\admin\Рабочий стол\Україна\sm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93967"/>
            <a:ext cx="8891587" cy="2064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6845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69400" cy="6889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99160"/>
            <a:ext cx="5015657" cy="3676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260648"/>
            <a:ext cx="40679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грудні 1933 р. Остапа Вишню  заарештували. його звинуватили у підготовні те­рористичного акту і засудили до смертної кари, але потім вирок замінили десятьма роками ув’язнення в північних таборах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" t="4812" r="-1000" b="4812"/>
          <a:stretch/>
        </p:blipFill>
        <p:spPr bwMode="auto">
          <a:xfrm>
            <a:off x="323528" y="3993692"/>
            <a:ext cx="2664296" cy="2843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9532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0"/>
            <a:ext cx="46085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 справжня жінка декабриста, Варвара Олексіївна поїхала за чоловіком на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Північ.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кілька років його перебування в колонії вона оселилася в невеликому містечку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поблизу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7000" y="2492896"/>
            <a:ext cx="6145213" cy="4060825"/>
          </a:xfrm>
          <a:prstGeom prst="rect">
            <a:avLst/>
          </a:prstGeom>
          <a:noFill/>
          <a:ln>
            <a:noFill/>
          </a:ln>
          <a:effectLst>
            <a:glow rad="444500">
              <a:schemeClr val="accent3">
                <a:satMod val="175000"/>
                <a:alpha val="5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7634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" y="0"/>
            <a:ext cx="925252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/>
              <a:t> </a:t>
            </a:r>
            <a:r>
              <a:rPr lang="ru-RU" sz="24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1934 року в табірному щоденнику Остапа Вишні з'явився запис: «А хто ж? Хто ж співає, крім українців? Скрізь тепер їхні пісні лунають — по тайгах, по тундрах… Аби не плакали — хай співають!»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33"/>
          <a:stretch/>
        </p:blipFill>
        <p:spPr bwMode="auto">
          <a:xfrm>
            <a:off x="323528" y="1556792"/>
            <a:ext cx="8198723" cy="5117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250976"/>
            <a:ext cx="4751273" cy="3296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5523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07" y="215261"/>
            <a:ext cx="8856985" cy="664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16632"/>
            <a:ext cx="91440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00B0F0"/>
                </a:solidFill>
              </a:rPr>
              <a:t>Тільки у 1944 </a:t>
            </a:r>
            <a:r>
              <a:rPr lang="ru-RU" sz="2800" b="1" smtClean="0">
                <a:solidFill>
                  <a:srgbClr val="00B0F0"/>
                </a:solidFill>
              </a:rPr>
              <a:t>року </a:t>
            </a:r>
            <a:r>
              <a:rPr lang="ru-RU" sz="2800" b="1">
                <a:solidFill>
                  <a:srgbClr val="00B0F0"/>
                </a:solidFill>
              </a:rPr>
              <a:t>він </a:t>
            </a:r>
            <a:r>
              <a:rPr lang="ru-RU" sz="2800" b="1" smtClean="0">
                <a:solidFill>
                  <a:srgbClr val="00B0F0"/>
                </a:solidFill>
              </a:rPr>
              <a:t>повернувся </a:t>
            </a:r>
            <a:r>
              <a:rPr lang="ru-RU" sz="2800" b="1">
                <a:solidFill>
                  <a:srgbClr val="00B0F0"/>
                </a:solidFill>
              </a:rPr>
              <a:t>додому і </a:t>
            </a:r>
            <a:r>
              <a:rPr lang="ru-RU" sz="2800" b="1" smtClean="0">
                <a:solidFill>
                  <a:srgbClr val="00B0F0"/>
                </a:solidFill>
              </a:rPr>
              <a:t>продовжив </a:t>
            </a:r>
            <a:r>
              <a:rPr lang="ru-RU" sz="2800" b="1">
                <a:solidFill>
                  <a:srgbClr val="00B0F0"/>
                </a:solidFill>
              </a:rPr>
              <a:t>писати</a:t>
            </a:r>
          </a:p>
          <a:p>
            <a:endParaRPr lang="ru-RU"/>
          </a:p>
        </p:txBody>
      </p:sp>
      <p:pic>
        <p:nvPicPr>
          <p:cNvPr id="2052" name="Picture 4" descr="C:\Documents and Settings\admin\Рабочий стол\картинки\kniga_11-32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7" y="4519895"/>
            <a:ext cx="3833445" cy="2172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V+Kozlovskiy+Chornobrivc+nasyala+mati+U+mom+svtankovm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728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">
        <p:split orient="vert"/>
      </p:transition>
    </mc:Choice>
    <mc:Fallback xmlns="">
      <p:transition spd="slow" advClick="0" advTm="1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3208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Documents and Settings\admin\Рабочий стол\Україна\feb6879f86e6b4f3d912fcabbff5244f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38" y="87900"/>
            <a:ext cx="4474454" cy="680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1484784"/>
            <a:ext cx="36004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Літературна спадщина Вишні — це насамперед тисячі гуморесок у щоденній пресі на всі теми дня — усмішки, або «реп’яшки</a:t>
            </a:r>
            <a:r>
              <a:rPr lang="ru-RU" sz="28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800" b="1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2" name="Picture 6" descr="C:\Documents and Settings\admin\Рабочий стол\картинки\картинки\6a996aaa6f3d07734bd9f3f4dd76a25f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0"/>
            <a:ext cx="46269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68"/>
          <a:stretch/>
        </p:blipFill>
        <p:spPr bwMode="auto">
          <a:xfrm>
            <a:off x="4810802" y="1082975"/>
            <a:ext cx="4005325" cy="5268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 descr="C:\Documents and Settings\admin\Рабочий стол\Україна\395795155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656" y="3717379"/>
            <a:ext cx="2857500" cy="313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4711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">
        <p:split orient="vert"/>
      </p:transition>
    </mc:Choice>
    <mc:Fallback xmlns="">
      <p:transition spd="slow" advClick="0" advTm="12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60232"/>
            <a:ext cx="460264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«Зенітка» (1944</a:t>
            </a:r>
            <a:r>
              <a:rPr lang="ru-RU" sz="28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ru-RU" sz="28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показала, що Остап Вишня за 10 років ув’язнення не розучився сміятися;</a:t>
            </a:r>
          </a:p>
          <a:p>
            <a:pPr algn="ctr"/>
            <a:r>
              <a:rPr lang="ru-RU" sz="28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28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Остап Вишня </a:t>
            </a:r>
            <a:r>
              <a:rPr lang="ru-RU" sz="28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працював </a:t>
            </a:r>
            <a:r>
              <a:rPr lang="ru-RU" sz="28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журналі «Перець»;</a:t>
            </a:r>
          </a:p>
          <a:p>
            <a:pPr algn="ctr"/>
            <a:r>
              <a:rPr lang="ru-RU" sz="28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28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1948 р. </a:t>
            </a:r>
            <a:r>
              <a:rPr lang="ru-RU" sz="28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вів </a:t>
            </a:r>
            <a:r>
              <a:rPr lang="ru-RU" sz="28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щоденник під назвою «Думи мої, думи мої</a:t>
            </a:r>
            <a:r>
              <a:rPr lang="ru-RU" sz="24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…»</a:t>
            </a:r>
            <a:endParaRPr lang="ru-RU" sz="2400" b="1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1" t="9540" r="20853" b="9593"/>
          <a:stretch/>
        </p:blipFill>
        <p:spPr bwMode="auto">
          <a:xfrm>
            <a:off x="4843104" y="27032"/>
            <a:ext cx="4253136" cy="6867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2523" y="4039619"/>
            <a:ext cx="1876425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9" b="25987"/>
          <a:stretch/>
        </p:blipFill>
        <p:spPr bwMode="auto">
          <a:xfrm>
            <a:off x="323528" y="3961781"/>
            <a:ext cx="2890292" cy="251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 descr="C:\Documents and Settings\admin\Рабочий стол\Україна\224392389_w640_h640_ezhednevnik-brunnen-2016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19" r="65054"/>
          <a:stretch/>
        </p:blipFill>
        <p:spPr bwMode="auto">
          <a:xfrm rot="-5400000">
            <a:off x="4421279" y="2117478"/>
            <a:ext cx="301444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178"/>
          <a:stretch/>
        </p:blipFill>
        <p:spPr bwMode="auto">
          <a:xfrm>
            <a:off x="4687768" y="19526"/>
            <a:ext cx="4281384" cy="9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243" y="969223"/>
            <a:ext cx="1823467" cy="2588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42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12000">
        <p:split orient="vert"/>
      </p:transition>
    </mc:Choice>
    <mc:Fallback xmlns="">
      <p:transition spd="slow" advClick="0" advTm="12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Рабочий стол\картинки\221d9c996eaa0945d3fd6b5a9805e3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543937" cy="65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651440" y="5367992"/>
            <a:ext cx="531304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B0F0"/>
                </a:solidFill>
              </a:rPr>
              <a:t>«Вишневі усмішки» - це збірка творів </a:t>
            </a:r>
            <a:r>
              <a:rPr lang="ru-RU" sz="2400" b="1" smtClean="0">
                <a:solidFill>
                  <a:srgbClr val="00B0F0"/>
                </a:solidFill>
              </a:rPr>
              <a:t> </a:t>
            </a:r>
            <a:r>
              <a:rPr lang="ru-RU" sz="2400" b="1">
                <a:solidFill>
                  <a:srgbClr val="00B0F0"/>
                </a:solidFill>
              </a:rPr>
              <a:t>Одразу варто сказати, що усмішки це різновид гуморесок і цей жанр започаткував сам </a:t>
            </a:r>
            <a:r>
              <a:rPr lang="ru-RU" sz="2400" b="1" smtClean="0">
                <a:solidFill>
                  <a:srgbClr val="00B0F0"/>
                </a:solidFill>
              </a:rPr>
              <a:t>автор</a:t>
            </a:r>
            <a:endParaRPr lang="ru-RU" sz="2400" b="1">
              <a:solidFill>
                <a:srgbClr val="00B0F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092642"/>
            <a:ext cx="1898117" cy="3033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1" r="6959" b="2988"/>
          <a:stretch/>
        </p:blipFill>
        <p:spPr bwMode="auto">
          <a:xfrm>
            <a:off x="3355636" y="57064"/>
            <a:ext cx="2952327" cy="5104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2" r="13400"/>
          <a:stretch/>
        </p:blipFill>
        <p:spPr bwMode="auto">
          <a:xfrm>
            <a:off x="467544" y="3234759"/>
            <a:ext cx="2232248" cy="33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2293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40152" y="1116757"/>
            <a:ext cx="28803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/>
              <a:t>М</a:t>
            </a:r>
            <a:r>
              <a:rPr lang="ru-RU" sz="2400" b="1" smtClean="0"/>
              <a:t>аленькі </a:t>
            </a:r>
            <a:r>
              <a:rPr lang="ru-RU" sz="2400" b="1"/>
              <a:t>оповідання розповідають про мисливців, які потрапили у доволі кумедні </a:t>
            </a:r>
            <a:r>
              <a:rPr lang="ru-RU" sz="2400" b="1" smtClean="0"/>
              <a:t>історії</a:t>
            </a:r>
            <a:endParaRPr lang="ru-RU" sz="2400" b="1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2" t="13209" b="17458"/>
          <a:stretch/>
        </p:blipFill>
        <p:spPr bwMode="auto">
          <a:xfrm>
            <a:off x="5004048" y="302156"/>
            <a:ext cx="1225332" cy="1386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31" b="6286"/>
          <a:stretch/>
        </p:blipFill>
        <p:spPr bwMode="auto">
          <a:xfrm>
            <a:off x="179512" y="116632"/>
            <a:ext cx="1333500" cy="175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6" b="9281"/>
          <a:stretch/>
        </p:blipFill>
        <p:spPr bwMode="auto">
          <a:xfrm>
            <a:off x="1937058" y="116632"/>
            <a:ext cx="1333500" cy="175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37" b="6897"/>
          <a:stretch/>
        </p:blipFill>
        <p:spPr bwMode="auto">
          <a:xfrm>
            <a:off x="179512" y="2276872"/>
            <a:ext cx="1333500" cy="1685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880" y="2276872"/>
            <a:ext cx="1333500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6464" y="2196108"/>
            <a:ext cx="1333500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520565"/>
            <a:ext cx="1333500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058" y="4582873"/>
            <a:ext cx="1333500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582873"/>
            <a:ext cx="1333500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402" y="4595801"/>
            <a:ext cx="1333500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16632"/>
            <a:ext cx="1171926" cy="1757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510688"/>
            <a:ext cx="2318469" cy="3347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642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9" r="6450"/>
          <a:stretch/>
        </p:blipFill>
        <p:spPr bwMode="auto">
          <a:xfrm>
            <a:off x="184076" y="116632"/>
            <a:ext cx="1996440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2" r="5575"/>
          <a:stretch/>
        </p:blipFill>
        <p:spPr bwMode="auto">
          <a:xfrm>
            <a:off x="2326432" y="3561184"/>
            <a:ext cx="1944884" cy="3266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260648"/>
            <a:ext cx="67504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B0F0"/>
                </a:solidFill>
              </a:rPr>
              <a:t>«Сом» Остапа Вишні — оповідання з циклу мисливських усмішок, у якому автор з легким гумором описує процес риболовлі і красу рідної </a:t>
            </a:r>
            <a:r>
              <a:rPr lang="ru-RU" sz="2400" b="1" smtClean="0">
                <a:solidFill>
                  <a:srgbClr val="00B0F0"/>
                </a:solidFill>
              </a:rPr>
              <a:t>природи</a:t>
            </a:r>
            <a:endParaRPr lang="ru-RU" sz="2400" b="1">
              <a:solidFill>
                <a:srgbClr val="00B0F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60032" y="3946302"/>
            <a:ext cx="30243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00B0F0"/>
                </a:solidFill>
              </a:rPr>
              <a:t>«</a:t>
            </a:r>
            <a:r>
              <a:rPr lang="ru-RU" sz="2400" b="1">
                <a:solidFill>
                  <a:srgbClr val="00B0F0"/>
                </a:solidFill>
              </a:rPr>
              <a:t>Моя автобіографія» Остапа Вишні — гумористична розповідь письменника про своє </a:t>
            </a:r>
            <a:r>
              <a:rPr lang="ru-RU" sz="2400" b="1" smtClean="0">
                <a:solidFill>
                  <a:srgbClr val="00B0F0"/>
                </a:solidFill>
              </a:rPr>
              <a:t>життя</a:t>
            </a:r>
            <a:endParaRPr lang="ru-RU" sz="2400" b="1">
              <a:solidFill>
                <a:srgbClr val="00B0F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7"/>
          <a:stretch/>
        </p:blipFill>
        <p:spPr bwMode="auto">
          <a:xfrm>
            <a:off x="185644" y="3946302"/>
            <a:ext cx="1784980" cy="2829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71389"/>
            <a:ext cx="2474913" cy="247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316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Україна\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170"/>
            <a:ext cx="9143999" cy="6786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17807" y="589330"/>
            <a:ext cx="41917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Батьки Остапа Вишні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4" y="343352"/>
            <a:ext cx="3876675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8953" y="2928670"/>
            <a:ext cx="4525095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Мати Параска Олександрівна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 батько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Михайло Кіндратович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були доволі освіченими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людьми. Від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них письменник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 успадкував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любов до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книги</a:t>
            </a:r>
            <a:endParaRPr lang="ru-RU" sz="28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 descr="C:\Documents and Settings\admin\Рабочий стол\картинки\aa0a748d2b5e776a03b401b2e6ab3359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540" y="7117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Documents and Settings\admin\Рабочий стол\картинки\aa0a748d2b5e776a03b401b2e6ab3359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401241" y="32009"/>
            <a:ext cx="2857500" cy="301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153"/>
          <a:stretch/>
        </p:blipFill>
        <p:spPr bwMode="auto">
          <a:xfrm>
            <a:off x="803747" y="2545673"/>
            <a:ext cx="3592052" cy="510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653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Рабочий стол\картинки\Orlovsky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9" r="7722"/>
          <a:stretch/>
        </p:blipFill>
        <p:spPr bwMode="auto">
          <a:xfrm>
            <a:off x="35416" y="17276"/>
            <a:ext cx="9108584" cy="672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04048" y="116632"/>
            <a:ext cx="2664296" cy="267765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FFFF00"/>
                </a:solidFill>
              </a:rPr>
              <a:t>«</a:t>
            </a:r>
            <a:r>
              <a:rPr lang="ru-RU" sz="2400" b="1">
                <a:solidFill>
                  <a:srgbClr val="FFFF00"/>
                </a:solidFill>
              </a:rPr>
              <a:t>Як варити і їсти суп з дикої </a:t>
            </a:r>
            <a:r>
              <a:rPr lang="ru-RU" sz="2400" b="1" smtClean="0">
                <a:solidFill>
                  <a:srgbClr val="FFFF00"/>
                </a:solidFill>
              </a:rPr>
              <a:t>качки» — </a:t>
            </a:r>
            <a:r>
              <a:rPr lang="ru-RU" sz="2400" b="1">
                <a:solidFill>
                  <a:srgbClr val="FFFF00"/>
                </a:solidFill>
              </a:rPr>
              <a:t>усмішка, в якій </a:t>
            </a:r>
            <a:r>
              <a:rPr lang="ru-RU" sz="2400" b="1" smtClean="0">
                <a:solidFill>
                  <a:srgbClr val="FFFF00"/>
                </a:solidFill>
              </a:rPr>
              <a:t> описуються </a:t>
            </a:r>
            <a:r>
              <a:rPr lang="ru-RU" sz="2400" b="1">
                <a:solidFill>
                  <a:srgbClr val="FFFF00"/>
                </a:solidFill>
              </a:rPr>
              <a:t>всі тонкощі процесу полювання на </a:t>
            </a:r>
            <a:r>
              <a:rPr lang="ru-RU" sz="2400" b="1" smtClean="0">
                <a:solidFill>
                  <a:srgbClr val="FFFF00"/>
                </a:solidFill>
              </a:rPr>
              <a:t>качку</a:t>
            </a:r>
            <a:endParaRPr lang="ru-RU" sz="2400" b="1">
              <a:solidFill>
                <a:srgbClr val="FFFF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3" r="5700"/>
          <a:stretch/>
        </p:blipFill>
        <p:spPr bwMode="auto">
          <a:xfrm>
            <a:off x="251520" y="17276"/>
            <a:ext cx="2232248" cy="35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9116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C:\Documents and Settings\admin\Рабочий стол\картинки\f73397e14e73a84df85a9f58f272b6b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4676"/>
            <a:ext cx="9111097" cy="6833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9" r="6222"/>
          <a:stretch/>
        </p:blipFill>
        <p:spPr bwMode="auto">
          <a:xfrm>
            <a:off x="6858001" y="24676"/>
            <a:ext cx="2219992" cy="36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60032" y="260648"/>
            <a:ext cx="1872208" cy="378565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повідання-усмішка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 якій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 розповідає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як саме він осягав секрети творчої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майстерності </a:t>
            </a:r>
            <a:endParaRPr lang="ru-RU" sz="24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02406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1" r="8253"/>
          <a:stretch/>
        </p:blipFill>
        <p:spPr bwMode="auto">
          <a:xfrm>
            <a:off x="34712" y="-23198"/>
            <a:ext cx="3563888" cy="5936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 descr="C:\Documents and Settings\admin\Рабочий стол\картинки\5553e854d0f549326fd7cf64bbf0567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801" y="0"/>
            <a:ext cx="3905199" cy="6937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07904" y="78378"/>
            <a:ext cx="34834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</a:rPr>
              <a:t>Г</a:t>
            </a:r>
            <a:r>
              <a:rPr lang="ru-RU" sz="2400" b="1" smtClean="0">
                <a:solidFill>
                  <a:srgbClr val="FFFF00"/>
                </a:solidFill>
              </a:rPr>
              <a:t>умористично-сатиричне </a:t>
            </a:r>
            <a:r>
              <a:rPr lang="ru-RU" sz="2400" b="1">
                <a:solidFill>
                  <a:srgbClr val="FFFF00"/>
                </a:solidFill>
              </a:rPr>
              <a:t>оповідання, в якому </a:t>
            </a:r>
            <a:r>
              <a:rPr lang="ru-RU" sz="2400" b="1" smtClean="0">
                <a:solidFill>
                  <a:srgbClr val="FFFF00"/>
                </a:solidFill>
              </a:rPr>
              <a:t>дається низка </a:t>
            </a:r>
            <a:r>
              <a:rPr lang="ru-RU" sz="2400" b="1">
                <a:solidFill>
                  <a:srgbClr val="FFFF00"/>
                </a:solidFill>
              </a:rPr>
              <a:t>цінних порад щодо полювання на </a:t>
            </a:r>
            <a:r>
              <a:rPr lang="ru-RU" sz="2400" b="1" smtClean="0">
                <a:solidFill>
                  <a:srgbClr val="FFFF00"/>
                </a:solidFill>
              </a:rPr>
              <a:t>тигра</a:t>
            </a:r>
            <a:endParaRPr lang="ru-RU" sz="2400" b="1">
              <a:solidFill>
                <a:srgbClr val="FFFF0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542457"/>
            <a:ext cx="3182937" cy="432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 descr="C:\Documents and Settings\admin\Рабочий стол\картинки\87446622_14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7232"/>
            <a:ext cx="4673724" cy="1466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047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2276872"/>
            <a:ext cx="43924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Неймовірний талант і неймовірна людина. У постаті Остапа Вишні поєдналися внутрішня доброта і відчайдушність, патріотизм і співпережиття, ніжність і трагізм. Він пережив заслання і переслідування, смерть дружини і нерозуміння сина. Він усміхався і залишався вірним — собі, рідним і державі!</a:t>
            </a:r>
          </a:p>
        </p:txBody>
      </p:sp>
      <p:pic>
        <p:nvPicPr>
          <p:cNvPr id="13314" name="Picture 2" descr="C:\Documents and Settings\admin\Рабочий стол\Україна\a92f74ae41e9d557bbbcb462be541d5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8" b="7956"/>
          <a:stretch/>
        </p:blipFill>
        <p:spPr bwMode="auto">
          <a:xfrm>
            <a:off x="76200" y="60568"/>
            <a:ext cx="4381500" cy="682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79" t="24500" r="21530" b="30195"/>
          <a:stretch/>
        </p:blipFill>
        <p:spPr bwMode="auto">
          <a:xfrm>
            <a:off x="5436096" y="94888"/>
            <a:ext cx="1886482" cy="2365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530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:split orient="vert"/>
      </p:transition>
    </mc:Choice>
    <mc:Fallback xmlns="">
      <p:transition spd="slow" advClick="0" advTm="14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Documents and Settings\admin\Рабочий стол\картинки\6ae170d5770a87ce9173d4ae164eadb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72" y="-51038"/>
            <a:ext cx="4438617" cy="6976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1" r="68439" b="-3641"/>
          <a:stretch/>
        </p:blipFill>
        <p:spPr bwMode="auto">
          <a:xfrm>
            <a:off x="1837022" y="2431483"/>
            <a:ext cx="1397848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 rotWithShape="1">
          <a:blip r:embed="rId4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65" r="2553" b="19694"/>
          <a:stretch/>
        </p:blipFill>
        <p:spPr bwMode="auto">
          <a:xfrm>
            <a:off x="4991581" y="4649974"/>
            <a:ext cx="3441292" cy="1504856"/>
          </a:xfrm>
          <a:prstGeom prst="rect">
            <a:avLst/>
          </a:prstGeom>
          <a:noFill/>
          <a:ln>
            <a:noFill/>
          </a:ln>
          <a:effectLst>
            <a:glow rad="622300">
              <a:schemeClr val="accent3">
                <a:satMod val="175000"/>
                <a:alpha val="59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47" t="34961" r="1751" b="30079"/>
          <a:stretch/>
        </p:blipFill>
        <p:spPr bwMode="auto">
          <a:xfrm>
            <a:off x="5198532" y="2708121"/>
            <a:ext cx="3027390" cy="626870"/>
          </a:xfrm>
          <a:prstGeom prst="rect">
            <a:avLst/>
          </a:prstGeom>
          <a:noFill/>
          <a:ln>
            <a:noFill/>
          </a:ln>
          <a:effectLst>
            <a:glow rad="546100">
              <a:schemeClr val="accent3">
                <a:satMod val="175000"/>
                <a:alpha val="87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6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630"/>
          <a:stretch/>
        </p:blipFill>
        <p:spPr bwMode="auto">
          <a:xfrm>
            <a:off x="1796414" y="4649974"/>
            <a:ext cx="1479064" cy="200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020272" y="6429820"/>
            <a:ext cx="20162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Олесь Гончар</a:t>
            </a:r>
            <a:endParaRPr lang="ru-RU" sz="20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 rotWithShape="1">
          <a:blip r:embed="rId7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709" b="28915"/>
          <a:stretch/>
        </p:blipFill>
        <p:spPr bwMode="auto">
          <a:xfrm>
            <a:off x="4991581" y="322266"/>
            <a:ext cx="3441292" cy="1487905"/>
          </a:xfrm>
          <a:prstGeom prst="rect">
            <a:avLst/>
          </a:prstGeom>
          <a:noFill/>
          <a:ln>
            <a:noFill/>
          </a:ln>
          <a:effectLst>
            <a:glow rad="622300">
              <a:schemeClr val="accent3">
                <a:satMod val="175000"/>
                <a:alpha val="6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88024" y="3982998"/>
            <a:ext cx="32403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solidFill>
                  <a:srgbClr val="FFFF00"/>
                </a:solidFill>
              </a:rPr>
              <a:t>Яновський Юрій </a:t>
            </a:r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26"/>
          <a:stretch/>
        </p:blipFill>
        <p:spPr bwMode="auto">
          <a:xfrm>
            <a:off x="1731557" y="387931"/>
            <a:ext cx="1421938" cy="1862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88024" y="1967357"/>
            <a:ext cx="32403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solidFill>
                  <a:srgbClr val="FFFF00"/>
                </a:solidFill>
              </a:rPr>
              <a:t>Рильський Максим</a:t>
            </a:r>
          </a:p>
        </p:txBody>
      </p:sp>
    </p:spTree>
    <p:extLst>
      <p:ext uri="{BB962C8B-B14F-4D97-AF65-F5344CB8AC3E}">
        <p14:creationId xmlns:p14="http://schemas.microsoft.com/office/powerpoint/2010/main" val="359325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6000">
        <p:split orient="vert"/>
      </p:transition>
    </mc:Choice>
    <mc:Fallback xmlns="">
      <p:transition spd="slow" advClick="0" advTm="16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60032" y="525392"/>
            <a:ext cx="40324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/>
              <a:t>Помер  митець у віці </a:t>
            </a:r>
            <a:r>
              <a:rPr lang="ru-RU" sz="2400" b="1"/>
              <a:t>66 років від серцевого </a:t>
            </a:r>
            <a:r>
              <a:rPr lang="ru-RU" sz="2400" b="1" smtClean="0"/>
              <a:t>нападу. Коли </a:t>
            </a:r>
            <a:r>
              <a:rPr lang="ru-RU" sz="2400" b="1"/>
              <a:t>в останню путь українського людинолюба, справжнього козака від </a:t>
            </a:r>
            <a:r>
              <a:rPr lang="ru-RU" sz="2400" b="1" smtClean="0"/>
              <a:t>слова, везли </a:t>
            </a:r>
            <a:r>
              <a:rPr lang="ru-RU" sz="2400" b="1"/>
              <a:t>Хрещатиком, </a:t>
            </a:r>
            <a:r>
              <a:rPr lang="ru-RU" sz="2400" b="1" smtClean="0"/>
              <a:t>журливо </a:t>
            </a:r>
            <a:r>
              <a:rPr lang="ru-RU" sz="2400" b="1"/>
              <a:t>линула народна пісня “Козака несуть і коня ведуть</a:t>
            </a:r>
            <a:r>
              <a:rPr lang="ru-RU" sz="2400" b="1" smtClean="0"/>
              <a:t>”</a:t>
            </a:r>
            <a:endParaRPr lang="ru-RU" sz="2400" b="1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512" y="4336788"/>
            <a:ext cx="4032448" cy="2521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88" r="10600"/>
          <a:stretch/>
        </p:blipFill>
        <p:spPr bwMode="auto">
          <a:xfrm>
            <a:off x="0" y="0"/>
            <a:ext cx="500404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949" y="4336788"/>
            <a:ext cx="1983703" cy="2521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6511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">
        <p:split orient="vert"/>
      </p:transition>
    </mc:Choice>
    <mc:Fallback xmlns="">
      <p:transition spd="slow" advClick="0" advTm="12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Documents and Settings\admin\Рабочий стол\Україна\985f2c5f526b5d7bb66f10728cd7c1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320"/>
            <a:ext cx="521985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436096" y="188640"/>
            <a:ext cx="331236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smtClean="0">
                <a:solidFill>
                  <a:srgbClr val="92D050"/>
                </a:solidFill>
              </a:rPr>
              <a:t>«Умираючи</a:t>
            </a:r>
            <a:r>
              <a:rPr lang="ru-RU" sz="3600" b="1">
                <a:solidFill>
                  <a:srgbClr val="92D050"/>
                </a:solidFill>
              </a:rPr>
              <a:t>, кажу вам усім: ніколи не сміявся без любові до вас усіх, до сонця, до вітру, до зеленого листу</a:t>
            </a:r>
            <a:r>
              <a:rPr lang="ru-RU" sz="3600" b="1" smtClean="0">
                <a:solidFill>
                  <a:srgbClr val="92D050"/>
                </a:solidFill>
              </a:rPr>
              <a:t>!»</a:t>
            </a:r>
          </a:p>
          <a:p>
            <a:pPr algn="ctr"/>
            <a:r>
              <a:rPr lang="ru-RU" sz="3600" b="1" smtClean="0">
                <a:solidFill>
                  <a:srgbClr val="92D050"/>
                </a:solidFill>
              </a:rPr>
              <a:t>(</a:t>
            </a:r>
            <a:r>
              <a:rPr lang="ru-RU" sz="3600" b="1">
                <a:solidFill>
                  <a:srgbClr val="92D050"/>
                </a:solidFill>
              </a:rPr>
              <a:t>Остап Вишня</a:t>
            </a:r>
            <a:r>
              <a:rPr lang="ru-RU" sz="3600" b="1" smtClean="0">
                <a:solidFill>
                  <a:srgbClr val="92D050"/>
                </a:solidFill>
              </a:rPr>
              <a:t>)</a:t>
            </a:r>
            <a:endParaRPr lang="ru-RU" sz="3600" b="1">
              <a:solidFill>
                <a:srgbClr val="92D050"/>
              </a:solidFill>
            </a:endParaRPr>
          </a:p>
          <a:p>
            <a:pPr algn="ctr"/>
            <a:endParaRPr lang="ru-RU" sz="3600" b="1">
              <a:solidFill>
                <a:srgbClr val="92D05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199689"/>
            <a:ext cx="1255713" cy="173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 descr="C:\Documents and Settings\admin\Рабочий стол\картинки\картинки\kras_serd076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054" y="5789290"/>
            <a:ext cx="1282452" cy="1068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6728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5" y="332656"/>
            <a:ext cx="60060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mtClean="0"/>
          </a:p>
          <a:p>
            <a:r>
              <a:rPr lang="en-US" b="1" smtClean="0">
                <a:solidFill>
                  <a:srgbClr val="00B0F0"/>
                </a:solidFill>
              </a:rPr>
              <a:t>uk.wikipedia.org/wiki/</a:t>
            </a:r>
            <a:r>
              <a:rPr lang="ru-RU" b="1">
                <a:solidFill>
                  <a:srgbClr val="00B0F0"/>
                </a:solidFill>
              </a:rPr>
              <a:t>Остап_Вишня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1457" y="908720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mtClean="0"/>
          </a:p>
          <a:p>
            <a:r>
              <a:rPr lang="en-US" b="1" smtClean="0">
                <a:solidFill>
                  <a:srgbClr val="00B0F0"/>
                </a:solidFill>
              </a:rPr>
              <a:t>ukrclassic.com.ua/katalog/v/vishnya-ostap</a:t>
            </a:r>
            <a:r>
              <a:rPr lang="uk-UA" b="1" smtClean="0">
                <a:solidFill>
                  <a:srgbClr val="00B0F0"/>
                </a:solidFill>
              </a:rPr>
              <a:t>/</a:t>
            </a:r>
            <a:endParaRPr lang="ru-RU" b="1">
              <a:solidFill>
                <a:srgbClr val="00B0F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5" y="1412776"/>
            <a:ext cx="63904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mtClean="0"/>
          </a:p>
          <a:p>
            <a:r>
              <a:rPr lang="en-US" b="1" smtClean="0">
                <a:solidFill>
                  <a:srgbClr val="00B0F0"/>
                </a:solidFill>
              </a:rPr>
              <a:t>dovidka.biz.ua/ostap-vishnya-biografiya-korotko</a:t>
            </a:r>
            <a:r>
              <a:rPr lang="en-US" b="1">
                <a:solidFill>
                  <a:srgbClr val="00B0F0"/>
                </a:solidFill>
              </a:rPr>
              <a:t>/</a:t>
            </a:r>
            <a:endParaRPr lang="ru-RU" b="1">
              <a:solidFill>
                <a:srgbClr val="00B0F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916832"/>
            <a:ext cx="63858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mtClean="0"/>
          </a:p>
          <a:p>
            <a:r>
              <a:rPr lang="en-US" b="1" smtClean="0">
                <a:solidFill>
                  <a:srgbClr val="00B0F0"/>
                </a:solidFill>
              </a:rPr>
              <a:t>www.yakaboo.ua/author/view/Ostap_Vishnja</a:t>
            </a:r>
            <a:r>
              <a:rPr lang="en-US" b="1">
                <a:solidFill>
                  <a:srgbClr val="00B0F0"/>
                </a:solidFill>
              </a:rPr>
              <a:t>/</a:t>
            </a:r>
            <a:endParaRPr lang="ru-RU" b="1">
              <a:solidFill>
                <a:srgbClr val="00B0F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5" y="2420888"/>
            <a:ext cx="61770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mtClean="0"/>
          </a:p>
          <a:p>
            <a:r>
              <a:rPr lang="en-US" b="1" smtClean="0">
                <a:solidFill>
                  <a:srgbClr val="00B0F0"/>
                </a:solidFill>
              </a:rPr>
              <a:t>www.ukrlib.com.ua/bio/author.php?id=17</a:t>
            </a:r>
            <a:endParaRPr lang="ru-RU" b="1">
              <a:solidFill>
                <a:srgbClr val="00B0F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3159552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>
                <a:solidFill>
                  <a:srgbClr val="00B0F0"/>
                </a:solidFill>
              </a:rPr>
              <a:t>md-eksperiment.org/post/20161126-borec-gromadyanin-majster-shtrihi-do-portreta-ostapa-vishni</a:t>
            </a:r>
            <a:endParaRPr lang="ru-RU" b="1">
              <a:solidFill>
                <a:srgbClr val="00B0F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5" y="3982998"/>
            <a:ext cx="5760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smtClean="0">
                <a:solidFill>
                  <a:srgbClr val="00B0F0"/>
                </a:solidFill>
              </a:rPr>
              <a:t>ebk.net.ua/Book/synopsis/zht/3/003.htm</a:t>
            </a:r>
            <a:endParaRPr lang="ru-RU" b="1">
              <a:solidFill>
                <a:srgbClr val="00B0F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5" y="4398496"/>
            <a:ext cx="63858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smtClean="0">
                <a:solidFill>
                  <a:srgbClr val="00B0F0"/>
                </a:solidFill>
              </a:rPr>
              <a:t>lessons.com.ua/oglyad-tvorchosti-ostap-vishnya-1889-1956</a:t>
            </a:r>
            <a:r>
              <a:rPr lang="en-US" b="1">
                <a:solidFill>
                  <a:srgbClr val="00B0F0"/>
                </a:solidFill>
              </a:rPr>
              <a:t>/</a:t>
            </a:r>
            <a:endParaRPr lang="ru-RU" b="1">
              <a:solidFill>
                <a:srgbClr val="00B0F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4998660"/>
            <a:ext cx="63858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smtClean="0">
                <a:solidFill>
                  <a:srgbClr val="00B0F0"/>
                </a:solidFill>
              </a:rPr>
              <a:t>gumoreska.in.ua/vishnia</a:t>
            </a:r>
            <a:r>
              <a:rPr lang="en-US" b="1">
                <a:solidFill>
                  <a:srgbClr val="00B0F0"/>
                </a:solidFill>
              </a:rPr>
              <a:t>/</a:t>
            </a:r>
            <a:endParaRPr lang="ru-RU" b="1">
              <a:solidFill>
                <a:srgbClr val="00B0F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67545" y="5552657"/>
            <a:ext cx="60732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smtClean="0">
                <a:solidFill>
                  <a:srgbClr val="00B0F0"/>
                </a:solidFill>
              </a:rPr>
              <a:t>www.pisni.org.ua/persons/1426.html</a:t>
            </a:r>
            <a:endParaRPr lang="ru-RU" b="1">
              <a:solidFill>
                <a:srgbClr val="00B0F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67545" y="5921989"/>
            <a:ext cx="46085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smtClean="0">
                <a:solidFill>
                  <a:srgbClr val="00B0F0"/>
                </a:solidFill>
              </a:rPr>
              <a:t>uk.wikiquote.org/wiki/</a:t>
            </a:r>
            <a:r>
              <a:rPr lang="ru-RU" b="1">
                <a:solidFill>
                  <a:srgbClr val="00B0F0"/>
                </a:solidFill>
              </a:rPr>
              <a:t>Остап_Вишня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67546" y="6291321"/>
            <a:ext cx="4130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smtClean="0">
                <a:solidFill>
                  <a:srgbClr val="00B0F0"/>
                </a:solidFill>
              </a:rPr>
              <a:t>spadok.org.ua</a:t>
            </a:r>
            <a:r>
              <a:rPr lang="en-US" b="1">
                <a:solidFill>
                  <a:srgbClr val="00B0F0"/>
                </a:solidFill>
              </a:rPr>
              <a:t>/</a:t>
            </a:r>
            <a:endParaRPr lang="ru-RU" b="1">
              <a:solidFill>
                <a:srgbClr val="00B0F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1303" y="1117622"/>
            <a:ext cx="3050042" cy="3050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879948" y="1"/>
            <a:ext cx="39077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B0F0"/>
                </a:solidFill>
              </a:rPr>
              <a:t>Список використаних джерел </a:t>
            </a:r>
          </a:p>
          <a:p>
            <a:pPr algn="ctr"/>
            <a:r>
              <a:rPr lang="ru-RU" sz="2400" b="1">
                <a:solidFill>
                  <a:srgbClr val="00B0F0"/>
                </a:solidFill>
              </a:rPr>
              <a:t>Інтернет ресурси:</a:t>
            </a:r>
          </a:p>
        </p:txBody>
      </p:sp>
      <p:pic>
        <p:nvPicPr>
          <p:cNvPr id="4106" name="Picture 10" descr="C:\Documents and Settings\admin\Рабочий стол\Україна\25406908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850" y="3217485"/>
            <a:ext cx="5772150" cy="356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8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987242"/>
            <a:ext cx="8496944" cy="5870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4" y="404664"/>
            <a:ext cx="87849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>
                <a:solidFill>
                  <a:srgbClr val="00B0F0"/>
                </a:solidFill>
              </a:rPr>
              <a:t>Дякуємо за увагу</a:t>
            </a:r>
          </a:p>
        </p:txBody>
      </p:sp>
    </p:spTree>
    <p:extLst>
      <p:ext uri="{BB962C8B-B14F-4D97-AF65-F5344CB8AC3E}">
        <p14:creationId xmlns:p14="http://schemas.microsoft.com/office/powerpoint/2010/main" val="1411516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000">
        <p:split orient="vert"/>
      </p:transition>
    </mc:Choice>
    <mc:Fallback xmlns="">
      <p:transition spd="slow" advClick="0" advTm="6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707904" cy="4781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067944" y="332656"/>
            <a:ext cx="46805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solidFill>
                  <a:schemeClr val="tx2">
                    <a:lumMod val="75000"/>
                  </a:schemeClr>
                </a:solidFill>
              </a:rPr>
              <a:t>«Не </a:t>
            </a:r>
            <a:r>
              <a:rPr lang="ru-RU" sz="2800" b="1">
                <a:solidFill>
                  <a:schemeClr val="tx2">
                    <a:lumMod val="75000"/>
                  </a:schemeClr>
                </a:solidFill>
              </a:rPr>
              <a:t>любив я тільки «Руського паломника», що його років з двадцять читала мати, – згадував пізніше Остап Вишня. – Велика дуже книжка. Як замахнеться, було, мати, так у мене аж душа у </a:t>
            </a:r>
            <a:r>
              <a:rPr lang="ru-RU" sz="2800" b="1" smtClean="0">
                <a:solidFill>
                  <a:schemeClr val="tx2">
                    <a:lumMod val="75000"/>
                  </a:schemeClr>
                </a:solidFill>
              </a:rPr>
              <a:t>п’ятах…»</a:t>
            </a:r>
            <a:endParaRPr lang="ru-RU" sz="2800" b="1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199" y="3904054"/>
            <a:ext cx="1939490" cy="2852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073" y="3731859"/>
            <a:ext cx="2169790" cy="3037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0215" y="4377328"/>
            <a:ext cx="3653806" cy="2378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1118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admin\Рабочий стол\картинки\11291096_dsc048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365"/>
            <a:ext cx="9144000" cy="6805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1440592"/>
            <a:ext cx="4341525" cy="344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52365"/>
            <a:ext cx="892899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автобіографії писав, </a:t>
            </a:r>
            <a:r>
              <a:rPr lang="ru-RU" sz="28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що за 24 роки спільного життя Бог дав батькам 17 дітей, а це можна розглядати як показник щирості молитов батька і </a:t>
            </a:r>
            <a:r>
              <a:rPr lang="ru-RU" sz="28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матері</a:t>
            </a:r>
          </a:p>
          <a:p>
            <a:r>
              <a:rPr lang="uk-UA" sz="4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4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….із сестрою Катериною</a:t>
            </a:r>
            <a:endParaRPr lang="ru-RU" sz="4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0" name="Picture 4" descr="C:\Documents and Settings\admin\Рабочий стол\картинки\882610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29" y="3455182"/>
            <a:ext cx="4176464" cy="2767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541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6" y="4293096"/>
            <a:ext cx="7200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«</a:t>
            </a:r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208"/>
            <a:ext cx="8992043" cy="6744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96136" y="476672"/>
            <a:ext cx="2880318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Умови для мого розвитку були пiдходящi. З одного боку - колиска з вервечками, з другого боку - материнi груди. Трiшки поссеш, трiшки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поспиш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i ростеш собi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помаленьку</a:t>
            </a:r>
            <a:endParaRPr lang="ru-RU" sz="28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61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50920" y="0"/>
            <a:ext cx="4493080" cy="2677656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«Син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вигляд був дуже схожим на матір – рудим і гострим на язик. Односельці розповідали, що Параска добре співала і цікаво розмовляла – жартами-примовками так і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сипала»</a:t>
            </a:r>
            <a:endParaRPr lang="ru-RU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0" r="12843"/>
          <a:stretch/>
        </p:blipFill>
        <p:spPr bwMode="auto">
          <a:xfrm>
            <a:off x="4392488" y="2889920"/>
            <a:ext cx="4754880" cy="3983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37600"/>
            <a:ext cx="4650921" cy="6873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 descr="C:\Documents and Settings\admin\Рабочий стол\картинки\картинки\light_PNG1441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556792"/>
            <a:ext cx="4634403" cy="4142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C:\Documents and Settings\admin\Рабочий стол\картинки\22941743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7736" y="-622039"/>
            <a:ext cx="6552728" cy="7551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3268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Documents and Settings\admin\Рабочий стол\Україна\d1db7dad2e6b8b3b6a9f81f7103f2cb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94"/>
          <a:stretch/>
        </p:blipFill>
        <p:spPr bwMode="auto">
          <a:xfrm>
            <a:off x="68248" y="0"/>
            <a:ext cx="53721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" y="28992"/>
            <a:ext cx="9143999" cy="5232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Закінчив початкову, потім — двокласну школу в </a:t>
            </a:r>
            <a:r>
              <a:rPr lang="ru-RU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Зінькові</a:t>
            </a:r>
            <a:endParaRPr lang="ru-RU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5003" y="1253961"/>
            <a:ext cx="6314629" cy="4350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06536" y="5733256"/>
            <a:ext cx="3697552" cy="95410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очаткова школа в с</a:t>
            </a: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Грунь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233" b="17317"/>
          <a:stretch/>
        </p:blipFill>
        <p:spPr bwMode="auto">
          <a:xfrm>
            <a:off x="827584" y="1253961"/>
            <a:ext cx="1366312" cy="1253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011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6" t="2790" r="11384" b="-2790"/>
          <a:stretch/>
        </p:blipFill>
        <p:spPr bwMode="auto">
          <a:xfrm>
            <a:off x="-54776" y="5328"/>
            <a:ext cx="6971313" cy="7003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 descr="C:\Documents and Settings\admin\Рабочий стол\картинки\61954369_1280088728_6c6d11c5529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-315416"/>
            <a:ext cx="3935830" cy="7560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084168" y="836712"/>
            <a:ext cx="2520280" cy="4524315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Навчався в Київській військово-фельдшерській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школі.Працював фельдшером в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армії, а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згодом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хірургічному відділі лікарні Південно-Західної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залізниці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admin\Рабочий стол\25670700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6477000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4736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1277</TotalTime>
  <Words>1006</Words>
  <Application>Microsoft Office PowerPoint</Application>
  <PresentationFormat>Экран (4:3)</PresentationFormat>
  <Paragraphs>80</Paragraphs>
  <Slides>38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Метро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Bill</cp:lastModifiedBy>
  <cp:revision>98</cp:revision>
  <dcterms:modified xsi:type="dcterms:W3CDTF">2019-11-01T11:41:55Z</dcterms:modified>
</cp:coreProperties>
</file>