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79" r:id="rId5"/>
    <p:sldId id="280" r:id="rId6"/>
    <p:sldId id="278" r:id="rId7"/>
    <p:sldId id="257" r:id="rId8"/>
    <p:sldId id="275" r:id="rId9"/>
    <p:sldId id="277" r:id="rId10"/>
    <p:sldId id="259" r:id="rId11"/>
    <p:sldId id="260" r:id="rId12"/>
    <p:sldId id="273" r:id="rId13"/>
    <p:sldId id="263" r:id="rId14"/>
    <p:sldId id="288" r:id="rId15"/>
    <p:sldId id="266" r:id="rId16"/>
    <p:sldId id="262" r:id="rId17"/>
    <p:sldId id="286" r:id="rId18"/>
    <p:sldId id="276" r:id="rId19"/>
    <p:sldId id="269" r:id="rId20"/>
    <p:sldId id="268" r:id="rId21"/>
    <p:sldId id="291" r:id="rId22"/>
    <p:sldId id="287" r:id="rId23"/>
    <p:sldId id="270" r:id="rId24"/>
    <p:sldId id="285" r:id="rId25"/>
    <p:sldId id="272" r:id="rId26"/>
    <p:sldId id="289" r:id="rId27"/>
    <p:sldId id="290" r:id="rId28"/>
    <p:sldId id="282" r:id="rId29"/>
    <p:sldId id="274" r:id="rId30"/>
    <p:sldId id="292" r:id="rId31"/>
    <p:sldId id="271" r:id="rId32"/>
    <p:sldId id="264" r:id="rId3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9823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776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3343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492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53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4355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2252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3545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1458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249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9227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AE248-53BD-47BB-BB12-A52ABBF1BD83}" type="datetimeFigureOut">
              <a:rPr lang="uk-UA" smtClean="0"/>
              <a:t>08.10.2021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DD989-4652-4067-BDE7-0023085F27F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983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194048" y="2036356"/>
            <a:ext cx="71567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uk-UA" sz="3200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Діаруши</a:t>
            </a:r>
            <a:r>
              <a:rPr lang="uk-UA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Якова </a:t>
            </a:r>
            <a:r>
              <a:rPr lang="uk-UA" sz="3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Марковича-</a:t>
            </a:r>
          </a:p>
          <a:p>
            <a:pPr algn="ctr">
              <a:spcAft>
                <a:spcPts val="0"/>
              </a:spcAft>
            </a:pPr>
            <a:r>
              <a:rPr lang="uk-UA" sz="3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історична </a:t>
            </a:r>
            <a:r>
              <a:rPr lang="uk-UA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пам`ятка України </a:t>
            </a:r>
            <a:r>
              <a:rPr lang="en-US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XVIII c</a:t>
            </a:r>
            <a:r>
              <a:rPr lang="uk-UA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т.» </a:t>
            </a:r>
            <a:endParaRPr lang="uk-UA" sz="3200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325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років від дня народження</a:t>
            </a:r>
          </a:p>
          <a:p>
            <a:pPr algn="ctr"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Якова 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Андрійовича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Марковича </a:t>
            </a:r>
            <a:endParaRPr lang="uk-UA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1696–1770) –</a:t>
            </a:r>
          </a:p>
          <a:p>
            <a:pPr algn="ctr"/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українського мемуариста, письменника, державного діяча</a:t>
            </a:r>
            <a:endParaRPr lang="uk-UA" sz="3200" dirty="0"/>
          </a:p>
        </p:txBody>
      </p:sp>
      <p:pic>
        <p:nvPicPr>
          <p:cNvPr id="6" name="m-lisenko-vals-rozluka-ukrayinskii-diptix-muzika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307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0" y="5162793"/>
            <a:ext cx="609600" cy="609600"/>
          </a:xfrm>
          <a:prstGeom prst="rect">
            <a:avLst/>
          </a:prstGeom>
        </p:spPr>
      </p:pic>
      <p:sp>
        <p:nvSpPr>
          <p:cNvPr id="7" name="Прямокутник 6"/>
          <p:cNvSpPr/>
          <p:nvPr/>
        </p:nvSpPr>
        <p:spPr>
          <a:xfrm>
            <a:off x="4681553" y="1352034"/>
            <a:ext cx="5431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Бібліотека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Глухівського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 НПУ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ім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. О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Довженка</a:t>
            </a:r>
            <a:endParaRPr lang="uk-UA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9448800" y="5784820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Віртуальна виставка</a:t>
            </a:r>
            <a:endParaRPr lang="uk-UA" b="1" i="0" dirty="0">
              <a:solidFill>
                <a:schemeClr val="bg2">
                  <a:lumMod val="10000"/>
                </a:schemeClr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 isContent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193792" y="1911019"/>
            <a:ext cx="47061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Однак в українську </a:t>
            </a:r>
            <a:r>
              <a:rPr lang="uk-UA" sz="28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</a:t>
            </a:r>
            <a:r>
              <a:rPr lang="en-US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</a:t>
            </a:r>
            <a:r>
              <a:rPr lang="uk-UA" sz="28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ію</a:t>
            </a:r>
            <a:r>
              <a:rPr lang="uk-UA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Яків Андрійович </a:t>
            </a:r>
          </a:p>
          <a:p>
            <a:pPr algn="ctr"/>
            <a:r>
              <a:rPr lang="uk-UA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увійшов завдяки своїй літературній діяльності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851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145024" y="218266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Залишив «</a:t>
            </a:r>
            <a:r>
              <a:rPr lang="uk-UA" sz="2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Генеалогические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 «</a:t>
            </a:r>
            <a:r>
              <a:rPr lang="uk-UA" sz="2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Діяріюш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 містять відомості про політичну,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соціально-економічну і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культурно-побутову </a:t>
            </a:r>
            <a:r>
              <a:rPr lang="uk-UA" sz="2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</a:t>
            </a:r>
            <a:r>
              <a:rPr lang="uk-UA" sz="2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ію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України часів Гетьманщини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701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3657600" y="1001202"/>
            <a:ext cx="80832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видатних </a:t>
            </a:r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 є «Діаріуш», 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 охоплює події 1717-1767 рр</a:t>
            </a:r>
            <a:r>
              <a:rPr lang="uk-UA" sz="2200" dirty="0" smtClean="0">
                <a:solidFill>
                  <a:srgbClr val="000000"/>
                </a:solidFill>
                <a:latin typeface="Roboto"/>
              </a:rPr>
              <a:t>.</a:t>
            </a:r>
            <a:r>
              <a:rPr lang="ru-RU" sz="2200" dirty="0" smtClean="0"/>
              <a:t>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Щоденник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продовженням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Кройніки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наказного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гетьмана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Полуботка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(батька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дружини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8507837" y="3139523"/>
            <a:ext cx="29224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генерального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подскарбия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Якова Марковича : (1717-1767). </a:t>
            </a:r>
          </a:p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Ч. 1 : (1717-1725 гг.) / Издание "Киевской Старины" ; под ред. Ал. Лазаревского. - К. : Типография Г. Т. Корчак-Новицкого, 1893. - 329 с. 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0724">
            <a:off x="5433866" y="2611673"/>
            <a:ext cx="2311971" cy="31982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80" y="2447752"/>
            <a:ext cx="2523023" cy="375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0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592060" y="2861086"/>
            <a:ext cx="43723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 цінні відомості 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 політичну, культурну і соціально-економічної історії України </a:t>
            </a:r>
            <a:r>
              <a:rPr lang="en-US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XVIII </a:t>
            </a:r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28" y="1242927"/>
            <a:ext cx="3255932" cy="438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07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 isContent="1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6209284" y="2125810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спадщину Якову 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Марковичу </a:t>
            </a:r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дісталася </a:t>
            </a:r>
            <a:endParaRPr lang="uk-UA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2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Полуботкова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«Хроніка» — </a:t>
            </a:r>
            <a:endParaRPr lang="uk-UA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літопис </a:t>
            </a:r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подій в Україні. </a:t>
            </a:r>
          </a:p>
          <a:p>
            <a:pPr algn="ctr"/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 він продовжував записки</a:t>
            </a:r>
          </a:p>
          <a:p>
            <a:pPr algn="ctr"/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«Хроніку») свого тестя </a:t>
            </a:r>
          </a:p>
          <a:p>
            <a:pPr algn="ctr"/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Полуботка про події, </a:t>
            </a:r>
          </a:p>
          <a:p>
            <a:pPr algn="ctr"/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 відбувалися з </a:t>
            </a:r>
          </a:p>
          <a:p>
            <a:pPr algn="ctr"/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1452 по 1715 рік.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8257">
            <a:off x="3315843" y="970042"/>
            <a:ext cx="3457292" cy="491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96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071360" y="2099763"/>
            <a:ext cx="47792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Починаючи з 1717 року, Яків Андрійович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вів щоденник,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або щоденні записки, "Діаріуш",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які не переривав протягом всього життя, півстоліття, майже до останніх своїх днів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87491">
            <a:off x="3279499" y="1188516"/>
            <a:ext cx="3438442" cy="47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176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596384" y="254745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uk-UA" sz="24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8683681" y="2992466"/>
            <a:ext cx="36576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Власні записи називав «</a:t>
            </a:r>
            <a:r>
              <a:rPr lang="uk-UA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домашнім протоколом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</a:p>
          <a:p>
            <a:pPr algn="ctr"/>
            <a:r>
              <a:rPr lang="uk-UA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аж до 1767 року.</a:t>
            </a:r>
          </a:p>
          <a:p>
            <a:pPr algn="ctr"/>
            <a:r>
              <a:rPr lang="uk-UA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Події, описані ним </a:t>
            </a:r>
          </a:p>
          <a:p>
            <a:pPr algn="ctr"/>
            <a:r>
              <a:rPr lang="uk-UA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Ромнах, Глухові,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Сварковому</a:t>
            </a:r>
            <a:endParaRPr lang="uk-UA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193" y="1244092"/>
            <a:ext cx="2612428" cy="40233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5484" r="-5634"/>
          <a:stretch/>
        </p:blipFill>
        <p:spPr>
          <a:xfrm>
            <a:off x="3296242" y="1244092"/>
            <a:ext cx="2974848" cy="7315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242" y="1840207"/>
            <a:ext cx="2804023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583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645152" y="1686205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той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щоденник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полюбляють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вести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юні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хлопці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дівчата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записування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думок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почуттів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Щоденник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Марковича –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книга в яку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бізнесмен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XVIII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сторіччя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записував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закупівлю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продаж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волів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горілки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Хоча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писати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як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пройшов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день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цурався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16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>
        <p14:prism isContent="1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Елизавета Петровна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728" y="1059496"/>
            <a:ext cx="3243199" cy="467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6888480" y="2312384"/>
            <a:ext cx="459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Він записував геть усе: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 події, свідком яких був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(а він був на коронації імператриці Єлизавети Петрівни, де виголосив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вітальну промову (1741) </a:t>
            </a:r>
          </a:p>
        </p:txBody>
      </p:sp>
    </p:spTree>
    <p:extLst>
      <p:ext uri="{BB962C8B-B14F-4D97-AF65-F5344CB8AC3E}">
        <p14:creationId xmlns:p14="http://schemas.microsoft.com/office/powerpoint/2010/main" val="2988503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>
        <p14:prism isContent="1"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668768" y="1707202"/>
            <a:ext cx="45232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Керуючись тим, що життя коротке,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свята вічні, описував традиційні застілля, передсвяткові лазні;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вечірки, що плавно перетікали в гру в карти!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цьому описував правила кожного виду гри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16" y="894402"/>
            <a:ext cx="7221728" cy="522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448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1000">
        <p14:prism isContent="1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121" y="851865"/>
            <a:ext cx="3890674" cy="5280712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7229856" y="1466749"/>
            <a:ext cx="43647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Яків Андрійович Маркович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(1696-1770) - український письменник-мемуарист, перекладач.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Закінчив Київську академію, 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був улюбленим учнем 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Феофана Прокоповича. 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Разом з тим він вважав за краще світську кар'єру духовної. </a:t>
            </a:r>
          </a:p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Дослужився до чину генерального підскарбія Гетьманщини 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037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559040" y="1072896"/>
            <a:ext cx="40721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ще Яків Андрійович дуже любив себе,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цінував здоров’я, описував самопочуття, лікування, рецепти ліків і горілок; писав про погоду,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ціни на базарі.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роками автор став більш розкутим: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він почав писати про ставлення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козацької старшини до оковитої</a:t>
            </a:r>
          </a:p>
          <a:p>
            <a:pPr algn="ctr"/>
            <a:r>
              <a:rPr lang="uk-UA" sz="2400" b="0" i="0" dirty="0" smtClean="0">
                <a:effectLst/>
                <a:latin typeface="HelveticaNeue-Light"/>
              </a:rPr>
              <a:t> </a:t>
            </a:r>
            <a:endParaRPr lang="uk-UA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112" y="780288"/>
            <a:ext cx="4279392" cy="54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75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3000">
        <p14:prism isContent="1"/>
      </p:transition>
    </mc:Choice>
    <mc:Fallback>
      <p:transition spd="slow" advClick="0" advTm="1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5715000" y="2091035"/>
            <a:ext cx="35052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 важкохворим Маркович диктував свій щоденник. </a:t>
            </a:r>
          </a:p>
          <a:p>
            <a:pPr algn="ctr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 останні три роки, коли автор геть осліп,</a:t>
            </a:r>
          </a:p>
          <a:p>
            <a:pPr algn="ctr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"Діаріуш" не продовжувався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72971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310" y="1207997"/>
            <a:ext cx="3700990" cy="3696989"/>
          </a:xfrm>
          <a:prstGeom prst="rect">
            <a:avLst/>
          </a:prstGeom>
        </p:spPr>
      </p:pic>
      <p:sp>
        <p:nvSpPr>
          <p:cNvPr id="9" name="Прямокутник 8"/>
          <p:cNvSpPr/>
          <p:nvPr/>
        </p:nvSpPr>
        <p:spPr>
          <a:xfrm>
            <a:off x="7594599" y="2335573"/>
            <a:ext cx="42799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Він описав широку картину життя, побуту, економіки, класових відносин, загальнокультурних і літературних інтересів тодішньої козацької старшини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45996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>
        <p14:prism isContent="1"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706112" y="2133892"/>
            <a:ext cx="5961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Уклав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десять великих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томів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містять історію Гетьманщини</a:t>
            </a:r>
            <a:r>
              <a:rPr lang="uk-UA" sz="2400" dirty="0">
                <a:latin typeface="HelveticaNeue-Light"/>
              </a:rPr>
              <a:t>,</a:t>
            </a:r>
            <a:endParaRPr lang="uk-UA" sz="2400" b="0" i="0" dirty="0" smtClean="0">
              <a:effectLst/>
              <a:latin typeface="HelveticaNeue-Light"/>
            </a:endParaRPr>
          </a:p>
          <a:p>
            <a:pPr algn="ctr"/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неоціненний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</a:t>
            </a:r>
            <a:endParaRPr lang="ru-RU" sz="24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дослідників</a:t>
            </a:r>
            <a:endParaRPr lang="ru-RU" sz="24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лише Сумщини, </a:t>
            </a:r>
          </a:p>
          <a:p>
            <a:pPr algn="ctr"/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усієї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Яків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Маркович першим у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нашій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endParaRPr lang="ru-RU" sz="24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почав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укладати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родоводи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18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799076" y="1630002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b="0" i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Спроби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видати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щоденники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Марковича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робилися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тричі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О.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Маркевичем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О.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Лазаревським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</a:p>
          <a:p>
            <a:pPr algn="ctr"/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Модзалевським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так і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залишилась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неопублікованою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(як, до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речі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й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переважна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більшість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Якова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Андрійовича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ctr"/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рукописи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талановитого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письменника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перекладача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втрачено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2904363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>
        <p14:prism isContent="1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6705600" y="2416047"/>
            <a:ext cx="47498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Уперше 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"Щоденні записки генерального підскарбія Якова Андрійовича Марковича"</a:t>
            </a:r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було видано 1859 в Москві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2-х частинах із передмовою </a:t>
            </a:r>
          </a:p>
          <a:p>
            <a:pPr algn="ctr"/>
            <a:r>
              <a:rPr lang="uk-UA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онука автора </a:t>
            </a:r>
            <a:r>
              <a:rPr lang="uk-UA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О.М.Марковича</a:t>
            </a:r>
            <a:r>
              <a:rPr lang="ru-RU" dirty="0" smtClean="0"/>
              <a:t>, </a:t>
            </a:r>
          </a:p>
          <a:p>
            <a:pPr algn="ctr"/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теж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етнограф</a:t>
            </a:r>
            <a:endParaRPr lang="uk-UA" sz="24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701" y="1743879"/>
            <a:ext cx="2531580" cy="36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64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1000">
        <p14:prism isContent="1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" y="1027037"/>
            <a:ext cx="2561344" cy="40660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718" y="1445834"/>
            <a:ext cx="2554831" cy="3919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5981" y="1659670"/>
            <a:ext cx="2725148" cy="3877392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8026400" y="1659670"/>
            <a:ext cx="392594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solidFill>
                  <a:srgbClr val="000000"/>
                </a:solidFill>
                <a:latin typeface="times" panose="02020603050405020304" pitchFamily="18" charset="0"/>
              </a:rPr>
              <a:t>Більш повне видання цієї праці здійснив у Києві</a:t>
            </a:r>
            <a:r>
              <a:rPr lang="uk-UA" sz="2200" dirty="0" smtClean="0">
                <a:solidFill>
                  <a:srgbClr val="000000"/>
                </a:solidFill>
                <a:latin typeface="times" panose="02020603050405020304" pitchFamily="18" charset="0"/>
              </a:rPr>
              <a:t>,</a:t>
            </a:r>
          </a:p>
          <a:p>
            <a:pPr algn="ctr"/>
            <a:r>
              <a:rPr lang="uk-UA" sz="2200" dirty="0" smtClean="0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" panose="02020603050405020304" pitchFamily="18" charset="0"/>
              </a:rPr>
              <a:t>в 1893-1897 роках </a:t>
            </a:r>
            <a:endParaRPr lang="uk-UA" sz="2200" dirty="0" smtClean="0">
              <a:solidFill>
                <a:srgbClr val="000000"/>
              </a:solidFill>
              <a:latin typeface="times" panose="02020603050405020304" pitchFamily="18" charset="0"/>
            </a:endParaRPr>
          </a:p>
          <a:p>
            <a:pPr algn="ctr"/>
            <a:r>
              <a:rPr lang="uk-UA" sz="2200" dirty="0" smtClean="0">
                <a:solidFill>
                  <a:srgbClr val="000000"/>
                </a:solidFill>
                <a:latin typeface="times" panose="02020603050405020304" pitchFamily="18" charset="0"/>
              </a:rPr>
              <a:t>О</a:t>
            </a:r>
            <a:r>
              <a:rPr lang="uk-UA" sz="2200" dirty="0">
                <a:solidFill>
                  <a:srgbClr val="000000"/>
                </a:solidFill>
                <a:latin typeface="times" panose="02020603050405020304" pitchFamily="18" charset="0"/>
              </a:rPr>
              <a:t>. М. Лазаревський </a:t>
            </a:r>
            <a:endParaRPr lang="uk-UA" sz="2200" dirty="0" smtClean="0">
              <a:solidFill>
                <a:srgbClr val="000000"/>
              </a:solidFill>
              <a:latin typeface="times" panose="02020603050405020304" pitchFamily="18" charset="0"/>
            </a:endParaRPr>
          </a:p>
          <a:p>
            <a:pPr algn="ctr"/>
            <a:r>
              <a:rPr lang="uk-UA" sz="2200" dirty="0" smtClean="0">
                <a:solidFill>
                  <a:srgbClr val="000000"/>
                </a:solidFill>
                <a:latin typeface="times" panose="02020603050405020304" pitchFamily="18" charset="0"/>
              </a:rPr>
              <a:t>під назвою</a:t>
            </a:r>
          </a:p>
          <a:p>
            <a:pPr algn="ctr"/>
            <a:r>
              <a:rPr lang="uk-UA" sz="2200" dirty="0" smtClean="0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uk-UA" sz="2200" dirty="0">
                <a:solidFill>
                  <a:srgbClr val="000000"/>
                </a:solidFill>
                <a:latin typeface="times" panose="02020603050405020304" pitchFamily="18" charset="0"/>
              </a:rPr>
              <a:t>"Щоденник генерального підскарбія Якова Марковича", у трьох томах. </a:t>
            </a:r>
          </a:p>
        </p:txBody>
      </p:sp>
    </p:spTree>
    <p:extLst>
      <p:ext uri="{BB962C8B-B14F-4D97-AF65-F5344CB8AC3E}">
        <p14:creationId xmlns:p14="http://schemas.microsoft.com/office/powerpoint/2010/main" val="19370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6248400" y="1048366"/>
            <a:ext cx="5689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4-й т.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видала</a:t>
            </a:r>
          </a:p>
          <a:p>
            <a:pPr algn="ctr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Львові 1913 </a:t>
            </a:r>
            <a:endParaRPr lang="uk-UA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Археогр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комісія НТШ за редакцією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В.Модзалевського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788" y="1308882"/>
            <a:ext cx="2694103" cy="4037094"/>
          </a:xfrm>
          <a:prstGeom prst="rect">
            <a:avLst/>
          </a:prstGeom>
        </p:spPr>
      </p:pic>
      <p:pic>
        <p:nvPicPr>
          <p:cNvPr id="13318" name="Picture 6" descr="File:Жерела до історії України-Руси. Том 22. Дневник Якова Марковича. Том 4. 1735-1740 (1913).p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382" y="2494916"/>
            <a:ext cx="2294462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File:Жерела до історії України-Руси. Том 22. Дневник Якова Марковича. Том 4. 1735-1740 (1913).p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335" y="2494539"/>
            <a:ext cx="2294693" cy="374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13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 isContent="1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6032500" y="816831"/>
            <a:ext cx="59817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зібраного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Яків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Маркович </a:t>
            </a:r>
          </a:p>
          <a:p>
            <a:pPr algn="ctr"/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склав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енциклопедію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українознавства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pPr algn="ctr"/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безцінне джерело вивчення</a:t>
            </a:r>
          </a:p>
          <a:p>
            <a:pPr algn="ctr"/>
            <a:r>
              <a:rPr lang="uk-UA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історії Гетьманщини 18 століття</a:t>
            </a:r>
          </a:p>
          <a:p>
            <a:pPr algn="ctr"/>
            <a:endParaRPr lang="ru-RU" sz="2200" b="0" i="0" dirty="0" smtClean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1" y="1346199"/>
            <a:ext cx="2531580" cy="36576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156" y="2633532"/>
            <a:ext cx="2418444" cy="3292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01" y="2363345"/>
            <a:ext cx="2483756" cy="36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3974592" y="1543318"/>
            <a:ext cx="768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охопленням подій, 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також за хронологією «Щоденник» Я. А. Маркевича 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становить незаперечну цінність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 джерело для вивчення політичної і 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соціально-економічної історії України 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XVIII 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  середньовічної європейської спільноти, його</a:t>
            </a:r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можна поставити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один ряд з кращими європейськими зразками</a:t>
            </a:r>
          </a:p>
          <a:p>
            <a:pPr algn="ctr"/>
            <a:r>
              <a:rPr lang="uk-UA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1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4000">
        <p14:prism isContent="1"/>
      </p:transition>
    </mc:Choice>
    <mc:Fallback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8026400" y="2439618"/>
            <a:ext cx="388518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Один із найбагатших панів України: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володів 8 селами з підданими і нещадно визискував селян</a:t>
            </a:r>
          </a:p>
          <a:p>
            <a:pPr algn="ctr"/>
            <a:endParaRPr lang="uk-UA" dirty="0"/>
          </a:p>
        </p:txBody>
      </p:sp>
      <p:pic>
        <p:nvPicPr>
          <p:cNvPr id="4098" name="Picture 2" descr="Яков Маркович и его днев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865314"/>
            <a:ext cx="6657975" cy="461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844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">
        <p14:prism isContent="1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22" b="405"/>
          <a:stretch/>
        </p:blipFill>
        <p:spPr>
          <a:xfrm>
            <a:off x="3022598" y="358726"/>
            <a:ext cx="9194801" cy="624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468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559552" y="754392"/>
            <a:ext cx="6510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Помер 74-річний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Яків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Андрійович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 листопада 1770 року, </a:t>
            </a:r>
          </a:p>
          <a:p>
            <a:pPr algn="ctr"/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поховали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родинному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маєтку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селі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Сварковому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неподалік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колишньої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гетьманської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столиці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міста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Глухова, </a:t>
            </a: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більшу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прожив Маркович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Сваркове. Миколаївська церква. Вигляд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" y="0"/>
            <a:ext cx="5474208" cy="351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3110164" y="3517392"/>
            <a:ext cx="2449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0" i="1" dirty="0" err="1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Сваркове</a:t>
            </a:r>
            <a:r>
              <a:rPr lang="uk-UA" b="0" i="1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uk-UA" b="0" i="1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Миколаївська церква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Пейзаж на окраине сел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553" y="3358039"/>
            <a:ext cx="6632448" cy="349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198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prism isContent="1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34147" y="3710737"/>
            <a:ext cx="3860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http://ju.org.ua/ru/publicism/337.html</a:t>
            </a: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534147" y="4030638"/>
            <a:ext cx="4763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https://uamodna.com/articles/yakiv-markovych/</a:t>
            </a: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517718" y="4301862"/>
            <a:ext cx="4594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https://www.komandirovka.ru/cities/svarkovo/</a:t>
            </a:r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534147" y="4626057"/>
            <a:ext cx="488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http://promova.net/ru/yakov-markovich-dnevnik/</a:t>
            </a:r>
            <a:endParaRPr lang="uk-UA" dirty="0"/>
          </a:p>
        </p:txBody>
      </p:sp>
      <p:sp>
        <p:nvSpPr>
          <p:cNvPr id="8" name="Прямокутник 7"/>
          <p:cNvSpPr/>
          <p:nvPr/>
        </p:nvSpPr>
        <p:spPr>
          <a:xfrm>
            <a:off x="534147" y="4942418"/>
            <a:ext cx="3340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https://en.ppt-online.org/827421</a:t>
            </a:r>
            <a:endParaRPr lang="uk-UA" dirty="0"/>
          </a:p>
        </p:txBody>
      </p:sp>
      <p:sp>
        <p:nvSpPr>
          <p:cNvPr id="10" name="Прямокутник 9"/>
          <p:cNvSpPr/>
          <p:nvPr/>
        </p:nvSpPr>
        <p:spPr>
          <a:xfrm>
            <a:off x="534147" y="5311750"/>
            <a:ext cx="68482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https://commons.wikimedia.org/w/index.php?title=File:</a:t>
            </a:r>
            <a:r>
              <a:rPr lang="uk-UA" dirty="0" smtClean="0"/>
              <a:t>Жерела_до_історії_України-Руси._Том_22._Дневник_Якова_Марковича._Том_4._1735-1740_(1913).</a:t>
            </a:r>
            <a:r>
              <a:rPr lang="en-US" dirty="0" err="1" smtClean="0"/>
              <a:t>pdf&amp;page</a:t>
            </a:r>
            <a:r>
              <a:rPr lang="en-US" dirty="0" smtClean="0"/>
              <a:t>=4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27299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6693408" y="5100935"/>
            <a:ext cx="485241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1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Певний час мешкав у селі </a:t>
            </a:r>
            <a:r>
              <a:rPr lang="uk-UA" sz="2200" b="0" i="1" u="none" strike="noStrike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Тулиголове</a:t>
            </a:r>
            <a:r>
              <a:rPr lang="uk-UA" sz="2200" b="0" i="1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Глухівського повіту</a:t>
            </a:r>
          </a:p>
          <a:p>
            <a:pPr algn="ctr"/>
            <a:r>
              <a:rPr lang="uk-UA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ukrainaincognita.com/wp-content/uploads/2021/02/imgonline-com-ua-Resize-YTqvBfvfjZ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299" y="987552"/>
            <a:ext cx="5626891" cy="37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03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14:prism isContent="1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8729472" y="2813227"/>
            <a:ext cx="3048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Саме з прізвищем Марковича 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пов'язане відкриття </a:t>
            </a:r>
          </a:p>
          <a:p>
            <a:pPr algn="ctr"/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порцелянової</a:t>
            </a:r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глини в </a:t>
            </a:r>
            <a:r>
              <a:rPr lang="uk-UA" sz="2200" b="0" i="0" u="none" strike="noStrike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Полошках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Полошки. Миколаївська церква. Вигляд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095" y="993571"/>
            <a:ext cx="4852416" cy="363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polissya.com.ua/nedelya/img/dfa6561941334e6f6a2e06bc2d24d3b9_X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9477" r="-342"/>
          <a:stretch/>
        </p:blipFill>
        <p:spPr bwMode="auto">
          <a:xfrm>
            <a:off x="3427095" y="4632883"/>
            <a:ext cx="4868990" cy="121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698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 isContent="1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291584" y="1880307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Був одним з найосвіченіших людей України. 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Чудово володів латинню, польською, французькою, іншими </a:t>
            </a:r>
            <a:r>
              <a:rPr lang="uk-UA" sz="2200" b="0" i="0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мовами</a:t>
            </a:r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був тонким знавцем мистецтва,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добре знався на медицині. 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Грав на лютні та клавікордах. 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Мав бібліотеку. 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Окрім державних та літературних справ, </a:t>
            </a:r>
          </a:p>
          <a:p>
            <a:pPr algn="ctr"/>
            <a:r>
              <a:rPr lang="uk-UA" sz="22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займався й суто комерційними</a:t>
            </a:r>
          </a:p>
        </p:txBody>
      </p:sp>
    </p:spTree>
    <p:extLst>
      <p:ext uri="{BB962C8B-B14F-4D97-AF65-F5344CB8AC3E}">
        <p14:creationId xmlns:p14="http://schemas.microsoft.com/office/powerpoint/2010/main" val="10941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4718304" y="2252395"/>
            <a:ext cx="6096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перу належать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переклади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латинської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</a:p>
          <a:p>
            <a:pPr algn="ctr"/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єврейської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релігійних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філософських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творів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прозові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твори й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вірші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мотивами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псалмів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«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слів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Іоана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Золотоуста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2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церкви</a:t>
            </a:r>
            <a:r>
              <a:rPr lang="ru-RU" sz="2200" b="0" i="0" dirty="0" smtClean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endParaRPr lang="uk-UA" sz="2200" dirty="0" smtClean="0"/>
          </a:p>
          <a:p>
            <a:pPr algn="ctr"/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988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303008" y="1762774"/>
            <a:ext cx="44135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Маркович упродовж 14 років –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наказний лубенський полковник, потім – 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генеральний підскарбій 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(по-сучасному міністром фінансів) України, займав інші визначні посади.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Усе життя домагався відновлення гетьманату в Україні</a:t>
            </a:r>
          </a:p>
        </p:txBody>
      </p:sp>
      <p:pic>
        <p:nvPicPr>
          <p:cNvPr id="7170" name="Picture 2" descr="Герб Маркевич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990" y="1201941"/>
            <a:ext cx="3191530" cy="423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230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>
        <p14:prism isContent="1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8339328" y="2623203"/>
            <a:ext cx="32064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Саме він подав гетьманську булаву останньому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гетьману України — </a:t>
            </a:r>
          </a:p>
          <a:p>
            <a:pPr algn="ctr"/>
            <a:r>
              <a:rPr lang="uk-UA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Кирилу Розумовському</a:t>
            </a:r>
            <a:endParaRPr lang="uk-UA" sz="2200" dirty="0"/>
          </a:p>
        </p:txBody>
      </p:sp>
      <p:pic>
        <p:nvPicPr>
          <p:cNvPr id="6146" name="Picture 2" descr="Кирило Розумовський — Вікіпеді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93" y="963853"/>
            <a:ext cx="3910395" cy="508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221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 isContent="1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17245</TotalTime>
  <Words>990</Words>
  <Application>Microsoft Office PowerPoint</Application>
  <PresentationFormat>Широкий екран</PresentationFormat>
  <Paragraphs>144</Paragraphs>
  <Slides>32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32</vt:i4>
      </vt:variant>
    </vt:vector>
  </HeadingPairs>
  <TitlesOfParts>
    <vt:vector size="42" baseType="lpstr">
      <vt:lpstr>Arial</vt:lpstr>
      <vt:lpstr>Calibri</vt:lpstr>
      <vt:lpstr>Calibri Light</vt:lpstr>
      <vt:lpstr>Comic Sans MS</vt:lpstr>
      <vt:lpstr>Helvetica Neue</vt:lpstr>
      <vt:lpstr>HelveticaNeue-Light</vt:lpstr>
      <vt:lpstr>Roboto</vt:lpstr>
      <vt:lpstr>times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Аdministrator</dc:creator>
  <cp:lastModifiedBy>Аdministrator</cp:lastModifiedBy>
  <cp:revision>84</cp:revision>
  <dcterms:created xsi:type="dcterms:W3CDTF">2021-10-08T05:44:42Z</dcterms:created>
  <dcterms:modified xsi:type="dcterms:W3CDTF">2021-10-20T05:10:40Z</dcterms:modified>
</cp:coreProperties>
</file>