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04" r:id="rId5"/>
    <p:sldId id="305" r:id="rId6"/>
    <p:sldId id="259" r:id="rId7"/>
    <p:sldId id="260" r:id="rId8"/>
    <p:sldId id="281" r:id="rId9"/>
    <p:sldId id="261" r:id="rId10"/>
    <p:sldId id="282" r:id="rId11"/>
    <p:sldId id="268" r:id="rId12"/>
    <p:sldId id="262" r:id="rId13"/>
    <p:sldId id="283" r:id="rId14"/>
    <p:sldId id="284" r:id="rId15"/>
    <p:sldId id="285" r:id="rId16"/>
    <p:sldId id="286" r:id="rId17"/>
    <p:sldId id="287" r:id="rId18"/>
    <p:sldId id="263" r:id="rId19"/>
    <p:sldId id="289" r:id="rId20"/>
    <p:sldId id="288" r:id="rId21"/>
    <p:sldId id="291" r:id="rId22"/>
    <p:sldId id="292" r:id="rId23"/>
    <p:sldId id="293" r:id="rId24"/>
    <p:sldId id="264" r:id="rId25"/>
    <p:sldId id="294" r:id="rId26"/>
    <p:sldId id="297" r:id="rId27"/>
    <p:sldId id="295" r:id="rId28"/>
    <p:sldId id="296" r:id="rId29"/>
    <p:sldId id="298" r:id="rId30"/>
    <p:sldId id="265" r:id="rId31"/>
    <p:sldId id="299" r:id="rId32"/>
    <p:sldId id="266" r:id="rId33"/>
    <p:sldId id="300" r:id="rId34"/>
    <p:sldId id="267" r:id="rId35"/>
    <p:sldId id="301" r:id="rId36"/>
    <p:sldId id="302" r:id="rId37"/>
    <p:sldId id="269" r:id="rId38"/>
    <p:sldId id="270" r:id="rId39"/>
    <p:sldId id="271" r:id="rId40"/>
    <p:sldId id="303" r:id="rId41"/>
    <p:sldId id="279" r:id="rId42"/>
    <p:sldId id="280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3.wdp"/><Relationship Id="rId5" Type="http://schemas.openxmlformats.org/officeDocument/2006/relationships/image" Target="../media/image28.png"/><Relationship Id="rId10" Type="http://schemas.microsoft.com/office/2007/relationships/hdphoto" Target="../media/hdphoto15.wdp"/><Relationship Id="rId4" Type="http://schemas.microsoft.com/office/2007/relationships/hdphoto" Target="../media/hdphoto12.wdp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6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7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9.wdp"/><Relationship Id="rId5" Type="http://schemas.openxmlformats.org/officeDocument/2006/relationships/image" Target="../media/image34.png"/><Relationship Id="rId4" Type="http://schemas.microsoft.com/office/2007/relationships/hdphoto" Target="../media/hdphoto18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microsoft.com/office/2007/relationships/hdphoto" Target="../media/hdphoto20.wdp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4.wdp"/><Relationship Id="rId5" Type="http://schemas.openxmlformats.org/officeDocument/2006/relationships/image" Target="../media/image41.png"/><Relationship Id="rId4" Type="http://schemas.microsoft.com/office/2007/relationships/hdphoto" Target="../media/hdphoto2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5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microsoft.com/office/2007/relationships/hdphoto" Target="../media/hdphoto2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microsoft.com/office/2007/relationships/hdphoto" Target="../media/hdphoto26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8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9.wdp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32.wdp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1.wdp"/><Relationship Id="rId5" Type="http://schemas.openxmlformats.org/officeDocument/2006/relationships/image" Target="../media/image49.png"/><Relationship Id="rId4" Type="http://schemas.microsoft.com/office/2007/relationships/hdphoto" Target="../media/hdphoto30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gif"/><Relationship Id="rId4" Type="http://schemas.microsoft.com/office/2007/relationships/hdphoto" Target="../media/hdphoto33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5.wdp"/><Relationship Id="rId5" Type="http://schemas.openxmlformats.org/officeDocument/2006/relationships/image" Target="../media/image58.png"/><Relationship Id="rId4" Type="http://schemas.microsoft.com/office/2007/relationships/hdphoto" Target="../media/hdphoto34.wdp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38.wdp"/><Relationship Id="rId3" Type="http://schemas.openxmlformats.org/officeDocument/2006/relationships/image" Target="../media/image59.png"/><Relationship Id="rId7" Type="http://schemas.openxmlformats.org/officeDocument/2006/relationships/image" Target="../media/image6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7.wdp"/><Relationship Id="rId5" Type="http://schemas.openxmlformats.org/officeDocument/2006/relationships/image" Target="../media/image60.png"/><Relationship Id="rId10" Type="http://schemas.microsoft.com/office/2007/relationships/hdphoto" Target="../media/hdphoto39.wdp"/><Relationship Id="rId4" Type="http://schemas.microsoft.com/office/2007/relationships/hdphoto" Target="../media/hdphoto36.wdp"/><Relationship Id="rId9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hdphoto" Target="../media/hdphoto41.wdp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4.png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microsoft.com/office/2007/relationships/hdphoto" Target="../media/hdphoto40.wdp"/><Relationship Id="rId11" Type="http://schemas.openxmlformats.org/officeDocument/2006/relationships/image" Target="../media/image66.png"/><Relationship Id="rId5" Type="http://schemas.openxmlformats.org/officeDocument/2006/relationships/image" Target="../media/image63.png"/><Relationship Id="rId10" Type="http://schemas.microsoft.com/office/2007/relationships/hdphoto" Target="../media/hdphoto42.wdp"/><Relationship Id="rId4" Type="http://schemas.openxmlformats.org/officeDocument/2006/relationships/image" Target="../media/image8.png"/><Relationship Id="rId9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0.png"/><Relationship Id="rId4" Type="http://schemas.microsoft.com/office/2007/relationships/hdphoto" Target="../media/hdphoto3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4.wdp"/><Relationship Id="rId5" Type="http://schemas.openxmlformats.org/officeDocument/2006/relationships/image" Target="../media/image68.png"/><Relationship Id="rId4" Type="http://schemas.microsoft.com/office/2007/relationships/hdphoto" Target="../media/hdphoto43.wdp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9.png"/><Relationship Id="rId7" Type="http://schemas.microsoft.com/office/2007/relationships/hdphoto" Target="../media/hdphoto4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microsoft.com/office/2007/relationships/hdphoto" Target="../media/hdphoto45.wdp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microsoft.com/office/2007/relationships/hdphoto" Target="../media/hdphoto47.wdp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hdphoto" Target="../media/hdphoto50.wdp"/><Relationship Id="rId3" Type="http://schemas.openxmlformats.org/officeDocument/2006/relationships/image" Target="../media/image75.png"/><Relationship Id="rId7" Type="http://schemas.openxmlformats.org/officeDocument/2006/relationships/image" Target="../media/image7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9.wdp"/><Relationship Id="rId5" Type="http://schemas.openxmlformats.org/officeDocument/2006/relationships/image" Target="../media/image76.png"/><Relationship Id="rId4" Type="http://schemas.microsoft.com/office/2007/relationships/hdphoto" Target="../media/hdphoto48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jpeg"/><Relationship Id="rId4" Type="http://schemas.microsoft.com/office/2007/relationships/hdphoto" Target="../media/hdphoto51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2.wdp"/><Relationship Id="rId4" Type="http://schemas.openxmlformats.org/officeDocument/2006/relationships/image" Target="../media/image8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4.wdp"/><Relationship Id="rId5" Type="http://schemas.openxmlformats.org/officeDocument/2006/relationships/image" Target="../media/image83.png"/><Relationship Id="rId4" Type="http://schemas.microsoft.com/office/2007/relationships/hdphoto" Target="../media/hdphoto53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microsoft.com/office/2007/relationships/hdphoto" Target="../media/hdphoto55.wdp"/><Relationship Id="rId4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0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7.wdp"/><Relationship Id="rId5" Type="http://schemas.openxmlformats.org/officeDocument/2006/relationships/image" Target="../media/image89.png"/><Relationship Id="rId4" Type="http://schemas.microsoft.com/office/2007/relationships/hdphoto" Target="../media/hdphoto56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microsoft.com/office/2007/relationships/hdphoto" Target="../media/hdphoto58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60.wdp"/><Relationship Id="rId5" Type="http://schemas.openxmlformats.org/officeDocument/2006/relationships/image" Target="../media/image94.png"/><Relationship Id="rId4" Type="http://schemas.microsoft.com/office/2007/relationships/hdphoto" Target="../media/hdphoto59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1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63.wdp"/><Relationship Id="rId5" Type="http://schemas.openxmlformats.org/officeDocument/2006/relationships/image" Target="../media/image97.png"/><Relationship Id="rId4" Type="http://schemas.microsoft.com/office/2007/relationships/hdphoto" Target="../media/hdphoto6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5" Type="http://schemas.openxmlformats.org/officeDocument/2006/relationships/image" Target="../media/image17.png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microsoft.com/office/2007/relationships/hdphoto" Target="../media/hdphoto10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1.wdp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68"/>
          <a:stretch/>
        </p:blipFill>
        <p:spPr bwMode="auto">
          <a:xfrm>
            <a:off x="1920" y="-27073"/>
            <a:ext cx="9142080" cy="6885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0" y="-27072"/>
            <a:ext cx="9142080" cy="101566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Наукова бібліотека Глухівського національного педагогічного університету пропонує ознайомитися з тематичною книжковою виставкою </a:t>
            </a:r>
            <a:r>
              <a:rPr lang="ru-RU" sz="2000" smtClean="0">
                <a:solidFill>
                  <a:srgbClr val="FFFF00"/>
                </a:solidFill>
                <a:latin typeface="Arial Black" pitchFamily="34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0" y="5733256"/>
            <a:ext cx="9142080" cy="120032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smtClean="0">
                <a:solidFill>
                  <a:srgbClr val="FFFF00"/>
                </a:solidFill>
                <a:latin typeface="Arial Black" pitchFamily="34" charset="0"/>
              </a:rPr>
              <a:t>«</a:t>
            </a:r>
            <a:r>
              <a:rPr lang="ru-RU" sz="3600" smtClean="0">
                <a:solidFill>
                  <a:srgbClr val="FFFF00"/>
                </a:solidFill>
                <a:latin typeface="Arial Black" pitchFamily="34" charset="0"/>
              </a:rPr>
              <a:t>Козацький Батько» </a:t>
            </a:r>
            <a:r>
              <a:rPr lang="ru-RU" sz="3600">
                <a:solidFill>
                  <a:srgbClr val="FFFF00"/>
                </a:solidFill>
                <a:latin typeface="Arial Black" pitchFamily="34" charset="0"/>
              </a:rPr>
              <a:t>з Січеслава-Дніпра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8" b="13233"/>
          <a:stretch/>
        </p:blipFill>
        <p:spPr bwMode="auto">
          <a:xfrm>
            <a:off x="1795628" y="2696706"/>
            <a:ext cx="5554664" cy="30365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nacionalnij_orkestr_narodnih_instrumentiv_ukrani_-_ukranska_psa_dlja_cimbal_z_orkestrom_solist_-_nar_art_ukr_g_agratina_cimbali_obr_i_miskogo_(zf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12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774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499" y="1666498"/>
            <a:ext cx="9255126" cy="5240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5563" y="1"/>
            <a:ext cx="92551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Молодий вчений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важко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переживав, захворів на запалення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мозку.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Не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підтримала і покинула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дружина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Варвара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Кокіна.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Друзі радили залишити Харків 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Україну. Яворницький переїхав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до тодішньої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столиці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38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68" y="19512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76" y="332656"/>
            <a:ext cx="9135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Як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учений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формувався під впливом О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 Потебні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та М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 Сумцова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. Значний вплив на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нього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справили зустрічі з тяжкохворим М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 Костомаровим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 січні 1885, якого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назвав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помираючим левом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8" t="25485" r="19158" b="12287"/>
          <a:stretch/>
        </p:blipFill>
        <p:spPr bwMode="auto">
          <a:xfrm>
            <a:off x="179512" y="1700808"/>
            <a:ext cx="4104968" cy="5157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712" y="2008292"/>
            <a:ext cx="3616900" cy="4828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584" y="3173328"/>
            <a:ext cx="2028005" cy="2890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600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-49212"/>
            <a:ext cx="91995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1885-92рр.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викладав у Санкт-Петербурзі у різних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навчальних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закладах, зокрема в Миколаївському сирітському ін-ті шляхетних дівчат, Другому кадетському корпусі, приватній г-зії Стоюніної, театральному уч-щі та ін.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9779"/>
            <a:ext cx="7488832" cy="5032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013" y="1661277"/>
            <a:ext cx="2412438" cy="1606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873" y="3356992"/>
            <a:ext cx="2319693" cy="1642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794" y="5230579"/>
            <a:ext cx="2164206" cy="1621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710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3" y="0"/>
            <a:ext cx="90920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родовжував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вивчати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Запорожжя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 швидко став відомим як єдиний на той час історик запорозького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козацтва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056759"/>
            <a:ext cx="8902513" cy="5777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47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5" y="548680"/>
            <a:ext cx="367240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Яворницький поринув 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культурно-освітнє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життя української громади, приятелював з активними її діячами. Д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ружні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стосунки поєднували Дмитра Івановича з художником Іллею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Рєпіним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04" y="-99092"/>
            <a:ext cx="4635163" cy="69570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82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80312" y="1196752"/>
            <a:ext cx="18192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давав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речі зі своєї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приват-ної колекції,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позував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 образі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козака-писаря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" y="0"/>
            <a:ext cx="9199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Ї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х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познайомила і здружила робота над картиною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«Запорожці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пишуть листа турецькому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султану».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445"/>
          <a:stretch/>
        </p:blipFill>
        <p:spPr bwMode="auto">
          <a:xfrm>
            <a:off x="-61312" y="1700808"/>
            <a:ext cx="7657648" cy="4857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80527" y="830997"/>
            <a:ext cx="9380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Дмитро Іванович став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першим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консультантом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Рєпіна з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козацької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теми,</a:t>
            </a:r>
          </a:p>
          <a:p>
            <a:pPr algn="ctr"/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2054" name="Picture 6" descr="C:\Documents and Settings\admin\Рабочий стол\Україна\1506643685_290-kniga-i-pero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741" y="5301208"/>
            <a:ext cx="1962150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61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tx2"/>
                </a:solidFill>
              </a:rPr>
              <a:t>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петербурзький період, розкрився талант Яворницького-історика: вийшли друком 56 статей і 7 монографій: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«Запорожье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 остатках старины и преданиях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народа»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(1888), (1889),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«Вольности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запорожских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козаков»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(1890), 1-й том трьохтомної монографії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«История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запорожских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козаков»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(1892) та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інші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6" b="3912"/>
          <a:stretch/>
        </p:blipFill>
        <p:spPr bwMode="auto">
          <a:xfrm>
            <a:off x="107504" y="2724593"/>
            <a:ext cx="3130071" cy="413340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469" r="1000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293" y="2564904"/>
            <a:ext cx="6292736" cy="44245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284984"/>
            <a:ext cx="2409990" cy="33276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181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1"/>
            <a:ext cx="40324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ропагування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історії козацтва і в столиці викликали обвинувачення з боку імперської влади 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«неблагонадійності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Б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встановлений нагляд поліції, відбувся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обшук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 звільнення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«за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тенденциозное проявление в лекциях антипатии к московской истории и правительству и пристрастие к истории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Малороссии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028" l="0" r="98936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116" y="-72404"/>
            <a:ext cx="4783115" cy="697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4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16216" y="3068960"/>
            <a:ext cx="28083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Це відрядження Дмитро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Яворницький вважав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засланням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262157"/>
            <a:ext cx="6915049" cy="4391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188638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1893-95рр. - чиновник з особливих доручень у Середній Азії для вивчення місцевого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краю 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5" y="188638"/>
            <a:ext cx="41235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Роботу подалі від престолу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контрактом на три роки вченому підшукали впливові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друзі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0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090" y="2114112"/>
            <a:ext cx="3111438" cy="43871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5563" y="0"/>
            <a:ext cx="93800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 складений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Путеводитель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 Средней Азии от Баку до Ташкента в археологическом и историческом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отношениях»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вчений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одержав орден Станіслава ІІІ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ступеня,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орден Бухарської Золотої Зірки ІІІ ступеня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та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чин колезького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асесора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88" y="1873985"/>
            <a:ext cx="5911980" cy="4867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298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0"/>
            <a:ext cx="9266971" cy="687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ЯВОРНИЦЬКИЙ (Еварницький, Яворницький-Еварницький) Дмитро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—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історик, етнограф, фольклорист, археолог, музеєзнавець та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письменник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65" b="89918" l="3516" r="98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40" y="692696"/>
            <a:ext cx="9264352" cy="691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87"/>
          <a:stretch/>
        </p:blipFill>
        <p:spPr bwMode="auto">
          <a:xfrm>
            <a:off x="168112" y="1549895"/>
            <a:ext cx="4176464" cy="51471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9917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6781"/>
          <a:stretch/>
        </p:blipFill>
        <p:spPr bwMode="auto">
          <a:xfrm>
            <a:off x="6588224" y="891942"/>
            <a:ext cx="2422848" cy="3832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434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6" y="-36597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16437" y="3532952"/>
            <a:ext cx="44480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1896-1905рр. - приват-доцент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Московського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університету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;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1901р. - захистив магістерську дисертацію у Казанському університеті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54896" y="116632"/>
            <a:ext cx="44891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ісля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повернення з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Самарканду працював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при Варшавській казенній палаті,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склав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4 магістерських іспити на історико-філологічному факультеті Варшавського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університету.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54896" cy="6789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33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91995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 Москві Дмитро Іванович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займався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громадською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діяльністю.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еплі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стосунки склалися з педагогом Дмитром Тихомировим – видавцем журналу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«Детское чтение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 письменником і репортером Володимиром Гіляровським –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«дядьком Гіляєм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75137"/>
            <a:ext cx="3563887" cy="47280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5" t="4989" r="5314" b="10357"/>
          <a:stretch/>
        </p:blipFill>
        <p:spPr bwMode="auto">
          <a:xfrm>
            <a:off x="3347864" y="2256738"/>
            <a:ext cx="3384376" cy="4650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Documents and Settings\admin\Рабочий стол\c5465d0a3c9e046d00a20cd5a7dccedf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119" r="99553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400" y="3415639"/>
            <a:ext cx="2559313" cy="334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84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5563" y="0"/>
            <a:ext cx="90920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цей час його почали називати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«Батьком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запорозьких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козаків»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«Козацьким Батьком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5" y="763210"/>
            <a:ext cx="9026590" cy="6117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32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обробуту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вчений так і не досягнув, як і не мав власного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житла…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 Мріяв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повернутись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 Україну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84" y="1190025"/>
            <a:ext cx="8784976" cy="5825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76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2996952"/>
            <a:ext cx="41044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…Пізніше -Дніпропетровський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історичний музей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ім. Д. Яворницького,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 якому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створена велика колекція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старожитностей Запорожжя та Південної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України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3" y="116632"/>
            <a:ext cx="90920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Ця мрія здійснилась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1902 року,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коли вченого запросили до Катеринослава на посаду директора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історико-краєзнавчого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музея імені О.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Поля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1433350"/>
            <a:ext cx="2736304" cy="156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8" y="2772212"/>
            <a:ext cx="5287392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87" b="99190" l="4263" r="991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10510"/>
            <a:ext cx="3994423" cy="437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6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00192" y="1700808"/>
            <a:ext cx="2843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Должно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быть, сверху им видней,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Что жертвуют довольно мало…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Украйна! Всё неси в музей,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Что б снова Запорожье встало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 могучей прелести своей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!»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6" y="2026812"/>
            <a:ext cx="6552728" cy="43605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55563" y="-49213"/>
            <a:ext cx="93800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Про музей Володимир Гіляровський написав: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" y="350897"/>
            <a:ext cx="9199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«Музей – Украйне всей краса,</a:t>
            </a:r>
          </a:p>
          <a:p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Живьём в нём запорожцы встали,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124745"/>
            <a:ext cx="685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И даже сами небеса</a:t>
            </a:r>
          </a:p>
          <a:p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Ему пожертвование дали…</a:t>
            </a:r>
          </a:p>
        </p:txBody>
      </p:sp>
      <p:pic>
        <p:nvPicPr>
          <p:cNvPr id="2051" name="Picture 3" descr="C:\Documents and Settings\admin\Рабочий стол\картинки\5GpM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6" y="5495156"/>
            <a:ext cx="6537488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16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49213"/>
            <a:ext cx="91995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чений ініціював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проведення першої топонімічної реформи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1906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року,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запропонувавши замінити назви вулиць та площ міста, надавши їм імена українських культурних діячів та козацьких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полководців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67" y="1955602"/>
            <a:ext cx="9222333" cy="4111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C:\Documents and Settings\admin\Рабочий стол\картинки\58ad82bc79fab15a65c6b05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819" y="5805264"/>
            <a:ext cx="9255124" cy="138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5" y="5239976"/>
            <a:ext cx="2177400" cy="1654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4" t="23334" r="6000" b="28861"/>
          <a:stretch/>
        </p:blipFill>
        <p:spPr bwMode="auto">
          <a:xfrm>
            <a:off x="0" y="1820650"/>
            <a:ext cx="4430208" cy="1224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532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49213"/>
            <a:ext cx="9324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1906 року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Д.І. Яворницького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обрано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дійсним членом Московського археологічного товариства.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Вийшла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друком фольклорна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збірка,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над якою він працював майже 30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років –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«Малороссийские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народные песни, собранные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56" y="1798410"/>
            <a:ext cx="3816424" cy="5108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452320" y="1484785"/>
            <a:ext cx="17472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1878 – 1905 гг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9000"/>
                    </a14:imgEffect>
                    <a14:imgEffect>
                      <a14:brightnessContrast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15782"/>
            <a:ext cx="5617055" cy="4351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456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37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32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324" tmFilter="0, 0; 0.125,0.2665; 0.25,0.4; 0.375,0.465; 0.5,0.5;  0.625,0.535; 0.75,0.6; 0.875,0.7335; 1,1">
                                          <p:stCondLst>
                                            <p:cond delay="232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62" tmFilter="0, 0; 0.125,0.2665; 0.25,0.4; 0.375,0.465; 0.5,0.5;  0.625,0.535; 0.75,0.6; 0.875,0.7335; 1,1">
                                          <p:stCondLst>
                                            <p:cond delay="463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74" tmFilter="0, 0; 0.125,0.2665; 0.25,0.4; 0.375,0.465; 0.5,0.5;  0.625,0.535; 0.75,0.6; 0.875,0.7335; 1,1">
                                          <p:stCondLst>
                                            <p:cond delay="579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91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581" decel="50000">
                                          <p:stCondLst>
                                            <p:cond delay="236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91">
                                          <p:stCondLst>
                                            <p:cond delay="459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581" decel="50000">
                                          <p:stCondLst>
                                            <p:cond delay="4683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91">
                                          <p:stCondLst>
                                            <p:cond delay="5747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581" decel="50000">
                                          <p:stCondLst>
                                            <p:cond delay="583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91">
                                          <p:stCondLst>
                                            <p:cond delay="632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581" decel="50000">
                                          <p:stCondLst>
                                            <p:cond delay="641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0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періодиці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дослідник опублікував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статті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 історії запорозького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козацтва: 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чужий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гріх»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(1907),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бурсу! У бурсу! У бурсу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!»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(1908),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«Русалчине озеро»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1909), 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збірка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поезій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«Вечірні зорі»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(1910), 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повість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Де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люде, там 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лихо»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(1911), 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Поміж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панами. Малюнки з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життя»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(1911) та ін.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50" b="100000" l="9561" r="89664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255592"/>
            <a:ext cx="3672408" cy="418151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7582"/>
            <a:ext cx="2592288" cy="36621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975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5032"/>
          <a:stretch/>
        </p:blipFill>
        <p:spPr bwMode="auto">
          <a:xfrm>
            <a:off x="-489480" y="-643023"/>
            <a:ext cx="3409920" cy="4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822" y="3001270"/>
            <a:ext cx="2686140" cy="37489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41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" y="0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-49214"/>
            <a:ext cx="448354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1905 року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став одним з фундаторів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товариства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Просвіта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рукувався 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часописі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Дніпрові хвилі». 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Підтримував стосунки з просвітянами Полтави, Чернігова, Одеси, Житомира.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Завдяки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зусиллям Дмитра Івановича відбулось святкування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100-ої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річниці від дня народження 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Т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.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Шевченка, 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той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час,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як всі урочистості з цього приводу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були заборонені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65000"/>
                    </a14:imgEffect>
                    <a14:imgEffect>
                      <a14:colorTemperature colorTemp="11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7" t="8371" r="3160"/>
          <a:stretch/>
        </p:blipFill>
        <p:spPr bwMode="auto">
          <a:xfrm>
            <a:off x="107504" y="3142104"/>
            <a:ext cx="4745576" cy="3550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52" y="63906"/>
            <a:ext cx="1975517" cy="29194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1053" r="99474"/>
                    </a14:imgEffect>
                    <a14:imgEffect>
                      <a14:sharpenSoften amount="72000"/>
                    </a14:imgEffect>
                    <a14:imgEffect>
                      <a14:saturation sat="400000"/>
                    </a14:imgEffect>
                    <a14:imgEffect>
                      <a14:brightnessContrast bright="8000" contras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513" y="135374"/>
            <a:ext cx="2495375" cy="3480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nacionalnij_orkestr_narodnih_instrumentiv_ukrani_-_m_skorik_-_melodija_(zf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8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5094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88640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Народився 6 листопада (25 жовтня) 1855 року в с. Сонцівка на Слобожанщині в родині дяка Івана Якимовича та селянки Ганни Матвіївни. Родина була бідна, хоча коріння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мала шляхетне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02" b="89838" l="10000" r="98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1628800"/>
            <a:ext cx="8590056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9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304" y="1916832"/>
            <a:ext cx="3331419" cy="47062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4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5563" y="0"/>
            <a:ext cx="92551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Професор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Катеринославського університету, згодом - інституту народної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освіти (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1918-24).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Керівник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кафедри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українознавства (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1924-29).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Від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1922 року -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керівник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Катеринославського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губернського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архівного правління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9" b="100000" l="0" r="98667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0" y="1412776"/>
            <a:ext cx="5638453" cy="5638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66000"/>
                    </a14:imgEffect>
                    <a14:imgEffect>
                      <a14:saturation sat="400000"/>
                    </a14:imgEffect>
                    <a14:imgEffect>
                      <a14:brightnessContrast bright="1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90" t="2722" r="5303" b="2603"/>
          <a:stretch/>
        </p:blipFill>
        <p:spPr bwMode="auto">
          <a:xfrm>
            <a:off x="5615608" y="1864521"/>
            <a:ext cx="3528392" cy="4976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01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310689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96136" y="0"/>
            <a:ext cx="340342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 цей же час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здійснив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важливу справу свого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життя – 1920-го року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вийшов перший том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Словника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української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мови»,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укладанню якого вчений присвятив близько 40 років.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ловник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 музей ім. О. Поля Дмитро Іванович вважав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«найкоштовнішим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своїм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скарбом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7" r="6854"/>
          <a:stretch/>
        </p:blipFill>
        <p:spPr bwMode="auto">
          <a:xfrm>
            <a:off x="395536" y="-32838"/>
            <a:ext cx="1809916" cy="29865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31" b="100000" l="0" r="984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316770"/>
            <a:ext cx="3754031" cy="501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568" y="1731491"/>
            <a:ext cx="3234775" cy="46112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 descr="C:\Documents and Settings\admin\Рабочий стол\картинки\00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-334320"/>
            <a:ext cx="3130909" cy="178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18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116632"/>
            <a:ext cx="4139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1921 - експерт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Харківської комісії з культурних цінностей, котрі Україна мала повернути Польщі за умовами Ризького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договору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;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1924 - член-кореспондент;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1929 -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академік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ВУАН; 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1927-32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керував роботою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наукової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експедиції Наркомосу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Дніпрельстані у зоні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затоплення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6" name="Picture 2" descr="C:\Documents and Settings\admin\Рабочий стол\2012-02-29_143235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00" y="-122512"/>
            <a:ext cx="4680520" cy="7013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картинки\25874b8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0000">
            <a:off x="5807288" y="4800500"/>
            <a:ext cx="2533465" cy="224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09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6" y="0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98197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цей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час побачили знакові праці вченого: альбом світлин з географічно-історичний нарисом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«Дніпрові пороги»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(Харків, 1928) та збірка документів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«До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історії Степової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України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(Дніпропетровськ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, 1929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)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0" b="100000" l="0" r="9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740" y="2037189"/>
            <a:ext cx="3836453" cy="4956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810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228" y="2319235"/>
            <a:ext cx="2843924" cy="43283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604" r="6582"/>
          <a:stretch/>
        </p:blipFill>
        <p:spPr bwMode="auto">
          <a:xfrm>
            <a:off x="36396" y="2144710"/>
            <a:ext cx="3059832" cy="467744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45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5563" y="-49212"/>
            <a:ext cx="92551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1933-го року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зазнав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політичних переслідувань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 обвинуваченнями 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«буржуазному націоналізмі»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та підтримці членів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«контрреволюційної організації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7000"/>
                    </a14:imgEffect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51117"/>
            <a:ext cx="3744416" cy="5556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Україна\76b6cf80130c8714703059e00766eb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07946"/>
            <a:ext cx="4624872" cy="559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61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6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1"/>
            <a:ext cx="9144000" cy="1569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 будинку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вченого були обшуки,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допит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закінчився хворобою, що тривала майже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півроку. Але його не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заарештували, і, навіть, повернули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академічну пенсію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" t="3643" r="1575" b="2454"/>
          <a:stretch/>
        </p:blipFill>
        <p:spPr bwMode="auto">
          <a:xfrm>
            <a:off x="1" y="1420707"/>
            <a:ext cx="9144000" cy="5458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966" t="6633" r="10003" b="9149"/>
          <a:stretch/>
        </p:blipFill>
        <p:spPr bwMode="auto">
          <a:xfrm>
            <a:off x="1835696" y="1700808"/>
            <a:ext cx="2520280" cy="28288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31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5563" y="-49213"/>
            <a:ext cx="9199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Останні роки життя Дмитро Іванович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оцінював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три з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мінусом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 ці часи були написані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цікаві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спогади про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Костомарова,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І.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Рєпіна,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Л. Толстого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Тарновського,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статті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Шевченко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Рєпін»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та 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«І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. Ю. Рєпін про Т. Г.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Шевченка»,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а також праця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«История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города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Екатеринослава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13" t="3216" r="7718"/>
          <a:stretch/>
        </p:blipFill>
        <p:spPr bwMode="auto">
          <a:xfrm>
            <a:off x="2411760" y="2213018"/>
            <a:ext cx="6535209" cy="4725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99" b="100000" l="977" r="994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048927"/>
            <a:ext cx="4672831" cy="391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Documents and Settings\admin\Рабочий стол\картинки\1engl3b7cc_8d093e9b_x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4200048"/>
            <a:ext cx="4755306" cy="356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06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5 серпня 1940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року,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на 85-му році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життя,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його не стало. Поховали, як і заповідав Яворницький, під мелодію гопака, але не як заповідав - біля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музею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, а на місцевому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кладовищі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9659"/>
            <a:ext cx="9046182" cy="5309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5000"/>
                    </a14:imgEffect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151" r="2888" b="11504"/>
          <a:stretch/>
        </p:blipFill>
        <p:spPr bwMode="auto">
          <a:xfrm rot="-120000">
            <a:off x="1522786" y="2187172"/>
            <a:ext cx="3294457" cy="35486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admin\Рабочий стол\картинки\hello_html_7df985e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083545"/>
            <a:ext cx="4576853" cy="428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99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9036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Заповіт вченого поховати його біля стін музею був виконаний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1961 року. Громадськість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вмовила владу не дати зникнути могилі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«Козацького Батька»,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оскільки кладовище, де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поховано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Дмитра Івановича розрівнювалось під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парк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9450"/>
            <a:ext cx="3312368" cy="4968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92" y="1889450"/>
            <a:ext cx="4313444" cy="4378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25753" y="5517233"/>
            <a:ext cx="4573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tx2"/>
                </a:solidFill>
                <a:latin typeface="Arial Black" pitchFamily="34" charset="0"/>
              </a:rPr>
              <a:t>Пам'ятник Д. І. Яворницькому на його могилі</a:t>
            </a:r>
          </a:p>
          <a:p>
            <a:pPr algn="ctr"/>
            <a:r>
              <a:rPr lang="ru-RU">
                <a:solidFill>
                  <a:schemeClr val="tx2"/>
                </a:solidFill>
                <a:latin typeface="Arial Black" pitchFamily="34" charset="0"/>
              </a:rPr>
              <a:t>біля Дніпропетровського історичного музею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234486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tx2"/>
                </a:solidFill>
                <a:latin typeface="Arial Black" pitchFamily="34" charset="0"/>
              </a:rPr>
              <a:t>Пам'ятник Д. І. Яворницькому</a:t>
            </a:r>
          </a:p>
          <a:p>
            <a:pPr algn="ctr"/>
            <a:r>
              <a:rPr lang="ru-RU">
                <a:solidFill>
                  <a:schemeClr val="tx2"/>
                </a:solidFill>
                <a:latin typeface="Arial Black" pitchFamily="34" charset="0"/>
              </a:rPr>
              <a:t>в селі </a:t>
            </a:r>
            <a:r>
              <a:rPr lang="ru-RU" smtClean="0">
                <a:solidFill>
                  <a:schemeClr val="tx2"/>
                </a:solidFill>
                <a:latin typeface="Arial Black" pitchFamily="34" charset="0"/>
              </a:rPr>
              <a:t>Борисівка</a:t>
            </a:r>
            <a:endParaRPr lang="ru-RU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5125" name="Picture 5" descr="C:\Documents and Settings\admin\Рабочий стол\картинки\картинки\21337611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003" y="1938992"/>
            <a:ext cx="1932696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99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Ім`я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Яворницького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увічнено в топонімах багатьох обласних центрів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України.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2016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року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центральний проспект міста Дніпра було перейменовано на проспект Дмитра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Яворницького. 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Там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знаходиться місце його довічного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спочинку</a:t>
            </a:r>
          </a:p>
          <a:p>
            <a:pPr algn="ctr"/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7056784" cy="4985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69" y="1500888"/>
            <a:ext cx="2143931" cy="5372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56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05" y="-50304"/>
            <a:ext cx="4270075" cy="6908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-32400"/>
            <a:ext cx="5362575" cy="693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6309357"/>
            <a:ext cx="8280920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Мати Яворницького Ганна Матвіївна</a:t>
            </a:r>
          </a:p>
        </p:txBody>
      </p:sp>
    </p:spTree>
    <p:extLst>
      <p:ext uri="{BB962C8B-B14F-4D97-AF65-F5344CB8AC3E}">
        <p14:creationId xmlns:p14="http://schemas.microsoft.com/office/powerpoint/2010/main" val="128142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5563" y="-49212"/>
            <a:ext cx="92551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Сьогодні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український народ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- нащадки козацьких прагнень і здобутків. І нам Господь дав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все, щоб ми створили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Україну вільною, доброю,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святою,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щ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об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сказали нам наші прадіди-козаки перед Богом: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«Оці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- нашого роду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!» 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7190" name="Picture 2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22" r="10870"/>
          <a:stretch/>
        </p:blipFill>
        <p:spPr bwMode="auto">
          <a:xfrm>
            <a:off x="6258947" y="1638734"/>
            <a:ext cx="3003768" cy="5247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483" y="1679954"/>
            <a:ext cx="6947911" cy="51986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536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436" b="16675"/>
          <a:stretch/>
        </p:blipFill>
        <p:spPr bwMode="auto">
          <a:xfrm>
            <a:off x="123638" y="604364"/>
            <a:ext cx="8876035" cy="6203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5563" y="-49213"/>
            <a:ext cx="92551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>
                <a:solidFill>
                  <a:schemeClr val="tx2"/>
                </a:solidFill>
                <a:latin typeface="Arial Black" pitchFamily="34" charset="0"/>
              </a:rPr>
              <a:t>Використані  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2825" y="3339182"/>
            <a:ext cx="482807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>
                <a:solidFill>
                  <a:srgbClr val="FFFF00"/>
                </a:solidFill>
                <a:latin typeface="Arial Black" pitchFamily="34" charset="0"/>
              </a:rPr>
              <a:t>//www.istpravda.com.ua/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2303" y="3941559"/>
            <a:ext cx="4968551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smtClean="0">
                <a:solidFill>
                  <a:srgbClr val="FFFF00"/>
                </a:solidFill>
                <a:latin typeface="Arial Black" pitchFamily="34" charset="0"/>
              </a:rPr>
              <a:t>/</a:t>
            </a:r>
            <a:r>
              <a:rPr lang="uk-UA" sz="2400" smtClean="0">
                <a:solidFill>
                  <a:srgbClr val="FFFF00"/>
                </a:solidFill>
                <a:latin typeface="Arial Black" pitchFamily="34" charset="0"/>
              </a:rPr>
              <a:t>/</a:t>
            </a:r>
            <a:r>
              <a:rPr lang="en-US" sz="2400" smtClean="0">
                <a:solidFill>
                  <a:srgbClr val="FFFF00"/>
                </a:solidFill>
                <a:latin typeface="Arial Black" pitchFamily="34" charset="0"/>
              </a:rPr>
              <a:t>www.radiosvoboda.org</a:t>
            </a:r>
            <a:r>
              <a:rPr lang="en-US" sz="2400">
                <a:solidFill>
                  <a:srgbClr val="FFFF00"/>
                </a:solidFill>
                <a:latin typeface="Arial Black" pitchFamily="34" charset="0"/>
              </a:rPr>
              <a:t>/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2825" y="4509120"/>
            <a:ext cx="324035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>
                <a:solidFill>
                  <a:srgbClr val="FFFF00"/>
                </a:solidFill>
                <a:latin typeface="Arial Black" pitchFamily="34" charset="0"/>
              </a:rPr>
              <a:t>//gorod.dp.ua/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829654"/>
            <a:ext cx="492208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smtClean="0">
                <a:solidFill>
                  <a:srgbClr val="FFFF00"/>
                </a:solidFill>
                <a:latin typeface="Arial Black" pitchFamily="34" charset="0"/>
              </a:rPr>
              <a:t>//</a:t>
            </a:r>
            <a:r>
              <a:rPr lang="en-US" sz="2400">
                <a:solidFill>
                  <a:srgbClr val="FFFF00"/>
                </a:solidFill>
                <a:latin typeface="Arial Black" pitchFamily="34" charset="0"/>
              </a:rPr>
              <a:t>ru.osvita.ua/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5687" y="5229200"/>
            <a:ext cx="435766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smtClean="0">
                <a:solidFill>
                  <a:srgbClr val="FFFF00"/>
                </a:solidFill>
                <a:latin typeface="Arial Black" pitchFamily="34" charset="0"/>
              </a:rPr>
              <a:t>//</a:t>
            </a:r>
            <a:r>
              <a:rPr lang="en-US" sz="2400">
                <a:solidFill>
                  <a:srgbClr val="FFFF00"/>
                </a:solidFill>
                <a:latin typeface="Arial Black" pitchFamily="34" charset="0"/>
              </a:rPr>
              <a:t>resource.history.org.ua/</a:t>
            </a:r>
            <a:endParaRPr lang="ru-RU" sz="240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92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7" t="2478" r="1216" b="2207"/>
          <a:stretch/>
        </p:blipFill>
        <p:spPr bwMode="auto">
          <a:xfrm>
            <a:off x="33496" y="88384"/>
            <a:ext cx="9037320" cy="6583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332656"/>
            <a:ext cx="8064896" cy="923330"/>
          </a:xfrm>
          <a:prstGeom prst="rect">
            <a:avLst/>
          </a:prstGeom>
        </p:spPr>
        <p:txBody>
          <a:bodyPr wrap="square">
            <a:prstTxWarp prst="textCanUp">
              <a:avLst/>
            </a:prstTxWarp>
            <a:spAutoFit/>
          </a:bodyPr>
          <a:lstStyle/>
          <a:p>
            <a:pPr algn="ctr"/>
            <a:r>
              <a:rPr lang="ru-RU" sz="5400">
                <a:solidFill>
                  <a:schemeClr val="tx2"/>
                </a:solidFill>
                <a:latin typeface="Arial Black" pitchFamily="34" charset="0"/>
              </a:rPr>
              <a:t>Дякуємо за увагу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58" b="100000" l="0" r="100000">
                        <a14:foregroundMark x1="53191" y1="37426" x2="53191" y2="37426"/>
                        <a14:foregroundMark x1="52660" y1="33254" x2="52660" y2="33254"/>
                        <a14:foregroundMark x1="48582" y1="29440" x2="48582" y2="29440"/>
                        <a14:foregroundMark x1="46986" y1="26103" x2="46986" y2="26103"/>
                        <a14:foregroundMark x1="51418" y1="22884" x2="51418" y2="22884"/>
                        <a14:foregroundMark x1="54433" y1="19785" x2="54433" y2="19785"/>
                        <a14:foregroundMark x1="52305" y1="13230" x2="52305" y2="13230"/>
                        <a14:foregroundMark x1="56383" y1="11800" x2="58865" y2="11561"/>
                        <a14:foregroundMark x1="65780" y1="12396" x2="65780" y2="12396"/>
                        <a14:foregroundMark x1="48582" y1="15375" x2="48582" y2="15375"/>
                        <a14:foregroundMark x1="40071" y1="31943" x2="40071" y2="31943"/>
                        <a14:foregroundMark x1="64539" y1="32420" x2="64539" y2="32420"/>
                        <a14:foregroundMark x1="70745" y1="34446" x2="70745" y2="34446"/>
                        <a14:foregroundMark x1="64184" y1="36353" x2="64184" y2="35280"/>
                        <a14:foregroundMark x1="66312" y1="31347" x2="66312" y2="31347"/>
                        <a14:foregroundMark x1="21277" y1="30036" x2="21986" y2="28844"/>
                        <a14:foregroundMark x1="23227" y1="22050" x2="23227" y2="22050"/>
                        <a14:foregroundMark x1="23227" y1="18474" x2="23227" y2="18474"/>
                        <a14:foregroundMark x1="22872" y1="16210" x2="22872" y2="16210"/>
                        <a14:foregroundMark x1="22518" y1="15971" x2="22518" y2="15971"/>
                        <a14:foregroundMark x1="20745" y1="14064" x2="20745" y2="14064"/>
                        <a14:foregroundMark x1="19681" y1="11800" x2="19681" y2="11800"/>
                        <a14:foregroundMark x1="19681" y1="11323" x2="19681" y2="11323"/>
                        <a14:foregroundMark x1="19681" y1="9893" x2="19681" y2="9893"/>
                        <a14:foregroundMark x1="25355" y1="41836" x2="25355" y2="41836"/>
                        <a14:foregroundMark x1="24468" y1="38498" x2="24468" y2="38498"/>
                        <a14:foregroundMark x1="24113" y1="37426" x2="24113" y2="37426"/>
                        <a14:foregroundMark x1="23759" y1="33850" x2="23759" y2="33850"/>
                        <a14:foregroundMark x1="23227" y1="25864" x2="23227" y2="25864"/>
                        <a14:foregroundMark x1="20745" y1="23957" x2="20745" y2="23957"/>
                        <a14:foregroundMark x1="19681" y1="22288" x2="19681" y2="22288"/>
                        <a14:foregroundMark x1="20745" y1="20977" x2="20745" y2="20977"/>
                        <a14:foregroundMark x1="45390" y1="69845" x2="45390" y2="69845"/>
                        <a14:foregroundMark x1="42021" y1="67342" x2="42021" y2="67342"/>
                        <a14:foregroundMark x1="24468" y1="50894" x2="24468" y2="50894"/>
                        <a14:foregroundMark x1="25709" y1="48391" x2="25709" y2="48391"/>
                        <a14:foregroundMark x1="25000" y1="47080" x2="25000" y2="47080"/>
                        <a14:foregroundMark x1="25355" y1="43981" x2="25355" y2="43981"/>
                        <a14:foregroundMark x1="37234" y1="94636" x2="37234" y2="94636"/>
                        <a14:foregroundMark x1="41312" y1="94636" x2="41312" y2="94636"/>
                        <a14:foregroundMark x1="27305" y1="70083" x2="27305" y2="70083"/>
                        <a14:foregroundMark x1="28546" y1="66031" x2="28546" y2="66031"/>
                        <a14:foregroundMark x1="26950" y1="64601" x2="26950" y2="64601"/>
                        <a14:foregroundMark x1="25355" y1="60787" x2="25355" y2="60787"/>
                        <a14:foregroundMark x1="26596" y1="57449" x2="26596" y2="57449"/>
                        <a14:foregroundMark x1="26596" y1="56973" x2="26596" y2="56973"/>
                        <a14:foregroundMark x1="26064" y1="55304" x2="26064" y2="55304"/>
                        <a14:foregroundMark x1="25709" y1="54231" x2="25709" y2="54231"/>
                        <a14:foregroundMark x1="25355" y1="53874" x2="25355" y2="53874"/>
                        <a14:foregroundMark x1="25355" y1="52801" x2="25355" y2="52801"/>
                        <a14:foregroundMark x1="27837" y1="68534" x2="27837" y2="685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2050480"/>
            <a:ext cx="3222245" cy="479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6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799" y="1379858"/>
            <a:ext cx="5763736" cy="5451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0"/>
            <a:ext cx="91995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 твору Миколи Гоголя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«Тарас Бульба», прочитаного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батьком, 6-річний Дмитро вперше почув про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козаків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«став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жити і марити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ними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4038" name="Picture 6" descr="C:\Documents and Settings\admin\Рабочий стол\a8e63dda5816adb3489c3122917009b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0" y="1318898"/>
            <a:ext cx="3302362" cy="54712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12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188640"/>
            <a:ext cx="486003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1874р. - закінчив Харківське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повітове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уч-ще; 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1875-77рр. - навчався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Харківській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духовній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семінарії;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1881р. - закінчив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історико-філол. ф-т Харківського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університету. 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Одразу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визначився темою дослідження: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«Історія козацтва»,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проводив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краєзнавчі,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етнографічні, археологічні та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фольклорні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експедиції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8640"/>
            <a:ext cx="3102106" cy="6165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38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49213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116632"/>
            <a:ext cx="91995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Позаштатний стипендіат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університету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для підготовки до професорського звання. Викладав історію у Третій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харківській гімназії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жіночій гімназії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 Григорцевич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.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Весною 1884-го року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читав серію публічних лекцій про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запорозьке козацтво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97" y="2540484"/>
            <a:ext cx="6067449" cy="4294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548" y="2116584"/>
            <a:ext cx="3542888" cy="4718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125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6" y="-98426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8" y="476672"/>
            <a:ext cx="39604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Обрана Яворницьким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тема була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заборонена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. Й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ого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попередили в університеті: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«Ваші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запорожці нам не потрібні. Пишіть про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Фінляндію»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74" t="3725" r="3770" b="4270"/>
          <a:stretch/>
        </p:blipFill>
        <p:spPr bwMode="auto">
          <a:xfrm>
            <a:off x="-100759" y="-120815"/>
            <a:ext cx="4205387" cy="69224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628" y="3523660"/>
            <a:ext cx="2088232" cy="31380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Documents and Settings\admin\Рабочий стол\Україна\unnamed (1)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28" y="3327963"/>
            <a:ext cx="17526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04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6" y="0"/>
            <a:ext cx="92551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568" y="116632"/>
            <a:ext cx="8975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Потрапив у опалу 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1885 року його звільнили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Харківського університету, звинувативши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 політичній неблагонадійності, сепаратизмі та українофільстві</a:t>
            </a:r>
          </a:p>
          <a:p>
            <a:pPr algn="ctr"/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8" y="1844824"/>
            <a:ext cx="8142049" cy="5013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278330" cy="3053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71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1388</Words>
  <Application>Microsoft Office PowerPoint</Application>
  <PresentationFormat>Экран (4:3)</PresentationFormat>
  <Paragraphs>92</Paragraphs>
  <Slides>42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111</cp:revision>
  <dcterms:modified xsi:type="dcterms:W3CDTF">2020-11-03T14:45:04Z</dcterms:modified>
</cp:coreProperties>
</file>