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1"/>
  </p:notesMasterIdLst>
  <p:sldIdLst>
    <p:sldId id="256" r:id="rId2"/>
    <p:sldId id="263" r:id="rId3"/>
    <p:sldId id="264" r:id="rId4"/>
    <p:sldId id="287" r:id="rId5"/>
    <p:sldId id="288" r:id="rId6"/>
    <p:sldId id="289" r:id="rId7"/>
    <p:sldId id="291" r:id="rId8"/>
    <p:sldId id="269" r:id="rId9"/>
    <p:sldId id="270" r:id="rId10"/>
    <p:sldId id="271" r:id="rId11"/>
    <p:sldId id="292" r:id="rId12"/>
    <p:sldId id="272" r:id="rId13"/>
    <p:sldId id="273" r:id="rId14"/>
    <p:sldId id="274" r:id="rId15"/>
    <p:sldId id="275" r:id="rId16"/>
    <p:sldId id="276" r:id="rId17"/>
    <p:sldId id="284" r:id="rId18"/>
    <p:sldId id="283" r:id="rId19"/>
    <p:sldId id="277" r:id="rId20"/>
    <p:sldId id="293" r:id="rId21"/>
    <p:sldId id="294" r:id="rId22"/>
    <p:sldId id="278" r:id="rId23"/>
    <p:sldId id="279" r:id="rId24"/>
    <p:sldId id="282" r:id="rId25"/>
    <p:sldId id="285" r:id="rId26"/>
    <p:sldId id="286" r:id="rId27"/>
    <p:sldId id="280" r:id="rId28"/>
    <p:sldId id="296" r:id="rId29"/>
    <p:sldId id="29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B32CD-80D3-4220-9B3B-AB44B2868155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13F18-BFF9-4868-B039-9D5290B01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126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13F18-BFF9-4868-B039-9D5290B01338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343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0.gif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gif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Documents and Settings\admin\Рабочий стол\Україна\85d8aa98805903dc196cf94dbeec8c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1046155"/>
            <a:ext cx="2691768" cy="550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362" y="1848841"/>
            <a:ext cx="2301824" cy="3099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976" y="1628800"/>
            <a:ext cx="41044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бібліографічний огляд до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155-річчя  від дня народження </a:t>
            </a:r>
            <a:endParaRPr lang="ru-RU" sz="2800" b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 А. Грабовського, </a:t>
            </a:r>
          </a:p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українського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поета, публіциста, перекладача, політичного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діяча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76672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«І вогник, ним засвічений, не згас» </a:t>
            </a:r>
            <a:r>
              <a:rPr lang="ru-RU" sz="40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400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Documents and Settings\admin\Рабочий стол\Україна\10705632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556" y="4057650"/>
            <a:ext cx="30099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eorgij_hostikoev_-_kazhut__vse_mine_(zv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37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Click="0" advTm="8000">
        <p14:prism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71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43204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</a:rPr>
              <a:t>Під час </a:t>
            </a:r>
            <a:r>
              <a:rPr lang="ru-RU" sz="2800" b="1">
                <a:solidFill>
                  <a:srgbClr val="C00000"/>
                </a:solidFill>
              </a:rPr>
              <a:t>перебування в </a:t>
            </a:r>
            <a:r>
              <a:rPr lang="ru-RU" sz="2800" b="1" smtClean="0">
                <a:solidFill>
                  <a:srgbClr val="C00000"/>
                </a:solidFill>
              </a:rPr>
              <a:t>Іркутській </a:t>
            </a:r>
            <a:r>
              <a:rPr lang="ru-RU" sz="2800" b="1">
                <a:solidFill>
                  <a:srgbClr val="C00000"/>
                </a:solidFill>
              </a:rPr>
              <a:t>в’язниці </a:t>
            </a:r>
            <a:r>
              <a:rPr lang="ru-RU" sz="2800" b="1" smtClean="0">
                <a:solidFill>
                  <a:srgbClr val="C00000"/>
                </a:solidFill>
              </a:rPr>
              <a:t>він зав’язується з Іваном Франком</a:t>
            </a:r>
            <a:r>
              <a:rPr lang="ru-RU" sz="2800" b="1">
                <a:solidFill>
                  <a:srgbClr val="C00000"/>
                </a:solidFill>
              </a:rPr>
              <a:t>, надсилає вірші у галицькі </a:t>
            </a:r>
            <a:r>
              <a:rPr lang="ru-RU" sz="2800" b="1" smtClean="0">
                <a:solidFill>
                  <a:srgbClr val="C00000"/>
                </a:solidFill>
              </a:rPr>
              <a:t>часописи. Перші </a:t>
            </a:r>
            <a:r>
              <a:rPr lang="ru-RU" sz="2800" b="1">
                <a:solidFill>
                  <a:srgbClr val="C00000"/>
                </a:solidFill>
              </a:rPr>
              <a:t>його твори з’явились </a:t>
            </a:r>
            <a:r>
              <a:rPr lang="ru-RU" sz="2800" b="1" smtClean="0">
                <a:solidFill>
                  <a:srgbClr val="C00000"/>
                </a:solidFill>
              </a:rPr>
              <a:t>у «</a:t>
            </a:r>
            <a:r>
              <a:rPr lang="ru-RU" sz="2800" b="1">
                <a:solidFill>
                  <a:srgbClr val="C00000"/>
                </a:solidFill>
              </a:rPr>
              <a:t>Зорі», розпочинає </a:t>
            </a:r>
            <a:r>
              <a:rPr lang="ru-RU" sz="2800" b="1" smtClean="0">
                <a:solidFill>
                  <a:srgbClr val="C00000"/>
                </a:solidFill>
              </a:rPr>
              <a:t> </a:t>
            </a:r>
            <a:r>
              <a:rPr lang="ru-RU" sz="2800" b="1">
                <a:solidFill>
                  <a:srgbClr val="C00000"/>
                </a:solidFill>
              </a:rPr>
              <a:t>перекладацьку </a:t>
            </a:r>
            <a:r>
              <a:rPr lang="ru-RU" sz="2800" b="1" smtClean="0">
                <a:solidFill>
                  <a:srgbClr val="C00000"/>
                </a:solidFill>
              </a:rPr>
              <a:t>роботу. </a:t>
            </a:r>
            <a:r>
              <a:rPr lang="ru-RU" sz="2800" b="1">
                <a:solidFill>
                  <a:srgbClr val="C00000"/>
                </a:solidFill>
              </a:rPr>
              <a:t>На цей період припадає написання поеми “</a:t>
            </a:r>
            <a:r>
              <a:rPr lang="ru-RU" sz="4400" b="1">
                <a:solidFill>
                  <a:srgbClr val="C00000"/>
                </a:solidFill>
              </a:rPr>
              <a:t>Бурятка</a:t>
            </a:r>
            <a:r>
              <a:rPr lang="ru-RU" sz="2800" b="1">
                <a:solidFill>
                  <a:srgbClr val="C00000"/>
                </a:solidFill>
              </a:rPr>
              <a:t>” (1891</a:t>
            </a:r>
            <a:r>
              <a:rPr lang="ru-RU" sz="2800" b="1" smtClean="0">
                <a:solidFill>
                  <a:srgbClr val="C00000"/>
                </a:solidFill>
              </a:rPr>
              <a:t>)</a:t>
            </a:r>
            <a:endParaRPr lang="ru-RU" sz="2800" b="1">
              <a:solidFill>
                <a:srgbClr val="C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81899"/>
            <a:ext cx="4143349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984" y="2858163"/>
            <a:ext cx="2546573" cy="360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Documents and Settings\admin\Рабочий стол\картинки\kniga_11-32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414600"/>
            <a:ext cx="2602189" cy="147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83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4" y="56888"/>
            <a:ext cx="6286088" cy="680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00192" y="116632"/>
            <a:ext cx="29523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У творі розповідається про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иття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бурятського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народу, безпросвітні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злидні, некультурність,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забобони. Особливо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яскраво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розкрито долю жінки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95671"/>
            <a:ext cx="1872208" cy="2976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34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32403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Львові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видаються збірки Павла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Грабовського “Пролісок” (1894), “Твори Івана Сурика” (1894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нарис-життєпис про Чернишевського “Житє і слово” (1895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“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чужого поля” (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1895),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“З півночі” (1896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029" y="1500758"/>
            <a:ext cx="13335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 descr="C:\Documents and Settings\admin\Рабочий стол\картинки\картинки\65141993_80163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24944"/>
            <a:ext cx="6441951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60456"/>
            <a:ext cx="1335087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003" y="1844824"/>
            <a:ext cx="1712913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529" y="294968"/>
            <a:ext cx="2131220" cy="1650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2928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568952" cy="1120350"/>
          </a:xfrm>
        </p:spPr>
        <p:txBody>
          <a:bodyPr/>
          <a:lstStyle/>
          <a:p>
            <a:r>
              <a:rPr lang="ru-RU" sz="36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Статті </a:t>
            </a:r>
            <a:r>
              <a:rPr lang="ru-RU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Грабовського </a:t>
            </a:r>
            <a:endParaRPr lang="ru-RU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80728"/>
            <a:ext cx="4355976" cy="5760640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“Лист </a:t>
            </a:r>
            <a:r>
              <a:rPr lang="ru-RU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молоді української”, “Коротенькі вістки з Сибірі”, </a:t>
            </a:r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Дещо в справі жіночих типів</a:t>
            </a:r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”,</a:t>
            </a:r>
          </a:p>
          <a:p>
            <a:pPr algn="ctr"/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“Дещо до свідомості громадської”, </a:t>
            </a:r>
            <a:endParaRPr lang="ru-RU" b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Дещо про освіту на Україні”, “Економічна безвикрутність благословенної Полтавщини</a:t>
            </a:r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”. Трагічне </a:t>
            </a:r>
            <a:r>
              <a:rPr lang="ru-RU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життя подруги </a:t>
            </a:r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поета відображено </a:t>
            </a:r>
            <a:r>
              <a:rPr lang="ru-RU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ним у статті “Надія Костева Сигида. Сумна споминка</a:t>
            </a:r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" t="4315" r="1514"/>
          <a:stretch/>
        </p:blipFill>
        <p:spPr bwMode="auto">
          <a:xfrm>
            <a:off x="5004048" y="3212976"/>
            <a:ext cx="3733800" cy="2987040"/>
          </a:xfrm>
          <a:prstGeom prst="rect">
            <a:avLst/>
          </a:prstGeom>
          <a:noFill/>
          <a:ln>
            <a:noFill/>
          </a:ln>
          <a:effectLst>
            <a:glow rad="584200">
              <a:schemeClr val="accent4">
                <a:satMod val="175000"/>
                <a:alpha val="5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319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315416"/>
            <a:ext cx="4860032" cy="644157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погади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українських письменників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Порфир Кореницький”, “Споминки про д-ра В. Александрова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”, статті про творчість Шевченка “Т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Шевченко в Нижнім Новгороді”, “Московські переклади творів Шевченкових”, “Тарас Григорьевич Шевченко”, “Памяти Т. Г. Шевченко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12" r="9264"/>
          <a:stretch/>
        </p:blipFill>
        <p:spPr bwMode="auto">
          <a:xfrm>
            <a:off x="4716016" y="188640"/>
            <a:ext cx="432816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Documents and Settings\admin\Рабочий стол\картинки\artage-io-thumb-ef3dafb0eaa10504e64e8871de475ee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20" y="4987517"/>
            <a:ext cx="1828800" cy="178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50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5846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Йому належать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переклади двох поем Байрона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Шільйонський в’язень”, “Замок Альва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”,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двох поем Бернса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Хома Баглай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”,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“Том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О’Шантер”та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“Старчача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гульня”.</a:t>
            </a:r>
          </a:p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Значне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місце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займає  слов’янська, скандінавська, угорська, грузинська, вірменська, естонська поезії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2" name="Picture 4" descr="C:\Documents and Settings\admin\Рабочий стол\Україна\4996df3175833c5a3fbed9597166303b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562" y="358178"/>
            <a:ext cx="3800475" cy="613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Documents and Settings\admin\Рабочий стол\Україна\kalyna_sxem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3717032"/>
            <a:ext cx="847125" cy="298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Documents and Settings\admin\Рабочий стол\Україна\kalyna_sxem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7615"/>
            <a:ext cx="847125" cy="363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admin\Рабочий стол\картинки\1337542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218" y="4078560"/>
            <a:ext cx="3096344" cy="263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71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9834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кінці 1896р. Грабовський дістав змогу виїхати в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Якутськ, де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активніше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протікає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життя політичних засланців.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Тут сформована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збірка перекладів “Доля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”, збірка поезій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“Кобза”,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надіслані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Грінченку на Україну і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видані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Чернігові 1898р.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55" b="24135"/>
          <a:stretch/>
        </p:blipFill>
        <p:spPr bwMode="auto">
          <a:xfrm>
            <a:off x="125522" y="1700808"/>
            <a:ext cx="8983414" cy="352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6" y="3861048"/>
            <a:ext cx="2400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9"/>
          <a:stretch/>
        </p:blipFill>
        <p:spPr bwMode="auto">
          <a:xfrm>
            <a:off x="2007858" y="4484637"/>
            <a:ext cx="1220756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65923"/>
            <a:ext cx="13335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93692"/>
            <a:ext cx="1254361" cy="167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9" r="8484"/>
          <a:stretch/>
        </p:blipFill>
        <p:spPr bwMode="auto">
          <a:xfrm>
            <a:off x="2987824" y="4765923"/>
            <a:ext cx="111252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660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3359"/>
            <a:ext cx="8928992" cy="6784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0" t="12667" r="24847" b="40667"/>
          <a:stretch/>
        </p:blipFill>
        <p:spPr bwMode="auto">
          <a:xfrm>
            <a:off x="2982133" y="332656"/>
            <a:ext cx="5622736" cy="2792085"/>
          </a:xfrm>
          <a:prstGeom prst="rect">
            <a:avLst/>
          </a:prstGeom>
          <a:noFill/>
          <a:ln>
            <a:noFill/>
          </a:ln>
          <a:effectLst>
            <a:glow rad="419100">
              <a:schemeClr val="accent6">
                <a:satMod val="175000"/>
                <a:alpha val="8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3" r="5631" b="7194"/>
          <a:stretch/>
        </p:blipFill>
        <p:spPr bwMode="auto">
          <a:xfrm rot="-780000">
            <a:off x="920427" y="3982119"/>
            <a:ext cx="1982295" cy="2331720"/>
          </a:xfrm>
          <a:prstGeom prst="rect">
            <a:avLst/>
          </a:prstGeom>
          <a:noFill/>
          <a:ln>
            <a:noFill/>
          </a:ln>
          <a:effectLst>
            <a:glow rad="317500">
              <a:schemeClr val="accent6">
                <a:satMod val="175000"/>
                <a:alpha val="87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C:\Documents and Settings\admin\Рабочий стол\картинки\19655968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2656"/>
            <a:ext cx="3924436" cy="261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Nevidomiy+Skazht+men+leleki_muzlishko.ru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8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9992" y="0"/>
            <a:ext cx="4536504" cy="6121101"/>
          </a:xfrm>
        </p:spPr>
        <p:txBody>
          <a:bodyPr>
            <a:no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Зiйшли снiги, шумить вода,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Весною повiва;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 квiточки викида,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Буяє травка молода;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мертве ожива.</a:t>
            </a:r>
          </a:p>
          <a:p>
            <a:pPr algn="ctr"/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Веселе сонечко блистить,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Промiння щедро ллє;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Гайок привiтно шелестить,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Неначе кличе пригостить;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Струмочок виграє…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44" y="219120"/>
            <a:ext cx="4386703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16108"/>
            <a:ext cx="1656184" cy="2197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92001" y="559398"/>
            <a:ext cx="3807991" cy="556676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89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10000">
        <p14:prism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67"/>
          <a:stretch/>
        </p:blipFill>
        <p:spPr bwMode="auto">
          <a:xfrm>
            <a:off x="130032" y="79678"/>
            <a:ext cx="8856984" cy="6644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79678"/>
            <a:ext cx="398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1899 року переселяється до Тобольську.</a:t>
            </a:r>
          </a:p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Павлу Арсеновичу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і не пощастило повернутися на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Україну…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969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prism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3105833"/>
            <a:ext cx="3456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Народився Павло Арсенович </a:t>
            </a:r>
          </a:p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вересня 1864р. у с. Пушкарне на Харківщині в бідній сім’ї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паламаря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1"/>
            <a:ext cx="7704856" cy="2562160"/>
          </a:xfrm>
          <a:prstGeom prst="rect">
            <a:avLst/>
          </a:prstGeom>
          <a:noFill/>
          <a:ln>
            <a:noFill/>
          </a:ln>
          <a:effectLst>
            <a:glow rad="419100">
              <a:schemeClr val="accent4">
                <a:satMod val="175000"/>
                <a:alpha val="7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4190183" cy="3780476"/>
          </a:xfrm>
          <a:prstGeom prst="rect">
            <a:avLst/>
          </a:prstGeom>
          <a:noFill/>
          <a:ln>
            <a:noFill/>
          </a:ln>
          <a:effectLst>
            <a:glow rad="482600">
              <a:schemeClr val="accent4">
                <a:satMod val="175000"/>
                <a:alpha val="61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Documents and Settings\admin\Рабочий стол\Україна\kalyna_sxem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7401"/>
          <a:stretch/>
        </p:blipFill>
        <p:spPr bwMode="auto">
          <a:xfrm rot="-5400000">
            <a:off x="6399616" y="4113609"/>
            <a:ext cx="1074507" cy="441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85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616"/>
            <a:ext cx="9144000" cy="6648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620688"/>
            <a:ext cx="3816424" cy="56938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«Скільки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вже таких лютих зим Довелося витерпіти! І як довго ще тут гибіти? Чи трапиться нагода ще хоч раз побувати на Вкраїні?</a:t>
            </a:r>
          </a:p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Тяжкі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думи рядками кладуться на папір:</a:t>
            </a:r>
          </a:p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знов рідну землю в сльозах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поцілую,</a:t>
            </a:r>
          </a:p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 вік протиняюсь отут по Вілюю?» </a:t>
            </a:r>
          </a:p>
        </p:txBody>
      </p:sp>
      <p:pic>
        <p:nvPicPr>
          <p:cNvPr id="9221" name="Picture 5" descr="C:\Documents and Settings\admin\Рабочий стол\картинки\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2616"/>
            <a:ext cx="8913008" cy="676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72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prism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8104" y="116632"/>
            <a:ext cx="30963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1900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році одружується з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Анастасією Миколаївною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Лук</a:t>
            </a:r>
            <a:r>
              <a:rPr lang="en-US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яновою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ученицею Тобольської фельдшерсько-акушерської школи.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рік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них народжується син Борис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admin\Рабочий стол\Україна\8b1855fa1341d635addb95d87dedd2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32"/>
          <a:stretch/>
        </p:blipFill>
        <p:spPr bwMode="auto">
          <a:xfrm>
            <a:off x="2744" y="4317"/>
            <a:ext cx="5372100" cy="681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399" y="3573016"/>
            <a:ext cx="2236787" cy="2944813"/>
          </a:xfrm>
          <a:prstGeom prst="rect">
            <a:avLst/>
          </a:prstGeom>
          <a:noFill/>
          <a:ln>
            <a:noFill/>
          </a:ln>
          <a:effectLst>
            <a:glow rad="1079500">
              <a:schemeClr val="accent5">
                <a:satMod val="175000"/>
                <a:alpha val="3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Documents and Settings\admin\Рабочий стол\картинки\ukrmova_zno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844" y="5767869"/>
            <a:ext cx="3769156" cy="10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5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prism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2" b="3254"/>
          <a:stretch/>
        </p:blipFill>
        <p:spPr bwMode="auto">
          <a:xfrm>
            <a:off x="9128" y="35090"/>
            <a:ext cx="9144000" cy="75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31642"/>
            <a:ext cx="58681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Грабовський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залишає літературної роботи, готується видавати зібрання творів, пише нові вірші. </a:t>
            </a:r>
            <a:endParaRPr lang="ru-RU" sz="2400" b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Роки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заслання вкрай підірвали здоров’я поета, в Тобольську він дуже хворіє. </a:t>
            </a:r>
          </a:p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листопада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грудня) 1902 р.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українець помирає від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сухот </a:t>
            </a:r>
          </a:p>
          <a:p>
            <a:pPr algn="ctr"/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3979" r="2662" b="3819"/>
          <a:stretch/>
        </p:blipFill>
        <p:spPr bwMode="auto">
          <a:xfrm>
            <a:off x="4716016" y="4221088"/>
            <a:ext cx="4251960" cy="284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742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prism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16632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поборник інтересів простого народу, він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схвалює виступи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жмені народників,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залишаючись переконаним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борцем проти економічної, соціальної та політичної неволі пригноблених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українців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2" descr="C:\Documents and Settings\admin\Рабочий стол\Україна\b3fb73ecc480f6d7186e7960c7e209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81" y="1926402"/>
            <a:ext cx="3900160" cy="473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309" y="2142367"/>
            <a:ext cx="4932363" cy="301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0000">
            <a:off x="4181261" y="4859490"/>
            <a:ext cx="1355973" cy="1810294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0000">
            <a:off x="7556613" y="4713532"/>
            <a:ext cx="1186139" cy="1604053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1" t="5324" r="4813"/>
          <a:stretch/>
        </p:blipFill>
        <p:spPr bwMode="auto">
          <a:xfrm rot="960000">
            <a:off x="5995308" y="4923763"/>
            <a:ext cx="1178429" cy="1608419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34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000">
        <p14:prism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601"/>
            <a:ext cx="3024336" cy="4533671"/>
          </a:xfrm>
          <a:prstGeom prst="rect">
            <a:avLst/>
          </a:prstGeom>
          <a:noFill/>
          <a:ln>
            <a:noFill/>
          </a:ln>
          <a:effectLst>
            <a:glow rad="254000">
              <a:schemeClr val="accent6">
                <a:satMod val="175000"/>
                <a:alpha val="9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653136"/>
            <a:ext cx="43204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Пам’ятник Павлу Грабовському у місті Валки Харківської області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1439"/>
            <a:ext cx="2990570" cy="209339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39952" y="2274838"/>
            <a:ext cx="50040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Харкові на будівлі за адресою вулиця Семінарська, 46</a:t>
            </a:r>
          </a:p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відкрито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Дошку на честь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Грабовського П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А. </a:t>
            </a:r>
          </a:p>
        </p:txBody>
      </p:sp>
      <p:pic>
        <p:nvPicPr>
          <p:cNvPr id="5123" name="Picture 3" descr="C:\Documents and Settings\admin\Рабочий стол\Україна\1075931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814" y="4588184"/>
            <a:ext cx="4908401" cy="209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60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Кожного року у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Краснопіллі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відбувається велике літературно-мистецьке свято, в рамках якого проходить щорічний районний конкурс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читців поезії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Павла Арсеновича Грабовського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5682208" cy="340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7488832" cy="1292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/>
          </a:p>
        </p:txBody>
      </p:sp>
      <p:pic>
        <p:nvPicPr>
          <p:cNvPr id="25604" name="Picture 4" descr="http://krasnopillia.info/wp-content/uploads/2017/09/170919_konkurs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736" y="4509120"/>
            <a:ext cx="2847975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Documents and Settings\admin\Рабочий стол\Україна\0_94204_946b02f5_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51" y="1719634"/>
            <a:ext cx="3019808" cy="279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64015"/>
            <a:ext cx="1620574" cy="2425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51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56992"/>
            <a:ext cx="4033232" cy="3262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24544" y="332657"/>
            <a:ext cx="9865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>
                <a:solidFill>
                  <a:srgbClr val="C00000"/>
                </a:solidFill>
              </a:rPr>
              <a:t>Кросворд «Життєвий і творчий шлях П. Грабовського».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836712"/>
            <a:ext cx="597666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Місяць у 1882 році, коли було вперше заарештовано П. Грабовського.</a:t>
            </a:r>
          </a:p>
          <a:p>
            <a:r>
              <a:rPr lang="ru-RU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Посада батька П. Грабовського.</a:t>
            </a:r>
          </a:p>
          <a:p>
            <a:r>
              <a:rPr lang="ru-RU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Назва села, де народився П. Грабовський.</a:t>
            </a:r>
          </a:p>
          <a:p>
            <a:r>
              <a:rPr lang="ru-RU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Навчальний заклад, де навчався Грабовський з 1874 року.</a:t>
            </a:r>
          </a:p>
          <a:p>
            <a:r>
              <a:rPr lang="ru-RU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Назва першої збірки поета, виданої 1894 року за сприяння І. Франка</a:t>
            </a:r>
            <a:r>
              <a:rPr lang="ru-RU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Назва містечка, де знаходився 62-й піхотний батальон, солдатом якого став П. Грабовський у листопаді 1885 року.</a:t>
            </a:r>
          </a:p>
          <a:p>
            <a:r>
              <a:rPr lang="ru-RU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Прізвище жінки, якій П. Грабовський присвятив вірш «Квітка».</a:t>
            </a:r>
          </a:p>
          <a:p>
            <a:r>
              <a:rPr lang="ru-RU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Останнє місце заслання поета.</a:t>
            </a:r>
          </a:p>
          <a:p>
            <a:r>
              <a:rPr lang="ru-RU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Назва збірки, що вийшла друком у 1898 році.</a:t>
            </a:r>
          </a:p>
          <a:p>
            <a:r>
              <a:rPr lang="ru-RU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Назва однієї зі збірок, допрацьованих поетом в Якутську, які не побачили світ за життя поета.</a:t>
            </a:r>
          </a:p>
          <a:p>
            <a:r>
              <a:rPr lang="ru-RU" sz="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Назва народницької організації, активним членом якої бум П. Грабовський.</a:t>
            </a:r>
          </a:p>
        </p:txBody>
      </p:sp>
      <p:pic>
        <p:nvPicPr>
          <p:cNvPr id="7170" name="Picture 2" descr="C:\Documents and Settings\admin\Рабочий стол\Україна\2637154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583" y="594266"/>
            <a:ext cx="4112129" cy="321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85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Україна\e0421397c9e8895c379344914daf5c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408" y="108992"/>
            <a:ext cx="5328592" cy="664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8592" y="116632"/>
            <a:ext cx="34052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знайте: серце поета ніколи не буває </a:t>
            </a:r>
            <a:r>
              <a:rPr lang="ru-RU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порожнім</a:t>
            </a:r>
            <a:endParaRPr lang="ru-RU" sz="4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2" r="11151"/>
          <a:stretch/>
        </p:blipFill>
        <p:spPr bwMode="auto">
          <a:xfrm>
            <a:off x="1882200" y="4482753"/>
            <a:ext cx="1259632" cy="2300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1" t="4593" r="9372" b="3286"/>
          <a:stretch/>
        </p:blipFill>
        <p:spPr bwMode="auto">
          <a:xfrm>
            <a:off x="158592" y="4221088"/>
            <a:ext cx="1605096" cy="242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67436"/>
            <a:ext cx="144016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6" t="6788" r="17842" b="9157"/>
          <a:stretch/>
        </p:blipFill>
        <p:spPr bwMode="auto">
          <a:xfrm flipH="1">
            <a:off x="3141832" y="2132856"/>
            <a:ext cx="999858" cy="1556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96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42748"/>
            <a:ext cx="52462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ukurier.gov.ua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1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використаних джерел </a:t>
            </a:r>
          </a:p>
          <a:p>
            <a:pPr algn="ctr"/>
            <a:r>
              <a:rPr lang="ru-RU" sz="28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 ресурси:</a:t>
            </a:r>
          </a:p>
        </p:txBody>
      </p:sp>
      <p:pic>
        <p:nvPicPr>
          <p:cNvPr id="6146" name="Picture 2" descr="C:\Documents and Settings\admin\Рабочий стол\Україна\70a4e0bd3ea3ce438a79731dc7a9462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820" y="1293654"/>
            <a:ext cx="6338100" cy="42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628800"/>
            <a:ext cx="27808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shkola.ostriv.in.ua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132856"/>
            <a:ext cx="58585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mtClean="0"/>
              <a:t>   </a:t>
            </a:r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Library.khntusg.com.ua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636912"/>
            <a:ext cx="56021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md-eksperiment.org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006244"/>
            <a:ext cx="55580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www.ukrinform.ua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375576"/>
            <a:ext cx="5776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krasnopillia.info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3" y="398299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www.ukrlitzno.com.ua</a:t>
            </a:r>
            <a:r>
              <a:rPr lang="en-US"/>
              <a:t>/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4352330"/>
            <a:ext cx="40324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ukrlit.org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4934278"/>
            <a:ext cx="25699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md-eksperiment.org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5460324"/>
            <a:ext cx="46085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shkola.ostriv.in.ua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11960" y="5460326"/>
            <a:ext cx="2448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litmisto.org.ua</a:t>
            </a: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970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Україна\fb21bc792095998fdd15d8e8f7b6be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913"/>
            <a:ext cx="3672408" cy="673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1" r="33682"/>
          <a:stretch/>
        </p:blipFill>
        <p:spPr bwMode="auto">
          <a:xfrm>
            <a:off x="3728744" y="94417"/>
            <a:ext cx="5415256" cy="670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33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645024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Після закінчення сільської початкової школи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мати віддає Івана навчатися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Охтирської бурси. 1879 року юнак переходить до Харківської духовної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семінарії,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 знайомиться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художньою класикою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виявляє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велике зацікавлення політичною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літературою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680"/>
            <a:ext cx="7452828" cy="369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 descr="C:\Documents and Settings\admin\Рабочий стол\картинки\1engl3b7cc_8d093e9b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409396"/>
            <a:ext cx="2435424" cy="182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6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39604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>
                <a:solidFill>
                  <a:srgbClr val="C00000"/>
                </a:solidFill>
              </a:rPr>
              <a:t>-</a:t>
            </a:r>
            <a:r>
              <a:rPr lang="ru-RU" sz="2800"/>
              <a:t>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зв’язки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гуртком народницької організації “Чорний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переділ”1882року заарештований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виключений з семінарії. 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Після зняття нагляду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працює у Харкові коректором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газети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 листопаді 1885р.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Грабовського беруть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військову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службу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23497"/>
            <a:ext cx="4149895" cy="5224119"/>
          </a:xfrm>
          <a:prstGeom prst="rect">
            <a:avLst/>
          </a:prstGeom>
          <a:noFill/>
          <a:ln>
            <a:noFill/>
          </a:ln>
          <a:effectLst>
            <a:glow rad="482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Documents and Settings\admin\Рабочий стол\картинки\2597487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430923" y="0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admin\Рабочий стол\картинки\картинки\2133761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97152"/>
            <a:ext cx="11620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83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32965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початку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1888 року знову засуджений і засланий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Сибіру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058" y="2723442"/>
            <a:ext cx="5517231" cy="3994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093" y="15668"/>
            <a:ext cx="4869159" cy="2726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1" r="8432"/>
          <a:stretch/>
        </p:blipFill>
        <p:spPr bwMode="auto">
          <a:xfrm>
            <a:off x="819957" y="2873733"/>
            <a:ext cx="1945322" cy="3104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 descr="C:\Documents and Settings\admin\Рабочий стол\картинки\5GpM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63" y="5252372"/>
            <a:ext cx="3439495" cy="145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75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91" y="0"/>
            <a:ext cx="9000073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18" y="332656"/>
            <a:ext cx="3867326" cy="6408712"/>
          </a:xfrm>
          <a:prstGeom prst="rect">
            <a:avLst/>
          </a:prstGeom>
          <a:noFill/>
          <a:ln>
            <a:noFill/>
          </a:ln>
          <a:effectLst>
            <a:glow rad="444500">
              <a:schemeClr val="accent6">
                <a:satMod val="175000"/>
                <a:alpha val="4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4145" y="2420888"/>
            <a:ext cx="389427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 час перебування у в’язниці Грабовський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пише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ряд поезій,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які увійшли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першої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збірки. Створена поема</a:t>
            </a:r>
          </a:p>
          <a:p>
            <a:pPr algn="ctr"/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«Текінка»</a:t>
            </a:r>
            <a:endParaRPr lang="ru-RU" sz="2800" b="1" smtClean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sz="2800" b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(1886р.)</a:t>
            </a:r>
            <a:endParaRPr lang="ru-RU" sz="2800" b="1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6632"/>
            <a:ext cx="1582134" cy="211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478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2514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основі сюжету трагедія молодої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дівчини,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яка полюбила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солдата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українця Омелька і за це була вбита рідною сестрою,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змалювання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 молодої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туркменки, цікаві 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картини побуту, туркменського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пейзажу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51" b="9500"/>
          <a:stretch/>
        </p:blipFill>
        <p:spPr bwMode="auto">
          <a:xfrm>
            <a:off x="755576" y="142176"/>
            <a:ext cx="792088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000"/>
          <a:stretch/>
        </p:blipFill>
        <p:spPr bwMode="auto">
          <a:xfrm>
            <a:off x="241966" y="143352"/>
            <a:ext cx="1354701" cy="140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91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" y="22136"/>
            <a:ext cx="9116184" cy="6719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96136" y="548680"/>
            <a:ext cx="2880320" cy="4832092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ише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вірші російською мовою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«Друзьям»,  «Из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путевых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заметок»,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поему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Сибири. Из живых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впечатлений» </a:t>
            </a:r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(1888, не закінчена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 descr="C:\Documents and Settings\admin\Рабочий стол\картинки\130486138_0_104710_80a2a4b_L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24" y="138768"/>
            <a:ext cx="9194064" cy="6719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8467"/>
            <a:ext cx="1728192" cy="258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C:\Documents and Settings\admin\Рабочий стол\картинки\Перо_и_чернильниц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41" y="1559400"/>
            <a:ext cx="3727267" cy="220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15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dmin\Рабочий стол\101605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95250"/>
            <a:ext cx="558165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0" y="12224"/>
            <a:ext cx="914400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Documents and Settings\admin\Рабочий стол\101605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5" y="247650"/>
            <a:ext cx="558165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2760410"/>
            <a:ext cx="66967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дорозі до місця заслання  знайомиться з членом народовольської організації Сигидою Н. К. Бути разом їм довелось недовго: її відправили до жіночої в’язниці, де вона загинула восени 1889р., Грабовського — на поселення в Балаганський округ Іркутської губернії</a:t>
            </a:r>
            <a:endParaRPr lang="ru-RU" sz="2800" b="1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60648"/>
            <a:ext cx="1932806" cy="2499762"/>
          </a:xfrm>
          <a:prstGeom prst="rect">
            <a:avLst/>
          </a:prstGeom>
          <a:noFill/>
          <a:ln>
            <a:noFill/>
          </a:ln>
          <a:effectLst>
            <a:glow rad="762000">
              <a:schemeClr val="accent4">
                <a:satMod val="175000"/>
                <a:alpha val="47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25" y="310470"/>
            <a:ext cx="1807046" cy="2449940"/>
          </a:xfrm>
          <a:prstGeom prst="rect">
            <a:avLst/>
          </a:prstGeom>
          <a:noFill/>
          <a:ln>
            <a:noFill/>
          </a:ln>
          <a:effectLst>
            <a:glow rad="596900">
              <a:schemeClr val="accent4">
                <a:satMod val="175000"/>
                <a:alpha val="6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3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prism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1374</TotalTime>
  <Words>987</Words>
  <Application>Microsoft Office PowerPoint</Application>
  <PresentationFormat>Экран (4:3)</PresentationFormat>
  <Paragraphs>82</Paragraphs>
  <Slides>29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Статті     Грабовського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83</cp:revision>
  <dcterms:modified xsi:type="dcterms:W3CDTF">2019-09-03T12:08:48Z</dcterms:modified>
</cp:coreProperties>
</file>