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66" r:id="rId3"/>
    <p:sldId id="313" r:id="rId4"/>
    <p:sldId id="268" r:id="rId5"/>
    <p:sldId id="281" r:id="rId6"/>
    <p:sldId id="265" r:id="rId7"/>
    <p:sldId id="293" r:id="rId8"/>
    <p:sldId id="270" r:id="rId9"/>
    <p:sldId id="271" r:id="rId10"/>
    <p:sldId id="280" r:id="rId11"/>
    <p:sldId id="262" r:id="rId12"/>
    <p:sldId id="272" r:id="rId13"/>
    <p:sldId id="315" r:id="rId14"/>
    <p:sldId id="267" r:id="rId15"/>
    <p:sldId id="316" r:id="rId16"/>
    <p:sldId id="297" r:id="rId17"/>
    <p:sldId id="273" r:id="rId18"/>
    <p:sldId id="296" r:id="rId19"/>
    <p:sldId id="301" r:id="rId20"/>
    <p:sldId id="260" r:id="rId21"/>
    <p:sldId id="312" r:id="rId22"/>
    <p:sldId id="275" r:id="rId23"/>
    <p:sldId id="291" r:id="rId24"/>
    <p:sldId id="292" r:id="rId25"/>
    <p:sldId id="294" r:id="rId26"/>
    <p:sldId id="299" r:id="rId27"/>
    <p:sldId id="282" r:id="rId28"/>
    <p:sldId id="283" r:id="rId29"/>
    <p:sldId id="284" r:id="rId30"/>
    <p:sldId id="285" r:id="rId31"/>
    <p:sldId id="286" r:id="rId32"/>
    <p:sldId id="290" r:id="rId33"/>
    <p:sldId id="287" r:id="rId34"/>
    <p:sldId id="288" r:id="rId35"/>
    <p:sldId id="302" r:id="rId36"/>
    <p:sldId id="300" r:id="rId37"/>
    <p:sldId id="303" r:id="rId38"/>
    <p:sldId id="276" r:id="rId39"/>
    <p:sldId id="304" r:id="rId40"/>
    <p:sldId id="311" r:id="rId41"/>
    <p:sldId id="306" r:id="rId42"/>
    <p:sldId id="305" r:id="rId43"/>
    <p:sldId id="307" r:id="rId44"/>
    <p:sldId id="308" r:id="rId45"/>
    <p:sldId id="278" r:id="rId46"/>
    <p:sldId id="264" r:id="rId4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23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38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650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49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2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466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577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30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44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256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437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3" name="y2mate.com - Борис Гмиря та хорова капела Думка Заповіт (online-audio-converter.com)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F5DF1-81BC-4012-A18F-C6D47FA3A76A}" type="datetimeFigureOut">
              <a:rPr lang="uk-UA" smtClean="0"/>
              <a:t>08.06.2021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F0489-F6B5-4B1E-BF76-5F519621DF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340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13" name="y2mate.com - Борис Гмиря та хорова капела Думка Заповіт (online-audio-converter.com).wav"/>
          </p:stSnd>
        </p:sndAc>
      </p:transition>
    </mc:Choice>
    <mc:Fallback xmlns="">
      <p:transition spd="slow" advClick="0">
        <p:sndAc>
          <p:stSnd>
            <p:snd r:embed="rId15" name="y2mate.com - Борис Гмиря та хорова капела Думка Заповіт (online-audio-converter.com)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770184" y="866727"/>
            <a:ext cx="8639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Бібліотека</a:t>
            </a:r>
            <a:r>
              <a:rPr lang="ru-RU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Глухівського</a:t>
            </a:r>
            <a:r>
              <a:rPr lang="ru-RU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НПУ </a:t>
            </a:r>
            <a:r>
              <a:rPr lang="ru-RU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ім</a:t>
            </a:r>
            <a:r>
              <a:rPr lang="ru-RU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. О </a:t>
            </a:r>
            <a:r>
              <a:rPr lang="ru-RU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Довженка</a:t>
            </a:r>
            <a:endParaRPr lang="uk-UA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383323" y="2713782"/>
            <a:ext cx="68931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1">
              <a:spcAft>
                <a:spcPts val="0"/>
              </a:spcAft>
            </a:pPr>
            <a:r>
              <a:rPr lang="uk-UA" sz="3600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«Шевченко - вчитель гуманізму»</a:t>
            </a:r>
          </a:p>
          <a:p>
            <a:pPr algn="ctr" latinLnBrk="1">
              <a:spcAft>
                <a:spcPts val="0"/>
              </a:spcAft>
            </a:pP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160 років від Дня перепоховання (1861) праху Тараса Шевченка (1814–1861),</a:t>
            </a:r>
          </a:p>
          <a:p>
            <a:pPr algn="ctr">
              <a:spcAft>
                <a:spcPts val="0"/>
              </a:spcAft>
            </a:pPr>
            <a:r>
              <a:rPr lang="uk-UA" sz="2000" dirty="0">
                <a:solidFill>
                  <a:schemeClr val="bg1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українського поета, художника, мислителя, на Чернечій горі поблизу Канева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1250851" y="5659288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2"/>
                </a:solidFill>
                <a:latin typeface="Comic Sans MS" panose="030F0702030302020204" pitchFamily="66" charset="0"/>
              </a:rPr>
              <a:t>Віртуальна виставка</a:t>
            </a:r>
            <a:endParaRPr lang="uk-UA" b="1" i="0" dirty="0">
              <a:solidFill>
                <a:schemeClr val="bg2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3" name="y2mate.com - Заповіт Т Шевченк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4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57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09601" y="4453616"/>
            <a:ext cx="6620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Родичі хотіли поховати письменника в Києві і один із них, Варфоломій Шевченко прийняв рішення і розпорядився копати яму на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Щековиці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(гора в Києві,) але приятель Шевченка,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Г.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Честахівський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наполягав на похованні у Каневі, адже він завжди мріяв про “тихе пристанище і спокій коло Канева”.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1" y="256032"/>
            <a:ext cx="6708656" cy="402336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7822880" y="1430071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Родичі </a:t>
            </a:r>
            <a:r>
              <a:rPr lang="uk-UA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Т.Шевченка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237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58368" y="207440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Остання подорож Тараса Григоровича</a:t>
            </a:r>
          </a:p>
          <a:p>
            <a:pPr algn="ctr"/>
            <a:r>
              <a:rPr lang="uk-UA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тривала два тижні. </a:t>
            </a:r>
          </a:p>
          <a:p>
            <a:pPr algn="ctr"/>
            <a:r>
              <a:rPr lang="uk-UA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Москва, Тула, Орел, Глухів, Батурин, Ніжин: в кожному населеному пункті, де вони зупинялися, збігалися гімназисти, інтелігенція і просто витріщаки. Всюди правили панахиди, іноді навіть по два-три рази. </a:t>
            </a:r>
            <a:br>
              <a:rPr lang="uk-UA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</a:b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303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89201" cy="4559808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031632" y="4797373"/>
            <a:ext cx="48083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Сама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подорож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тіла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Україну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почалася</a:t>
            </a:r>
            <a:endParaRPr lang="ru-RU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8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травня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Організацією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зайнялися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Григорій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Честаховський</a:t>
            </a:r>
            <a:r>
              <a:rPr lang="ru-RU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та Михайло </a:t>
            </a:r>
            <a:r>
              <a:rPr lang="ru-RU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Лазаревський</a:t>
            </a:r>
            <a:endParaRPr lang="ru-RU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050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7000">
        <p15:prstTrans prst="pageCurlDoubl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02" y="1"/>
            <a:ext cx="5480244" cy="66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8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29" y="28136"/>
            <a:ext cx="4960620" cy="6614160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6118468" y="575693"/>
            <a:ext cx="53046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Пам'ятний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знак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Тарасові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Шевченку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Глухові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встановлено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з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нагоди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130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річчя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перепоховання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поета</a:t>
            </a:r>
            <a:endParaRPr lang="ru-RU" b="0" i="0" dirty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  <a:p>
            <a:pPr algn="ctr"/>
            <a:endParaRPr lang="uk-UA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11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5000">
        <p15:prstTrans prst="pageCurlDouble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62" y="393867"/>
            <a:ext cx="3892061" cy="6065548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5458392" y="981780"/>
            <a:ext cx="4269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знаки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Кролевці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894" y="2848707"/>
            <a:ext cx="2277208" cy="30362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09" y="2848706"/>
            <a:ext cx="4157786" cy="311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20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142"/>
            <a:ext cx="6893169" cy="4443045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-262597" y="53219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Панихида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час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перепоховання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праху Тараса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Київ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травень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1861 року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6893169" y="156142"/>
            <a:ext cx="50915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Його нарешті доставили до Києва, в церкву Різдва, 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на Подолі.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панахиду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набився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повний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храм. 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Сюди прийшла велика кількість киян, рідні і близькі, щоб попрощатися з письменником.</a:t>
            </a:r>
          </a:p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Було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багато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знаменитостей: Костомаров,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Чубинський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Лєсков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Куліш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інші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9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9000">
        <p15:prstTrans prst="pageCurlDouble"/>
      </p:transition>
    </mc:Choice>
    <mc:Fallback xmlns="">
      <p:transition spd="slow" advClick="0" advTm="9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974635" y="149170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травні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19 числа,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труну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понесли на руках до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пароплава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який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і доставив прах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письменника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Канів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Так як генерал - губернатор заборонив будь-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які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промови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церкві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то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свій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жаль люди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виголошували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на шляху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церкви до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пароплава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</a:t>
            </a:r>
            <a:b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20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травня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о 7-мій ранку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тіло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було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відправлено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до Канева,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супроводі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з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братами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Шевченка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-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Йосипом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 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Микитою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їх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сім’ями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Також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з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Варфоломієм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Шевченко,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Лазаревським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та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Честахівським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О 4-тій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години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труну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доставили до Канева і поставили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Успенському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соборі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591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12000">
        <p15:prstTrans prst="pageCurlDouble"/>
      </p:transition>
    </mc:Choice>
    <mc:Fallback xmlns="">
      <p:transition spd="slow" advClick="0" advTm="1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8" y="824341"/>
            <a:ext cx="5480538" cy="4384430"/>
          </a:xfrm>
        </p:spPr>
      </p:pic>
      <p:sp>
        <p:nvSpPr>
          <p:cNvPr id="5" name="Прямокутник 4"/>
          <p:cNvSpPr/>
          <p:nvPr/>
        </p:nvSpPr>
        <p:spPr>
          <a:xfrm>
            <a:off x="1008184" y="552079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У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Каневі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несуть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труну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Тараса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перепоховання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uk-UA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7104184" y="824341"/>
            <a:ext cx="3962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час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панахиди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між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народом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проштовхалася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глибокому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траурі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дама,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поклала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труну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поета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терновий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вінок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і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вийшла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98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6000">
        <p15:prstTrans prst="pageCurlDouble"/>
      </p:transition>
    </mc:Choice>
    <mc:Fallback xmlns="">
      <p:transition spd="slow" advClick="0" advTm="6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67" y="140316"/>
            <a:ext cx="6159466" cy="4351338"/>
          </a:xfrm>
        </p:spPr>
      </p:pic>
      <p:sp>
        <p:nvSpPr>
          <p:cNvPr id="5" name="Прямокутник 4"/>
          <p:cNvSpPr/>
          <p:nvPr/>
        </p:nvSpPr>
        <p:spPr>
          <a:xfrm>
            <a:off x="1281126" y="4898695"/>
            <a:ext cx="3606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Селяни копають могилу поету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352033" y="293146"/>
            <a:ext cx="55351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У той же день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після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панахиди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поетові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друзі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пішли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Чернечу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гору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вибирати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місце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для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Звернулися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було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канівських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міщан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допомогу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—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викопати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яму, та вони запросили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таку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непомірну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плату,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розпорядники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похорону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вирішили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викопати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яму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своєму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славному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Кобзареві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самі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з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допомогою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студентів</a:t>
            </a:r>
            <a:r>
              <a:rPr lang="ru-RU" dirty="0">
                <a:solidFill>
                  <a:srgbClr val="5E5E5E"/>
                </a:solidFill>
                <a:latin typeface="Comic Sans MS" panose="030F0702030302020204" pitchFamily="66" charset="0"/>
              </a:rPr>
              <a:t>. </a:t>
            </a:r>
            <a:endParaRPr lang="uk-UA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44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0" y="1174750"/>
            <a:ext cx="95377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83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60832" y="560832"/>
            <a:ext cx="11270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«Що ж се ти, батьку Тарасе, од'їжджаєш на Вкраїну без червоної китайки, заслуги козацької? Чим же нижчий ти од козацьких лицарів? Ні один вільний козак не сходив з сього світу без </a:t>
            </a:r>
            <a:r>
              <a:rPr lang="uk-UA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сеї</a:t>
            </a:r>
            <a:r>
              <a:rPr lang="uk-UA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останньої честі», — промовив Пантелеймон Куліш і вкрив свіжовикопану труну червоною китайкою.</a:t>
            </a:r>
          </a:p>
          <a:p>
            <a:pPr algn="ctr"/>
            <a:r>
              <a:rPr lang="uk-UA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Тканина швидко потемніла під дощем. Погода в той день була ще гіршою, ніж на похоронах</a:t>
            </a:r>
            <a:br>
              <a:rPr lang="uk-UA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</a:br>
            <a:br>
              <a:rPr lang="uk-UA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</a:br>
            <a:br>
              <a:rPr lang="uk-UA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</a:br>
            <a:endParaRPr lang="uk-UA" b="0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756" y="2414954"/>
            <a:ext cx="6378079" cy="4126992"/>
          </a:xfrm>
          <a:prstGeom prst="rect">
            <a:avLst/>
          </a:prstGeom>
        </p:spPr>
      </p:pic>
      <p:pic>
        <p:nvPicPr>
          <p:cNvPr id="5" name="Новый проект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1464" t="80" r="11014" b="-985"/>
          <a:stretch/>
        </p:blipFill>
        <p:spPr>
          <a:xfrm>
            <a:off x="343942" y="2332892"/>
            <a:ext cx="4994031" cy="35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10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3" b="11110"/>
          <a:stretch/>
        </p:blipFill>
        <p:spPr>
          <a:xfrm>
            <a:off x="0" y="103164"/>
            <a:ext cx="7809222" cy="4645152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572086" y="474831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“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Винесли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гроб,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поклали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козацький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віз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накрили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червоною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китайкою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Замість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волів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впрягся люд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хрещений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, і повезли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діти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свого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батька,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що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повернувся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з далекого краю до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свого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дому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” –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із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спогадів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Г.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Честахівського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19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7000">
        <p15:prstTrans prst="pageCurlDoubl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2" y="1064688"/>
            <a:ext cx="6576644" cy="4038602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068966" y="509104"/>
            <a:ext cx="3355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Могила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поета</a:t>
            </a:r>
            <a:r>
              <a:rPr lang="ru-RU" b="1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1882 </a:t>
            </a:r>
            <a:r>
              <a:rPr lang="ru-RU" b="1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році</a:t>
            </a:r>
            <a:r>
              <a:rPr lang="ru-RU" b="1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62244" y="56065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Перша могила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Чернечій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горі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у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Каневі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, з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дерев'яним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хрестом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7069015" y="328242"/>
            <a:ext cx="45133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21 травня люди з сіл відкопали могилу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та змурували склеп.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Як відомо, в панахиді приймали участь 2000 чоловік. 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22 травня 1861 р. Тарас Григорович Шевченко був похований на Чернечій горі, де видно і Дніпро, і кручі</a:t>
            </a:r>
          </a:p>
        </p:txBody>
      </p:sp>
    </p:spTree>
    <p:extLst>
      <p:ext uri="{BB962C8B-B14F-4D97-AF65-F5344CB8AC3E}">
        <p14:creationId xmlns:p14="http://schemas.microsoft.com/office/powerpoint/2010/main" val="885658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9000">
        <p15:prstTrans prst="pageCurlDouble"/>
      </p:transition>
    </mc:Choice>
    <mc:Fallback xmlns="">
      <p:transition spd="slow" advClick="0" advTm="9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68" y="1793631"/>
            <a:ext cx="5832231" cy="3438525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661650" y="607666"/>
            <a:ext cx="73972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323232"/>
                </a:solidFill>
                <a:latin typeface="Verdana" panose="020B0604030504040204" pitchFamily="34" charset="0"/>
              </a:rPr>
              <a:t>  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Серед творів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Є.Сагайдачного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було виявлено листівку невідомого автора, на якій зображено могилу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Т.Г.Шевченка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у її первісному  вигляді. </a:t>
            </a:r>
            <a:endParaRPr lang="uk-UA" b="0" i="0" dirty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95890" y="549479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Під зображенням є рукописний підпис:</a:t>
            </a:r>
          </a:p>
          <a:p>
            <a:pPr algn="ctr"/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 «Могила </a:t>
            </a:r>
            <a:r>
              <a:rPr lang="uk-UA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Т.Г.Шевченка</a:t>
            </a:r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 в Канівськім п(</a:t>
            </a:r>
            <a:r>
              <a:rPr lang="uk-UA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овіті</a:t>
            </a:r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) на Київщині. 1861-1936». </a:t>
            </a:r>
          </a:p>
        </p:txBody>
      </p:sp>
    </p:spTree>
    <p:extLst>
      <p:ext uri="{BB962C8B-B14F-4D97-AF65-F5344CB8AC3E}">
        <p14:creationId xmlns:p14="http://schemas.microsoft.com/office/powerpoint/2010/main" val="362131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82880" y="51447"/>
            <a:ext cx="11637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За свідченням одного із організаторів похорону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Т.Шевченка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у Каневі 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Г.Честахівського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, над могилою було змуроване цегляне склепіння, засипане землею і обкладене камінням, щоб надати вигляду  степової козацької могили. Пізніше встановили дубовий хрест, який у 1884 році замінили  на металевий. У такому  вигляді могила проіснувала до 1923 р., коли хрест було знято  і замість нього встановлено чавунний бюст за проектом скульптора Каленя Терещенка. І вже у 1939 р., за постановою уряду, могила набула  сучасного вигляду.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938707"/>
            <a:ext cx="4396153" cy="385205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4443279" y="4867436"/>
            <a:ext cx="3360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Чавунний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хрест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en-US" i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Кінець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XIХ-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сторіччя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469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11000">
        <p15:prstTrans prst="pageCurlDouble"/>
      </p:transition>
    </mc:Choice>
    <mc:Fallback xmlns="">
      <p:transition spd="slow" advClick="0" advTm="11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-121919" y="4015977"/>
            <a:ext cx="53444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Згодом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за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народні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кошти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зібрані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«Старою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Київською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громадою», через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Києв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Дніпру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доставлений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чавунний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хрест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вагою 250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пудів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відлитий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заводі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Термена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липні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могилу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впорядкували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і 20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липня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1884 року,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встановили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величний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чавунний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пам’ятник-хрест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та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побудували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хату-сторожку,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як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народний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музей «Тарасова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світлиця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»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55" y="1369332"/>
            <a:ext cx="3267121" cy="4489938"/>
          </a:xfrm>
          <a:prstGeom prst="rect">
            <a:avLst/>
          </a:prstGeom>
        </p:spPr>
      </p:pic>
      <p:pic>
        <p:nvPicPr>
          <p:cNvPr id="6" name="Місце для вмісту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91" y="396936"/>
            <a:ext cx="4290646" cy="3484929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4710419" y="706000"/>
            <a:ext cx="3763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>
                <a:solidFill>
                  <a:schemeClr val="bg1"/>
                </a:solidFill>
                <a:latin typeface="Comic Sans MS" panose="030F0702030302020204" pitchFamily="66" charset="0"/>
              </a:rPr>
              <a:t>Пам'ятник-хрест з могили Шевченка </a:t>
            </a:r>
          </a:p>
        </p:txBody>
      </p:sp>
    </p:spTree>
    <p:extLst>
      <p:ext uri="{BB962C8B-B14F-4D97-AF65-F5344CB8AC3E}">
        <p14:creationId xmlns:p14="http://schemas.microsoft.com/office/powerpoint/2010/main" val="3088217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884729" y="1280780"/>
            <a:ext cx="3819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Могила Тараса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27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травня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1912 року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" y="425425"/>
            <a:ext cx="3322789" cy="4344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49" y="336919"/>
            <a:ext cx="3048000" cy="2933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49" y="3182111"/>
            <a:ext cx="4406939" cy="317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1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4000">
        <p15:prstTrans prst="pageCurlDouble"/>
      </p:transition>
    </mc:Choice>
    <mc:Fallback xmlns="">
      <p:transition spd="slow" advClick="0" advTm="4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04092" y="513828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 </a:t>
            </a:r>
            <a:r>
              <a:rPr lang="uk-UA" dirty="0" err="1">
                <a:solidFill>
                  <a:schemeClr val="bg1"/>
                </a:solidFill>
              </a:rPr>
              <a:t>Ухач-Охорович</a:t>
            </a:r>
            <a:r>
              <a:rPr lang="uk-UA" dirty="0">
                <a:solidFill>
                  <a:schemeClr val="bg1"/>
                </a:solidFill>
              </a:rPr>
              <a:t>, К. Ф.</a:t>
            </a:r>
          </a:p>
          <a:p>
            <a:r>
              <a:rPr lang="uk-UA" dirty="0">
                <a:solidFill>
                  <a:schemeClr val="bg1"/>
                </a:solidFill>
              </a:rPr>
              <a:t>    Могила Т. Г. Шевченки : (</a:t>
            </a:r>
            <a:r>
              <a:rPr lang="uk-UA" dirty="0" err="1">
                <a:solidFill>
                  <a:schemeClr val="bg1"/>
                </a:solidFill>
              </a:rPr>
              <a:t>из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записной</a:t>
            </a:r>
            <a:r>
              <a:rPr lang="uk-UA" dirty="0">
                <a:solidFill>
                  <a:schemeClr val="bg1"/>
                </a:solidFill>
              </a:rPr>
              <a:t> книжки художника ) / К. Ф. </a:t>
            </a:r>
            <a:r>
              <a:rPr lang="uk-UA" dirty="0" err="1">
                <a:solidFill>
                  <a:schemeClr val="bg1"/>
                </a:solidFill>
              </a:rPr>
              <a:t>Ухач-Охорович</a:t>
            </a:r>
            <a:r>
              <a:rPr lang="uk-UA" dirty="0">
                <a:solidFill>
                  <a:schemeClr val="bg1"/>
                </a:solidFill>
              </a:rPr>
              <a:t> // </a:t>
            </a:r>
            <a:r>
              <a:rPr lang="uk-UA" dirty="0" err="1">
                <a:solidFill>
                  <a:schemeClr val="bg1"/>
                </a:solidFill>
              </a:rPr>
              <a:t>Исторический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Весник</a:t>
            </a:r>
            <a:r>
              <a:rPr lang="uk-UA" dirty="0">
                <a:solidFill>
                  <a:schemeClr val="bg1"/>
                </a:solidFill>
              </a:rPr>
              <a:t>. - 1885. – </a:t>
            </a:r>
          </a:p>
          <a:p>
            <a:r>
              <a:rPr lang="uk-UA" dirty="0" err="1">
                <a:solidFill>
                  <a:schemeClr val="bg1"/>
                </a:solidFill>
              </a:rPr>
              <a:t>Кн</a:t>
            </a:r>
            <a:r>
              <a:rPr lang="uk-UA" dirty="0">
                <a:solidFill>
                  <a:schemeClr val="bg1"/>
                </a:solidFill>
              </a:rPr>
              <a:t>. 3, год 6, т. 20, май. - С. 448 - 454.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2" y="404042"/>
            <a:ext cx="2973539" cy="42500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92" y="404042"/>
            <a:ext cx="2825500" cy="412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7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498123" y="95096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 </a:t>
            </a:r>
            <a:r>
              <a:rPr lang="uk-UA" dirty="0" err="1">
                <a:solidFill>
                  <a:schemeClr val="bg1"/>
                </a:solidFill>
              </a:rPr>
              <a:t>Сорокалетие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смерти</a:t>
            </a:r>
            <a:r>
              <a:rPr lang="uk-UA" dirty="0">
                <a:solidFill>
                  <a:schemeClr val="bg1"/>
                </a:solidFill>
              </a:rPr>
              <a:t> Т.Г. Шевченки // Мир Божий. - 1901. - </a:t>
            </a:r>
            <a:r>
              <a:rPr lang="uk-UA" dirty="0" err="1">
                <a:solidFill>
                  <a:schemeClr val="bg1"/>
                </a:solidFill>
              </a:rPr>
              <a:t>Кн</a:t>
            </a:r>
            <a:r>
              <a:rPr lang="uk-UA" dirty="0">
                <a:solidFill>
                  <a:schemeClr val="bg1"/>
                </a:solidFill>
              </a:rPr>
              <a:t>. 3, год 10, №3 (</a:t>
            </a:r>
            <a:r>
              <a:rPr lang="uk-UA" dirty="0" err="1">
                <a:solidFill>
                  <a:schemeClr val="bg1"/>
                </a:solidFill>
              </a:rPr>
              <a:t>март</a:t>
            </a:r>
            <a:r>
              <a:rPr lang="uk-UA" dirty="0">
                <a:solidFill>
                  <a:schemeClr val="bg1"/>
                </a:solidFill>
              </a:rPr>
              <a:t>). - С. 8 - 11. - В </a:t>
            </a:r>
            <a:r>
              <a:rPr lang="uk-UA" dirty="0" err="1">
                <a:solidFill>
                  <a:schemeClr val="bg1"/>
                </a:solidFill>
              </a:rPr>
              <a:t>разд</a:t>
            </a:r>
            <a:r>
              <a:rPr lang="uk-UA" dirty="0">
                <a:solidFill>
                  <a:schemeClr val="bg1"/>
                </a:solidFill>
              </a:rPr>
              <a:t>. : </a:t>
            </a:r>
            <a:r>
              <a:rPr lang="uk-UA" dirty="0" err="1">
                <a:solidFill>
                  <a:schemeClr val="bg1"/>
                </a:solidFill>
              </a:rPr>
              <a:t>Критическия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заметки</a:t>
            </a:r>
            <a:r>
              <a:rPr lang="uk-UA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83" y="753071"/>
            <a:ext cx="2891021" cy="432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9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97877" y="509139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Т. Шевченко : (по поводу сорокалетия со дня смерти) // Образование. - 1901. - Кн. 3/4, №4 (апрель). - С. 11 - 28. - В разд. : Из русских изданий. </a:t>
            </a:r>
          </a:p>
          <a:p>
            <a:r>
              <a:rPr lang="ru-RU" dirty="0"/>
              <a:t> 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645" y="1561436"/>
            <a:ext cx="3369160" cy="29917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6" y="492368"/>
            <a:ext cx="2930769" cy="406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1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Новый проект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95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2000">
        <p15:prstTrans prst="pageCurlDoubl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230923" y="491554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 Русова, С.</a:t>
            </a:r>
          </a:p>
          <a:p>
            <a:r>
              <a:rPr lang="uk-UA" dirty="0">
                <a:solidFill>
                  <a:schemeClr val="bg1"/>
                </a:solidFill>
              </a:rPr>
              <a:t>    Шевченко - учитель </a:t>
            </a:r>
            <a:r>
              <a:rPr lang="uk-UA" dirty="0" err="1">
                <a:solidFill>
                  <a:schemeClr val="bg1"/>
                </a:solidFill>
              </a:rPr>
              <a:t>гуманизма</a:t>
            </a:r>
            <a:r>
              <a:rPr lang="uk-UA" dirty="0">
                <a:solidFill>
                  <a:schemeClr val="bg1"/>
                </a:solidFill>
              </a:rPr>
              <a:t> / С. Русова // </a:t>
            </a:r>
            <a:r>
              <a:rPr lang="uk-UA" dirty="0" err="1">
                <a:solidFill>
                  <a:schemeClr val="bg1"/>
                </a:solidFill>
              </a:rPr>
              <a:t>Вестник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воспитания</a:t>
            </a:r>
            <a:r>
              <a:rPr lang="uk-UA" dirty="0">
                <a:solidFill>
                  <a:schemeClr val="bg1"/>
                </a:solidFill>
              </a:rPr>
              <a:t>. - 1911. - Год 22, №2 (</a:t>
            </a:r>
            <a:r>
              <a:rPr lang="uk-UA" dirty="0" err="1">
                <a:solidFill>
                  <a:schemeClr val="bg1"/>
                </a:solidFill>
              </a:rPr>
              <a:t>февраль</a:t>
            </a:r>
            <a:r>
              <a:rPr lang="uk-UA" dirty="0">
                <a:solidFill>
                  <a:schemeClr val="bg1"/>
                </a:solidFill>
              </a:rPr>
              <a:t>). - С. 84 - 94.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75" y="574431"/>
            <a:ext cx="2626534" cy="39623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09" y="1127008"/>
            <a:ext cx="2084130" cy="340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6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791200" y="64834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 </a:t>
            </a:r>
            <a:r>
              <a:rPr lang="uk-UA" dirty="0">
                <a:solidFill>
                  <a:schemeClr val="bg1"/>
                </a:solidFill>
              </a:rPr>
              <a:t>Ш, Н.</a:t>
            </a:r>
          </a:p>
          <a:p>
            <a:r>
              <a:rPr lang="uk-UA" dirty="0">
                <a:solidFill>
                  <a:schemeClr val="bg1"/>
                </a:solidFill>
              </a:rPr>
              <a:t>    </a:t>
            </a:r>
            <a:r>
              <a:rPr lang="uk-UA" dirty="0" err="1">
                <a:solidFill>
                  <a:schemeClr val="bg1"/>
                </a:solidFill>
              </a:rPr>
              <a:t>Еще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из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воспоминаний</a:t>
            </a:r>
            <a:r>
              <a:rPr lang="uk-UA" dirty="0">
                <a:solidFill>
                  <a:schemeClr val="bg1"/>
                </a:solidFill>
              </a:rPr>
              <a:t> Ф. М. </a:t>
            </a:r>
            <a:r>
              <a:rPr lang="uk-UA" dirty="0" err="1">
                <a:solidFill>
                  <a:schemeClr val="bg1"/>
                </a:solidFill>
              </a:rPr>
              <a:t>Лазаревского</a:t>
            </a:r>
            <a:r>
              <a:rPr lang="uk-UA" dirty="0">
                <a:solidFill>
                  <a:schemeClr val="bg1"/>
                </a:solidFill>
              </a:rPr>
              <a:t> о </a:t>
            </a:r>
            <a:r>
              <a:rPr lang="uk-UA" dirty="0" err="1">
                <a:solidFill>
                  <a:schemeClr val="bg1"/>
                </a:solidFill>
              </a:rPr>
              <a:t>Шевченке</a:t>
            </a:r>
            <a:r>
              <a:rPr lang="uk-UA" dirty="0">
                <a:solidFill>
                  <a:schemeClr val="bg1"/>
                </a:solidFill>
              </a:rPr>
              <a:t> </a:t>
            </a:r>
          </a:p>
          <a:p>
            <a:r>
              <a:rPr lang="uk-UA" dirty="0">
                <a:solidFill>
                  <a:schemeClr val="bg1"/>
                </a:solidFill>
              </a:rPr>
              <a:t>/ Н. Ш ; с </a:t>
            </a:r>
            <a:r>
              <a:rPr lang="uk-UA" dirty="0" err="1">
                <a:solidFill>
                  <a:schemeClr val="bg1"/>
                </a:solidFill>
              </a:rPr>
              <a:t>предисл</a:t>
            </a:r>
            <a:r>
              <a:rPr lang="uk-UA" dirty="0">
                <a:solidFill>
                  <a:schemeClr val="bg1"/>
                </a:solidFill>
              </a:rPr>
              <a:t>. Н. Ш. // </a:t>
            </a:r>
            <a:r>
              <a:rPr lang="uk-UA" dirty="0" err="1">
                <a:solidFill>
                  <a:schemeClr val="bg1"/>
                </a:solidFill>
              </a:rPr>
              <a:t>Киевская</a:t>
            </a:r>
            <a:r>
              <a:rPr lang="uk-UA" dirty="0">
                <a:solidFill>
                  <a:schemeClr val="bg1"/>
                </a:solidFill>
              </a:rPr>
              <a:t> старина. - 1899. - </a:t>
            </a:r>
            <a:r>
              <a:rPr lang="uk-UA" dirty="0" err="1">
                <a:solidFill>
                  <a:schemeClr val="bg1"/>
                </a:solidFill>
              </a:rPr>
              <a:t>Кн</a:t>
            </a:r>
            <a:r>
              <a:rPr lang="uk-UA" dirty="0">
                <a:solidFill>
                  <a:schemeClr val="bg1"/>
                </a:solidFill>
              </a:rPr>
              <a:t>. 2, год 18, т. 65, </a:t>
            </a:r>
            <a:r>
              <a:rPr lang="uk-UA" dirty="0" err="1">
                <a:solidFill>
                  <a:schemeClr val="bg1"/>
                </a:solidFill>
              </a:rPr>
              <a:t>апрель</a:t>
            </a:r>
            <a:r>
              <a:rPr lang="uk-UA" dirty="0">
                <a:solidFill>
                  <a:schemeClr val="bg1"/>
                </a:solidFill>
              </a:rPr>
              <a:t>. - С. 1 - 7.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939" y="966466"/>
            <a:ext cx="2672611" cy="4136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63" y="966466"/>
            <a:ext cx="2514276" cy="412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322277" y="107037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err="1">
                <a:solidFill>
                  <a:schemeClr val="bg1"/>
                </a:solidFill>
              </a:rPr>
              <a:t>Неклюдов</a:t>
            </a:r>
            <a:r>
              <a:rPr lang="uk-UA" dirty="0">
                <a:solidFill>
                  <a:schemeClr val="bg1"/>
                </a:solidFill>
              </a:rPr>
              <a:t>, С.</a:t>
            </a:r>
          </a:p>
          <a:p>
            <a:r>
              <a:rPr lang="uk-UA" dirty="0">
                <a:solidFill>
                  <a:schemeClr val="bg1"/>
                </a:solidFill>
              </a:rPr>
              <a:t>    Тарас Григорович Шевченко : </a:t>
            </a:r>
            <a:r>
              <a:rPr lang="uk-UA" dirty="0" err="1">
                <a:solidFill>
                  <a:schemeClr val="bg1"/>
                </a:solidFill>
              </a:rPr>
              <a:t>заметка</a:t>
            </a:r>
            <a:r>
              <a:rPr lang="uk-UA" dirty="0">
                <a:solidFill>
                  <a:schemeClr val="bg1"/>
                </a:solidFill>
              </a:rPr>
              <a:t> о его портрете 1859 </a:t>
            </a:r>
            <a:r>
              <a:rPr lang="uk-UA" dirty="0" err="1">
                <a:solidFill>
                  <a:schemeClr val="bg1"/>
                </a:solidFill>
              </a:rPr>
              <a:t>года</a:t>
            </a:r>
            <a:r>
              <a:rPr lang="uk-UA" dirty="0">
                <a:solidFill>
                  <a:schemeClr val="bg1"/>
                </a:solidFill>
              </a:rPr>
              <a:t> / С. </a:t>
            </a:r>
            <a:r>
              <a:rPr lang="uk-UA" dirty="0" err="1">
                <a:solidFill>
                  <a:schemeClr val="bg1"/>
                </a:solidFill>
              </a:rPr>
              <a:t>Неклюдов</a:t>
            </a:r>
            <a:r>
              <a:rPr lang="uk-UA" dirty="0">
                <a:solidFill>
                  <a:schemeClr val="bg1"/>
                </a:solidFill>
              </a:rPr>
              <a:t> // </a:t>
            </a:r>
            <a:r>
              <a:rPr lang="uk-UA" dirty="0" err="1">
                <a:solidFill>
                  <a:schemeClr val="bg1"/>
                </a:solidFill>
              </a:rPr>
              <a:t>Русская</a:t>
            </a:r>
            <a:r>
              <a:rPr lang="uk-UA" dirty="0">
                <a:solidFill>
                  <a:schemeClr val="bg1"/>
                </a:solidFill>
              </a:rPr>
              <a:t> старина. - 1891. - </a:t>
            </a:r>
            <a:r>
              <a:rPr lang="uk-UA" dirty="0" err="1">
                <a:solidFill>
                  <a:schemeClr val="bg1"/>
                </a:solidFill>
              </a:rPr>
              <a:t>Кн</a:t>
            </a:r>
            <a:r>
              <a:rPr lang="uk-UA" dirty="0">
                <a:solidFill>
                  <a:schemeClr val="bg1"/>
                </a:solidFill>
              </a:rPr>
              <a:t>. 3, 22-й год, т. 70, май. - С. 447. 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5322277" y="279584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 </a:t>
            </a:r>
            <a:r>
              <a:rPr lang="uk-UA" dirty="0">
                <a:solidFill>
                  <a:schemeClr val="bg1"/>
                </a:solidFill>
              </a:rPr>
              <a:t>Родзевич, А. И.</a:t>
            </a:r>
          </a:p>
          <a:p>
            <a:r>
              <a:rPr lang="uk-UA" dirty="0">
                <a:solidFill>
                  <a:schemeClr val="bg1"/>
                </a:solidFill>
              </a:rPr>
              <a:t>    Т. Г. Шевченко в </a:t>
            </a:r>
            <a:r>
              <a:rPr lang="uk-UA" dirty="0" err="1">
                <a:solidFill>
                  <a:schemeClr val="bg1"/>
                </a:solidFill>
              </a:rPr>
              <a:t>Закаспийском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крае</a:t>
            </a:r>
            <a:r>
              <a:rPr lang="uk-UA" dirty="0">
                <a:solidFill>
                  <a:schemeClr val="bg1"/>
                </a:solidFill>
              </a:rPr>
              <a:t>, 1850 -1857 гг. : к </a:t>
            </a:r>
            <a:r>
              <a:rPr lang="uk-UA" dirty="0" err="1">
                <a:solidFill>
                  <a:schemeClr val="bg1"/>
                </a:solidFill>
              </a:rPr>
              <a:t>тридцатилетней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годовщинне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смерти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поэта</a:t>
            </a:r>
            <a:r>
              <a:rPr lang="uk-UA" dirty="0">
                <a:solidFill>
                  <a:schemeClr val="bg1"/>
                </a:solidFill>
              </a:rPr>
              <a:t> : (26 </a:t>
            </a:r>
            <a:r>
              <a:rPr lang="uk-UA" dirty="0" err="1">
                <a:solidFill>
                  <a:schemeClr val="bg1"/>
                </a:solidFill>
              </a:rPr>
              <a:t>феврвля</a:t>
            </a:r>
            <a:r>
              <a:rPr lang="uk-UA" dirty="0">
                <a:solidFill>
                  <a:schemeClr val="bg1"/>
                </a:solidFill>
              </a:rPr>
              <a:t>) 1861 - 1891 / А. И. Родзевич // </a:t>
            </a:r>
            <a:r>
              <a:rPr lang="uk-UA" dirty="0" err="1">
                <a:solidFill>
                  <a:schemeClr val="bg1"/>
                </a:solidFill>
              </a:rPr>
              <a:t>Русская</a:t>
            </a:r>
            <a:r>
              <a:rPr lang="uk-UA" dirty="0">
                <a:solidFill>
                  <a:schemeClr val="bg1"/>
                </a:solidFill>
              </a:rPr>
              <a:t> старина. - 1891. - </a:t>
            </a:r>
            <a:r>
              <a:rPr lang="uk-UA" dirty="0" err="1">
                <a:solidFill>
                  <a:schemeClr val="bg1"/>
                </a:solidFill>
              </a:rPr>
              <a:t>Кн</a:t>
            </a:r>
            <a:r>
              <a:rPr lang="uk-UA" dirty="0">
                <a:solidFill>
                  <a:schemeClr val="bg1"/>
                </a:solidFill>
              </a:rPr>
              <a:t>. 3, 22-й год, т. 70, май. - С. 430 - 446.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368" y="502761"/>
            <a:ext cx="3118337" cy="500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2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568461" y="46295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Л-в, Пр. П.</a:t>
            </a:r>
          </a:p>
          <a:p>
            <a:r>
              <a:rPr lang="uk-UA" dirty="0">
                <a:solidFill>
                  <a:schemeClr val="bg1"/>
                </a:solidFill>
              </a:rPr>
              <a:t>    Тарас Григорович Шевченко : (</a:t>
            </a:r>
            <a:r>
              <a:rPr lang="uk-UA" dirty="0" err="1">
                <a:solidFill>
                  <a:schemeClr val="bg1"/>
                </a:solidFill>
              </a:rPr>
              <a:t>некоторыя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дополнения</a:t>
            </a:r>
            <a:r>
              <a:rPr lang="uk-UA" dirty="0">
                <a:solidFill>
                  <a:schemeClr val="bg1"/>
                </a:solidFill>
              </a:rPr>
              <a:t> и поправки к его </a:t>
            </a:r>
            <a:r>
              <a:rPr lang="uk-UA" dirty="0" err="1">
                <a:solidFill>
                  <a:schemeClr val="bg1"/>
                </a:solidFill>
              </a:rPr>
              <a:t>биографии</a:t>
            </a:r>
            <a:r>
              <a:rPr lang="uk-UA" dirty="0">
                <a:solidFill>
                  <a:schemeClr val="bg1"/>
                </a:solidFill>
              </a:rPr>
              <a:t>) / Пр. П. Л-в // </a:t>
            </a:r>
            <a:r>
              <a:rPr lang="uk-UA" dirty="0" err="1">
                <a:solidFill>
                  <a:schemeClr val="bg1"/>
                </a:solidFill>
              </a:rPr>
              <a:t>Киевская</a:t>
            </a:r>
            <a:r>
              <a:rPr lang="uk-UA" dirty="0">
                <a:solidFill>
                  <a:schemeClr val="bg1"/>
                </a:solidFill>
              </a:rPr>
              <a:t> старина. - 1882. - </a:t>
            </a:r>
            <a:r>
              <a:rPr lang="uk-UA" dirty="0" err="1">
                <a:solidFill>
                  <a:schemeClr val="bg1"/>
                </a:solidFill>
              </a:rPr>
              <a:t>Кн</a:t>
            </a:r>
            <a:r>
              <a:rPr lang="uk-UA" dirty="0">
                <a:solidFill>
                  <a:schemeClr val="bg1"/>
                </a:solidFill>
              </a:rPr>
              <a:t>. 3, год 1, т. 3, </a:t>
            </a:r>
            <a:r>
              <a:rPr lang="uk-UA" dirty="0" err="1">
                <a:solidFill>
                  <a:schemeClr val="bg1"/>
                </a:solidFill>
              </a:rPr>
              <a:t>сентябрь</a:t>
            </a:r>
            <a:r>
              <a:rPr lang="uk-UA" dirty="0">
                <a:solidFill>
                  <a:schemeClr val="bg1"/>
                </a:solidFill>
              </a:rPr>
              <a:t>. - С. 560 - 567. - </a:t>
            </a:r>
            <a:r>
              <a:rPr lang="uk-UA" dirty="0" err="1">
                <a:solidFill>
                  <a:schemeClr val="bg1"/>
                </a:solidFill>
              </a:rPr>
              <a:t>Разд</a:t>
            </a:r>
            <a:r>
              <a:rPr lang="uk-UA" dirty="0">
                <a:solidFill>
                  <a:schemeClr val="bg1"/>
                </a:solidFill>
              </a:rPr>
              <a:t>.: </a:t>
            </a:r>
            <a:r>
              <a:rPr lang="uk-UA" dirty="0" err="1">
                <a:solidFill>
                  <a:schemeClr val="bg1"/>
                </a:solidFill>
              </a:rPr>
              <a:t>Известия</a:t>
            </a:r>
            <a:r>
              <a:rPr lang="uk-UA" dirty="0">
                <a:solidFill>
                  <a:schemeClr val="bg1"/>
                </a:solidFill>
              </a:rPr>
              <a:t> и </a:t>
            </a:r>
            <a:r>
              <a:rPr lang="uk-UA" dirty="0" err="1">
                <a:solidFill>
                  <a:schemeClr val="bg1"/>
                </a:solidFill>
              </a:rPr>
              <a:t>заметки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76" y="252133"/>
            <a:ext cx="3443732" cy="509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2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348154" y="494334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 Г-ко В.</a:t>
            </a:r>
          </a:p>
          <a:p>
            <a:r>
              <a:rPr lang="uk-UA" dirty="0">
                <a:solidFill>
                  <a:schemeClr val="bg1"/>
                </a:solidFill>
              </a:rPr>
              <a:t>    </a:t>
            </a:r>
            <a:r>
              <a:rPr lang="uk-UA" dirty="0" err="1">
                <a:solidFill>
                  <a:schemeClr val="bg1"/>
                </a:solidFill>
              </a:rPr>
              <a:t>Эпизод</a:t>
            </a:r>
            <a:r>
              <a:rPr lang="uk-UA" dirty="0">
                <a:solidFill>
                  <a:schemeClr val="bg1"/>
                </a:solidFill>
              </a:rPr>
              <a:t> о </a:t>
            </a:r>
            <a:r>
              <a:rPr lang="uk-UA" dirty="0" err="1">
                <a:solidFill>
                  <a:schemeClr val="bg1"/>
                </a:solidFill>
              </a:rPr>
              <a:t>памятнике</a:t>
            </a:r>
            <a:r>
              <a:rPr lang="uk-UA" dirty="0">
                <a:solidFill>
                  <a:schemeClr val="bg1"/>
                </a:solidFill>
              </a:rPr>
              <a:t> Шевченку и его </a:t>
            </a:r>
            <a:r>
              <a:rPr lang="uk-UA" dirty="0" err="1">
                <a:solidFill>
                  <a:schemeClr val="bg1"/>
                </a:solidFill>
              </a:rPr>
              <a:t>могиле</a:t>
            </a:r>
            <a:r>
              <a:rPr lang="uk-UA" dirty="0">
                <a:solidFill>
                  <a:schemeClr val="bg1"/>
                </a:solidFill>
              </a:rPr>
              <a:t> - в </a:t>
            </a:r>
            <a:r>
              <a:rPr lang="uk-UA" dirty="0" err="1">
                <a:solidFill>
                  <a:schemeClr val="bg1"/>
                </a:solidFill>
              </a:rPr>
              <a:t>полтавском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земском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собрагнии</a:t>
            </a:r>
            <a:r>
              <a:rPr lang="uk-UA" dirty="0">
                <a:solidFill>
                  <a:schemeClr val="bg1"/>
                </a:solidFill>
              </a:rPr>
              <a:t> 1882 </a:t>
            </a:r>
            <a:r>
              <a:rPr lang="uk-UA" dirty="0" err="1">
                <a:solidFill>
                  <a:schemeClr val="bg1"/>
                </a:solidFill>
              </a:rPr>
              <a:t>года</a:t>
            </a:r>
            <a:r>
              <a:rPr lang="uk-UA" dirty="0">
                <a:solidFill>
                  <a:schemeClr val="bg1"/>
                </a:solidFill>
              </a:rPr>
              <a:t> / В. Г-ко // </a:t>
            </a:r>
            <a:r>
              <a:rPr lang="uk-UA" dirty="0" err="1">
                <a:solidFill>
                  <a:schemeClr val="bg1"/>
                </a:solidFill>
              </a:rPr>
              <a:t>Киевская</a:t>
            </a:r>
            <a:r>
              <a:rPr lang="uk-UA" dirty="0">
                <a:solidFill>
                  <a:schemeClr val="bg1"/>
                </a:solidFill>
              </a:rPr>
              <a:t> старина. - 1883. - Год 2, т. 5, </a:t>
            </a:r>
            <a:r>
              <a:rPr lang="uk-UA" dirty="0" err="1">
                <a:solidFill>
                  <a:schemeClr val="bg1"/>
                </a:solidFill>
              </a:rPr>
              <a:t>январь</a:t>
            </a:r>
            <a:r>
              <a:rPr lang="uk-UA" dirty="0">
                <a:solidFill>
                  <a:schemeClr val="bg1"/>
                </a:solidFill>
              </a:rPr>
              <a:t>. - С. 218 - 220. - </a:t>
            </a:r>
            <a:r>
              <a:rPr lang="uk-UA" dirty="0" err="1">
                <a:solidFill>
                  <a:schemeClr val="bg1"/>
                </a:solidFill>
              </a:rPr>
              <a:t>Разд</a:t>
            </a:r>
            <a:r>
              <a:rPr lang="uk-UA" dirty="0">
                <a:solidFill>
                  <a:schemeClr val="bg1"/>
                </a:solidFill>
              </a:rPr>
              <a:t>. : </a:t>
            </a:r>
            <a:r>
              <a:rPr lang="uk-UA" dirty="0" err="1">
                <a:solidFill>
                  <a:schemeClr val="bg1"/>
                </a:solidFill>
              </a:rPr>
              <a:t>Известия</a:t>
            </a:r>
            <a:r>
              <a:rPr lang="uk-UA" dirty="0">
                <a:solidFill>
                  <a:schemeClr val="bg1"/>
                </a:solidFill>
              </a:rPr>
              <a:t> и </a:t>
            </a:r>
            <a:r>
              <a:rPr lang="uk-UA" dirty="0" err="1">
                <a:solidFill>
                  <a:schemeClr val="bg1"/>
                </a:solidFill>
              </a:rPr>
              <a:t>заметки</a:t>
            </a:r>
            <a:r>
              <a:rPr lang="uk-UA" dirty="0">
                <a:solidFill>
                  <a:schemeClr val="bg1"/>
                </a:solidFill>
              </a:rPr>
              <a:t>. </a:t>
            </a:r>
          </a:p>
          <a:p>
            <a:r>
              <a:rPr lang="uk-UA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768" y="2813537"/>
            <a:ext cx="3812791" cy="2045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22" y="233892"/>
            <a:ext cx="2945946" cy="462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1" y="102382"/>
            <a:ext cx="4752241" cy="6336322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5045612" y="112265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1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травня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1923 року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пам'ятник-хрест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було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скинуто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більшовиками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з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встановлено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тимчасовий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чавунне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погруддя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роботи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Каленя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Терещенка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нині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ці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два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пам’ятники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експонуються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перед входом до музею)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4657344" y="5950958"/>
            <a:ext cx="4265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що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стояв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з 1923 по 1939рр.</a:t>
            </a:r>
          </a:p>
        </p:txBody>
      </p:sp>
    </p:spTree>
    <p:extLst>
      <p:ext uri="{BB962C8B-B14F-4D97-AF65-F5344CB8AC3E}">
        <p14:creationId xmlns:p14="http://schemas.microsoft.com/office/powerpoint/2010/main" val="346775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:wheel spokes="1"/>
      </p:transition>
    </mc:Choice>
    <mc:Fallback xmlns="">
      <p:transition spd="slow" advClick="0" advTm="700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973015" y="5004974"/>
            <a:ext cx="5509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Відкриття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пам’ятника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Т.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Шевченкові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у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Каневі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 Фото. 18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червня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1939 р</a:t>
            </a:r>
            <a:endParaRPr lang="uk-UA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5" y="223946"/>
            <a:ext cx="5815584" cy="4079829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6083808" y="536294"/>
            <a:ext cx="5791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Сучасного вигляду Шевченківський меморіал набув улітку 1939 року із встановленням на могилі Тараса Шевченка пам’ятника (скульптор Матвій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Манізер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, архітектор Євген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Левінсон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) та спорудженням музею (архітектори Василь Кричевський і Петро </a:t>
            </a:r>
            <a:r>
              <a:rPr lang="uk-UA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Костирко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), урочисте відкриття яких відбулося 18 червня 1939 року</a:t>
            </a:r>
          </a:p>
        </p:txBody>
      </p:sp>
    </p:spTree>
    <p:extLst>
      <p:ext uri="{BB962C8B-B14F-4D97-AF65-F5344CB8AC3E}">
        <p14:creationId xmlns:p14="http://schemas.microsoft.com/office/powerpoint/2010/main" val="264543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:wheel spokes="1"/>
      </p:transition>
    </mc:Choice>
    <mc:Fallback xmlns="">
      <p:transition spd="slow" advClick="0" advTm="800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115773"/>
            <a:ext cx="6067425" cy="4286250"/>
          </a:xfrm>
        </p:spPr>
      </p:pic>
      <p:sp>
        <p:nvSpPr>
          <p:cNvPr id="6" name="Прямокутник 5"/>
          <p:cNvSpPr/>
          <p:nvPr/>
        </p:nvSpPr>
        <p:spPr>
          <a:xfrm>
            <a:off x="6583680" y="1026276"/>
            <a:ext cx="5291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Comic Sans MS" panose="030F0702030302020204" pitchFamily="66" charset="0"/>
              </a:rPr>
              <a:t>Після поховання Тараса Шевченка на Чернечій горі вона стає місцем паломництва сповідників національної ідеї та всіх шанувальників творчості Великого Кобзаря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95375" y="34528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0" y="46919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Канів</a:t>
            </a:r>
            <a:r>
              <a:rPr lang="ru-RU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. На </a:t>
            </a:r>
            <a:r>
              <a:rPr lang="ru-RU" b="1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могилі</a:t>
            </a:r>
            <a:r>
              <a:rPr lang="ru-RU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 Т.Г. </a:t>
            </a:r>
            <a:r>
              <a:rPr lang="ru-RU" b="1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. 1960-і </a:t>
            </a:r>
            <a:r>
              <a:rPr lang="ru-RU" b="1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рр</a:t>
            </a:r>
            <a:endParaRPr lang="ru-RU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07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wheel spokes="1"/>
      </p:transition>
    </mc:Choice>
    <mc:Fallback xmlns="">
      <p:transition spd="slow" advClick="0" advTm="6000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" b="8348"/>
          <a:stretch/>
        </p:blipFill>
        <p:spPr>
          <a:xfrm>
            <a:off x="75805" y="91873"/>
            <a:ext cx="3378246" cy="4016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b="13319"/>
          <a:stretch/>
        </p:blipFill>
        <p:spPr>
          <a:xfrm>
            <a:off x="7413748" y="3021493"/>
            <a:ext cx="4692908" cy="3125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кутник 1"/>
          <p:cNvSpPr/>
          <p:nvPr/>
        </p:nvSpPr>
        <p:spPr>
          <a:xfrm>
            <a:off x="9242375" y="1900233"/>
            <a:ext cx="811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i="1" dirty="0">
                <a:solidFill>
                  <a:schemeClr val="bg1"/>
                </a:solidFill>
                <a:latin typeface="Montserrat"/>
              </a:rPr>
              <a:t>Канів</a:t>
            </a:r>
            <a:endParaRPr lang="uk-UA" sz="2000" i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51" y="215189"/>
            <a:ext cx="4546927" cy="300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b="10899"/>
          <a:stretch/>
        </p:blipFill>
        <p:spPr>
          <a:xfrm>
            <a:off x="3005138" y="3819773"/>
            <a:ext cx="4369308" cy="2877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2424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>
        <p:wheel spokes="1"/>
      </p:transition>
    </mc:Choice>
    <mc:Fallback xmlns="">
      <p:transition spd="slow" advClick="0" advTm="4000">
        <p:wheel spokes="1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746" y="553939"/>
            <a:ext cx="2733101" cy="3649541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756851" y="4541839"/>
            <a:ext cx="386861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Пам’ятник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Т.Г.Шевченку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Харкові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Передній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план.</a:t>
            </a:r>
            <a:b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Скульптор М.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Манізер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. -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Київ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, «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Мистецтво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», 1935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466" y="686477"/>
            <a:ext cx="3267075" cy="4286250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8225570" y="5357447"/>
            <a:ext cx="396643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Полтава. Пам’ятник </a:t>
            </a:r>
            <a:r>
              <a:rPr lang="uk-UA" altLang="uk-UA" b="1" dirty="0" err="1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Т.Г.Шевченку</a:t>
            </a:r>
            <a:br>
              <a:rPr lang="uk-UA" altLang="uk-UA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uk-UA" altLang="uk-UA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(скульптор </a:t>
            </a:r>
            <a:r>
              <a:rPr lang="uk-UA" altLang="uk-UA" b="1" dirty="0" err="1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І.Кавалерідзе</a:t>
            </a:r>
            <a:r>
              <a:rPr lang="uk-UA" altLang="uk-UA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, 1939).</a:t>
            </a:r>
            <a:br>
              <a:rPr lang="uk-UA" altLang="uk-UA" b="1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uk-UA" altLang="uk-UA" sz="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altLang="uk-UA" sz="900" dirty="0"/>
              <a:t> </a:t>
            </a:r>
            <a:endParaRPr lang="uk-UA" altLang="uk-UA" dirty="0">
              <a:latin typeface="Arial" panose="020B0604020202020204" pitchFamily="34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892829" y="4541839"/>
            <a:ext cx="34114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Відкри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тт</a:t>
            </a:r>
            <a:r>
              <a:rPr lang="uk-UA" b="1" dirty="0">
                <a:solidFill>
                  <a:schemeClr val="bg1"/>
                </a:solidFill>
                <a:latin typeface="Comic Sans MS" panose="030F0702030302020204" pitchFamily="66" charset="0"/>
              </a:rPr>
              <a:t>я 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Т.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Шевченкові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у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Києві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Скульптор М.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Манізер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архітектором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–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Євген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Левінсон</a:t>
            </a:r>
            <a:endParaRPr lang="ru-RU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6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березня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1939 р</a:t>
            </a:r>
            <a:endParaRPr lang="uk-UA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616" y="686477"/>
            <a:ext cx="4277512" cy="34569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5" y="690817"/>
            <a:ext cx="2043442" cy="348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26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5000">
        <p:wheel spokes="1"/>
      </p:transition>
    </mc:Choice>
    <mc:Fallback>
      <p:transition spd="slow" advClick="0" advTm="5000">
        <p:wheel spokes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885797" y="104020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Droid Sans"/>
              </a:rPr>
              <a:t> </a:t>
            </a: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Останній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 день </a:t>
            </a: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життя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 Т. Г. Шевченко</a:t>
            </a:r>
          </a:p>
          <a:p>
            <a:endParaRPr lang="ru-RU" b="0" i="0" dirty="0">
              <a:solidFill>
                <a:schemeClr val="bg1"/>
              </a:solidFill>
              <a:effectLst/>
              <a:latin typeface="Droid Sans"/>
            </a:endParaRPr>
          </a:p>
          <a:p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       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Майже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всю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ніч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Шевченко не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зімкнув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очей,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упирався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руками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ліжко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адже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хвороба не давала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йому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лягти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пів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на 6 ранку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він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випив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стакан з вершками,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спустився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свою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майстерню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, охнув і впав. </a:t>
            </a:r>
          </a:p>
          <a:p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Саме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цей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час перестало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битися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серце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відомого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українськогописьменника</a:t>
            </a:r>
            <a: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</a:t>
            </a:r>
          </a:p>
          <a:p>
            <a:pPr algn="r"/>
            <a:br>
              <a:rPr lang="ru-RU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</a:b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Із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 </a:t>
            </a: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спогадів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 М. </a:t>
            </a: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Лазаревського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, </a:t>
            </a: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Останній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 день </a:t>
            </a:r>
            <a:r>
              <a:rPr lang="ru-RU" b="0" i="1" dirty="0" err="1">
                <a:solidFill>
                  <a:schemeClr val="bg1"/>
                </a:solidFill>
                <a:effectLst/>
                <a:latin typeface="Droid Sans"/>
              </a:rPr>
              <a:t>життя</a:t>
            </a:r>
            <a:r>
              <a:rPr lang="ru-RU" b="0" i="1" dirty="0">
                <a:solidFill>
                  <a:schemeClr val="bg1"/>
                </a:solidFill>
                <a:effectLst/>
                <a:latin typeface="Droid Sans"/>
              </a:rPr>
              <a:t> Т. Г. Шевченко</a:t>
            </a:r>
            <a:endParaRPr lang="ru-RU" b="0" i="0" dirty="0">
              <a:solidFill>
                <a:schemeClr val="bg1"/>
              </a:solidFill>
              <a:effectLst/>
              <a:latin typeface="Droid Sans"/>
            </a:endParaRPr>
          </a:p>
        </p:txBody>
      </p:sp>
    </p:spTree>
    <p:extLst>
      <p:ext uri="{BB962C8B-B14F-4D97-AF65-F5344CB8AC3E}">
        <p14:creationId xmlns:p14="http://schemas.microsoft.com/office/powerpoint/2010/main" val="3121797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7000">
        <p15:prstTrans prst="pageCurlDouble"/>
      </p:transition>
    </mc:Choice>
    <mc:Fallback xmlns="">
      <p:transition spd="slow" advClick="0" advTm="7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1" y="105039"/>
            <a:ext cx="3906622" cy="5263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794" y="1710853"/>
            <a:ext cx="3641206" cy="48650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163" y="1710853"/>
            <a:ext cx="4841630" cy="400343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6059075" y="61399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latin typeface="Comic Sans MS" panose="030F0702030302020204" pitchFamily="66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-835678" y="559495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Шевченку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в парку. 1949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рік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Скульптор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Іван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Зноба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uk-UA" sz="1600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4508227" y="49330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Тарасу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Монастирському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острові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Дніпрі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є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найбільшим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пам'ятником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Т.Г.Шевченку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7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wheel spokes="1"/>
      </p:transition>
    </mc:Choice>
    <mc:Fallback xmlns="">
      <p:transition spd="slow" advClick="0" advTm="5000">
        <p:wheel spokes="1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036277" y="462952"/>
            <a:ext cx="6248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За межами України є 128 пам'ятників 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Тарасу Шевченку. 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Вони розкидані у 35 країнах світу - від Канади до Австралії, від Росії до Аргентини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796" y="2738969"/>
            <a:ext cx="4080814" cy="2716891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652655" y="5635552"/>
            <a:ext cx="2649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b="1" dirty="0">
                <a:solidFill>
                  <a:srgbClr val="000000"/>
                </a:solidFill>
                <a:latin typeface="Comic Sans MS" panose="030F0702030302020204" pitchFamily="66" charset="0"/>
              </a:rPr>
              <a:t> </a:t>
            </a:r>
            <a:r>
              <a:rPr lang="uk-UA" b="1" dirty="0">
                <a:solidFill>
                  <a:schemeClr val="bg1"/>
                </a:solidFill>
                <a:latin typeface="Comic Sans MS" panose="030F0702030302020204" pitchFamily="66" charset="0"/>
              </a:rPr>
              <a:t>Вінніпег, Канада.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fontAlgn="base"/>
            <a:r>
              <a:rPr lang="uk-UA" b="1" dirty="0">
                <a:solidFill>
                  <a:schemeClr val="bg1"/>
                </a:solidFill>
                <a:latin typeface="Comic Sans MS" panose="030F0702030302020204" pitchFamily="66" charset="0"/>
              </a:rPr>
              <a:t>Рік відкриття: 1961</a:t>
            </a:r>
            <a:endParaRPr lang="uk-UA" b="1" dirty="0"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1" y="1992923"/>
            <a:ext cx="3950552" cy="2611382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106111" y="4891215"/>
            <a:ext cx="3332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Comic Sans MS" panose="030F0702030302020204" pitchFamily="66" charset="0"/>
              </a:rPr>
              <a:t> </a:t>
            </a:r>
            <a:r>
              <a:rPr lang="uk-UA" b="1" dirty="0">
                <a:solidFill>
                  <a:schemeClr val="bg1"/>
                </a:solidFill>
                <a:latin typeface="Comic Sans MS" panose="030F0702030302020204" pitchFamily="66" charset="0"/>
              </a:rPr>
              <a:t>Буенос-Айресі, Аргентина</a:t>
            </a:r>
          </a:p>
          <a:p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Рік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відкриття</a:t>
            </a:r>
            <a:r>
              <a:rPr lang="ru-RU" b="1" dirty="0">
                <a:solidFill>
                  <a:schemeClr val="bg1"/>
                </a:solidFill>
                <a:latin typeface="Comic Sans MS" panose="030F0702030302020204" pitchFamily="66" charset="0"/>
              </a:rPr>
              <a:t>: 1971</a:t>
            </a:r>
            <a:endParaRPr lang="uk-UA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434" y="3341077"/>
            <a:ext cx="3359667" cy="2114783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8268434" y="5635552"/>
            <a:ext cx="3759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Comic Sans MS" panose="030F0702030302020204" pitchFamily="66" charset="0"/>
              </a:rPr>
              <a:t>Пам'ятник Шевченку у Тбілісі </a:t>
            </a:r>
          </a:p>
        </p:txBody>
      </p:sp>
    </p:spTree>
    <p:extLst>
      <p:ext uri="{BB962C8B-B14F-4D97-AF65-F5344CB8AC3E}">
        <p14:creationId xmlns:p14="http://schemas.microsoft.com/office/powerpoint/2010/main" val="278622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wheel spokes="1"/>
      </p:transition>
    </mc:Choice>
    <mc:Fallback xmlns="">
      <p:transition spd="slow" advClick="0" advTm="5000">
        <p:wheel spokes="1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66" y="230179"/>
            <a:ext cx="4059936" cy="4638818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7934178" y="4868997"/>
            <a:ext cx="37945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містечку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Білий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Бір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польському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узбережжі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Балтійського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моря, при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в'їзді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який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перед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очима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гостей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постає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курган з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</a:t>
            </a:r>
            <a:r>
              <a:rPr lang="ru-RU" dirty="0" err="1">
                <a:solidFill>
                  <a:schemeClr val="bg1"/>
                </a:solidFill>
                <a:latin typeface="Roboto"/>
              </a:rPr>
              <a:t>иком</a:t>
            </a:r>
            <a:r>
              <a:rPr lang="ru-RU" dirty="0">
                <a:solidFill>
                  <a:schemeClr val="bg1"/>
                </a:solidFill>
                <a:latin typeface="Roboto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Кобзареві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28" y="84360"/>
            <a:ext cx="6759584" cy="3799375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1109123" y="4032039"/>
            <a:ext cx="4217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Пам'ятник Тарасові Шевченку (Рим</a:t>
            </a:r>
            <a:r>
              <a:rPr lang="uk-UA" dirty="0">
                <a:solidFill>
                  <a:schemeClr val="bg1"/>
                </a:solidFill>
                <a:latin typeface="Linux Libertine"/>
              </a:rPr>
              <a:t>)</a:t>
            </a:r>
            <a:endParaRPr lang="uk-UA" b="0" i="0" dirty="0">
              <a:solidFill>
                <a:schemeClr val="bg1"/>
              </a:solidFill>
              <a:effectLst/>
              <a:latin typeface="Linux Libertine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4438860"/>
            <a:ext cx="73622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Оригінальний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який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зображує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Тараса Григоровича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образі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римського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патриція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урочисто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відкритий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у 1973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році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перед греко-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католицьким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 </a:t>
            </a:r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 Собором святої Софії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Автор монумента —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італійський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скульптор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Уго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Мацеї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За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задумом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автора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письменник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зображений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оратором,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який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піднявши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руку,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звертається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присутніх</a:t>
            </a:r>
            <a:r>
              <a:rPr lang="ru-RU" dirty="0">
                <a:solidFill>
                  <a:srgbClr val="202122"/>
                </a:solidFill>
                <a:latin typeface="Comic Sans MS" panose="030F0702030302020204" pitchFamily="66" charset="0"/>
              </a:rPr>
              <a:t>.</a:t>
            </a:r>
            <a:endParaRPr lang="uk-UA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8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wheel spokes="1"/>
      </p:transition>
    </mc:Choice>
    <mc:Fallback xmlns="">
      <p:transition spd="slow" advClick="0" advTm="10000">
        <p:wheel spokes="1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91" y="1043355"/>
            <a:ext cx="6149846" cy="419686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85945" y="5402109"/>
            <a:ext cx="458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Будівництво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2016 – 2017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Встановлен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1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вересня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2017 рок </a:t>
            </a:r>
            <a:endParaRPr lang="uk-UA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3351952" y="512129"/>
            <a:ext cx="3945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Пам‘ятник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Т.Шевченку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у м.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Гл</a:t>
            </a:r>
            <a:r>
              <a:rPr lang="ru-RU" dirty="0" err="1">
                <a:solidFill>
                  <a:schemeClr val="bg1"/>
                </a:solidFill>
                <a:latin typeface="Fira Sans"/>
              </a:rPr>
              <a:t>ухів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7297263" y="4525121"/>
            <a:ext cx="36693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Півтораметровий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бронзовий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монумент Тарасу 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встановили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середмісті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Глухова.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У молодому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віці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Тарас Шевченко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відвідав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тамтешню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Миколаївську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церкву</a:t>
            </a: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68" y="1043355"/>
            <a:ext cx="4689231" cy="316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6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8000">
        <p:wipe/>
      </p:transition>
    </mc:Choice>
    <mc:Fallback>
      <p:transition spd="slow" advClick="0" advTm="8000">
        <p:wip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566737"/>
            <a:ext cx="8572500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37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:wipe/>
      </p:transition>
    </mc:Choice>
    <mc:Fallback xmlns="">
      <p:transition spd="slow" advClick="0" advTm="8000">
        <p:wip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338" y="363415"/>
            <a:ext cx="6997308" cy="3234470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6271845" y="420780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В честь 160-ї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річниці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перепоховання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Тараса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Глухів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привезли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посмертну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маску Кобзаря.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Став 95-м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населеним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пунктом на шляху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його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історичного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походу-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реквієму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8" y="3609050"/>
            <a:ext cx="5779477" cy="304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66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">
        <p:wipe/>
      </p:transition>
    </mc:Choice>
    <mc:Fallback>
      <p:transition spd="slow" advClick="0" advTm="6000">
        <p:wip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539262" y="326829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https://spbdnevnik.ru/news/2021-03-22/na-smolenskom-kladbische-nashli-pervuyu-mogilu-ukrainskogo-poeta-tarasa-shevchenko</a:t>
            </a:r>
            <a:endParaRPr lang="uk-UA" sz="1600" dirty="0"/>
          </a:p>
        </p:txBody>
      </p:sp>
      <p:sp>
        <p:nvSpPr>
          <p:cNvPr id="6" name="Прямокутник 5"/>
          <p:cNvSpPr/>
          <p:nvPr/>
        </p:nvSpPr>
        <p:spPr>
          <a:xfrm>
            <a:off x="539262" y="116191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https://taras-shevchenko.com.ua/ua/biography/smert-i-pohovannya-tarasa-shevchenka.htm</a:t>
            </a:r>
            <a:endParaRPr lang="uk-UA" sz="1600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9262" y="2401184"/>
            <a:ext cx="4560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http://www.m-necropol.ru</a:t>
            </a:r>
            <a:r>
              <a:rPr lang="en-US" dirty="0"/>
              <a:t>/shevchenkotaras.html</a:t>
            </a:r>
            <a:endParaRPr lang="uk-UA" dirty="0"/>
          </a:p>
        </p:txBody>
      </p:sp>
      <p:sp>
        <p:nvSpPr>
          <p:cNvPr id="2" name="Прямокутник 1"/>
          <p:cNvSpPr/>
          <p:nvPr/>
        </p:nvSpPr>
        <p:spPr>
          <a:xfrm>
            <a:off x="6820031" y="3243968"/>
            <a:ext cx="3066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https://gk.if.ua/2012/03/13/5353</a:t>
            </a:r>
            <a:r>
              <a:rPr lang="en-US" dirty="0"/>
              <a:t>/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539262" y="181640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https://gazeta.ua/ru/articles/history/_mogilu-sevchenko-v-peterburge-raskopali-cherez-dva-mesyaca-posle-pohoron/835632</a:t>
            </a:r>
            <a:endParaRPr lang="uk-UA" sz="16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2579077" y="511337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https://uainfo.org/blognews/1526988317--hovali-tarasa-yak-getmana-parubka-sogodni-157-rokovini.html</a:t>
            </a:r>
            <a:endParaRPr lang="uk-UA" sz="16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539262" y="805912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http://na-skryzhalyah.blogspot.com/2016/03/blog-post_83.html</a:t>
            </a:r>
            <a:endParaRPr lang="uk-UA" sz="1600" dirty="0"/>
          </a:p>
        </p:txBody>
      </p:sp>
      <p:sp>
        <p:nvSpPr>
          <p:cNvPr id="9" name="Прямокутник 8"/>
          <p:cNvSpPr/>
          <p:nvPr/>
        </p:nvSpPr>
        <p:spPr>
          <a:xfrm>
            <a:off x="539262" y="3854010"/>
            <a:ext cx="49036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https://www.karpenkokarymuseum.kr.ua/kar170_u.html</a:t>
            </a:r>
            <a:endParaRPr lang="uk-UA" sz="16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2579077" y="4192564"/>
            <a:ext cx="57740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https://nedelya.info/news/item/6755-shevchenkivski-istoriji</a:t>
            </a:r>
            <a:endParaRPr lang="uk-UA" sz="1600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539262" y="26490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https://www.pslava.info/Kaniv_TarasovaGora_PamjatnykNaMogyliTGShevchenka_1939,303420.html</a:t>
            </a:r>
            <a:endParaRPr lang="uk-UA" sz="1600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2579077" y="4561896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https://www.myslenedrevo.com.ua/uk/Sci/Kyiv/ShevchenkoMonument.html</a:t>
            </a:r>
            <a:endParaRPr lang="uk-UA" sz="1600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539262" y="269905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https://m.day.kyiv.ua/ru/article/obshchestvo/shevchenko-nad-baltiyskim-morem</a:t>
            </a:r>
            <a:endParaRPr lang="uk-UA" sz="1600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2579077" y="569322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http://shevchenko-museum.com.ua/default/blog/view/642/blog/1/Pod</a:t>
            </a:r>
            <a:r>
              <a:rPr lang="uk-UA" sz="1600" dirty="0"/>
              <a:t>і</a:t>
            </a:r>
            <a:r>
              <a:rPr lang="en-US" sz="1600" dirty="0" err="1"/>
              <a:t>yi</a:t>
            </a:r>
            <a:r>
              <a:rPr lang="en-US" sz="1600" dirty="0"/>
              <a:t>-</a:t>
            </a:r>
            <a:r>
              <a:rPr lang="en-US" sz="1600" dirty="0" err="1"/>
              <a:t>na</a:t>
            </a:r>
            <a:r>
              <a:rPr lang="en-US" sz="1600" dirty="0"/>
              <a:t>-Tarasov</a:t>
            </a:r>
            <a:r>
              <a:rPr lang="uk-UA" sz="1600" dirty="0"/>
              <a:t>і</a:t>
            </a:r>
            <a:r>
              <a:rPr lang="en-US" sz="1600" dirty="0"/>
              <a:t>y-</a:t>
            </a:r>
            <a:r>
              <a:rPr lang="en-US" sz="1600" dirty="0" err="1"/>
              <a:t>gor</a:t>
            </a:r>
            <a:r>
              <a:rPr lang="uk-UA" sz="1600" dirty="0"/>
              <a:t>і</a:t>
            </a:r>
          </a:p>
        </p:txBody>
      </p:sp>
      <p:sp>
        <p:nvSpPr>
          <p:cNvPr id="15" name="Прямокутник 14"/>
          <p:cNvSpPr/>
          <p:nvPr/>
        </p:nvSpPr>
        <p:spPr>
          <a:xfrm>
            <a:off x="6820031" y="1907108"/>
            <a:ext cx="30483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/>
              <a:t>https://gorod.dp.ua/news/166134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6494585" y="247767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https://lookmytrips.com/56bebab5ff93672df30a52ea/pamiatnik-tarasu-shevchenko-na-monastyrskom-ostrove-ff9367-9993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84519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38" y="2841001"/>
            <a:ext cx="5695950" cy="3714750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832338" y="877340"/>
            <a:ext cx="104335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Із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свідоцтва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про хворобу і смерть,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підписаного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лікарем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Е.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Барі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який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навідувався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письменника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весь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цей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час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відомо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“Свидетельство Копия дано сие в том, что Академик Тарас Шевченко, 49 лет от роду, давно уже одержим органическим расстройством печени й сердца (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vitium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organicum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hepatis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et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cordis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); в последнее время развилась водяная болезнь (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Нydrops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), от которой он умер сего 26 февраля”.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Нижче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помічено,”47 лет от рождения” , так як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лікар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помилився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з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віком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3660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336431" y="110253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Тіло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Тараса Григоровича 3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дні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пролежало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церкві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Академії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мистецтв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  <a:b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Так як 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нього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знайшли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ніяких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коштів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поховання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то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комітет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Літературного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фонду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прийняв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себе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витрати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Але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письменники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поступилися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фонду,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зробили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між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собою складчину і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В день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поховання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-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біля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церкви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з’явилась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велика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кількість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людей,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які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хотіли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провести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письменника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останній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шлях та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сказати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останнє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слово.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До труни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підходили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Куліш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Білозерський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Хартахай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Курочкін</a:t>
            </a:r>
            <a:r>
              <a:rPr lang="ru-RU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  <a:r>
              <a:rPr lang="ru-RU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</a:t>
            </a:r>
            <a:endParaRPr lang="uk-UA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496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11000">
        <p15:prstTrans prst="pageCurlDouble"/>
      </p:transition>
    </mc:Choice>
    <mc:Fallback xmlns="">
      <p:transition spd="slow" advClick="0" advTm="11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0" y="240145"/>
            <a:ext cx="6967409" cy="5293147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918316" y="5533292"/>
            <a:ext cx="7018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Поховання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Т. Г. Шевченко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Смоленському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православному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кладовищі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в Санкт-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Петербурзі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                                      Худ. В. А. Петухов</a:t>
            </a:r>
            <a:endParaRPr lang="uk-UA" i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7936524" y="449051"/>
            <a:ext cx="32941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Тарас Григорович Шевченко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12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березня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1861 року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Смоленському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православному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кладовищі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 Санкт-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Петербурзі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біля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будівлі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церкви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Смоленської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ікони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Божої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Матері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287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9000">
        <p15:prstTrans prst="pageCurlDouble"/>
      </p:transition>
    </mc:Choice>
    <mc:Fallback xmlns="">
      <p:transition spd="slow" advClick="0" advTm="9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66" y="137746"/>
            <a:ext cx="6729046" cy="5046785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749666" y="5422710"/>
            <a:ext cx="6729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Пам'ятний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знак на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місці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першого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поховання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Тараса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Шевченка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в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Петербурзі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(валун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із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граніту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встановлений</a:t>
            </a:r>
            <a:r>
              <a:rPr lang="ru-RU" i="1" dirty="0">
                <a:solidFill>
                  <a:schemeClr val="bg1"/>
                </a:solidFill>
                <a:latin typeface="Comic Sans MS" panose="030F0702030302020204" pitchFamily="66" charset="0"/>
              </a:rPr>
              <a:t> в 1989)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7815540" y="906812"/>
            <a:ext cx="30948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Місце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першого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поховання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вважалося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загубленим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У 1989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році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передбачуваному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місці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могили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був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встановлений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 валун з </a:t>
            </a:r>
            <a:r>
              <a:rPr lang="ru-RU" dirty="0" err="1">
                <a:solidFill>
                  <a:schemeClr val="bg1"/>
                </a:solidFill>
                <a:latin typeface="Comic Sans MS" panose="030F0702030302020204" pitchFamily="66" charset="0"/>
              </a:rPr>
              <a:t>граніту</a:t>
            </a:r>
            <a:r>
              <a:rPr lang="ru-RU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82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7000">
        <p15:prstTrans prst="pageCurlDouble"/>
      </p:transition>
    </mc:Choice>
    <mc:Fallback xmlns="">
      <p:transition spd="slow" advClick="0" advTm="7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97638" y="1064752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br>
              <a:rPr lang="uk-UA" b="0" i="0" dirty="0">
                <a:solidFill>
                  <a:srgbClr val="000000"/>
                </a:solidFill>
                <a:effectLst/>
                <a:latin typeface="Droid Sans"/>
              </a:rPr>
            </a:br>
            <a:r>
              <a:rPr lang="uk-UA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58 днів Тарас Григорович був похований в Петербурзі, але в вірші “Заповіт” сам Шевченко зазначав, що хоче бути похований в Україні. </a:t>
            </a:r>
          </a:p>
          <a:p>
            <a:pPr algn="ctr"/>
            <a:r>
              <a:rPr lang="uk-UA" b="0" i="0" dirty="0"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Після клопотання М. Лазаревського труну відкопали,</a:t>
            </a:r>
          </a:p>
          <a:p>
            <a:pPr algn="ctr"/>
            <a: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  <a:t>встановили на чорні дроги (це такий візок без кузова, по суті постамент з колесами), і сумна процесія рушила на південь.</a:t>
            </a:r>
            <a:br>
              <a:rPr lang="uk-UA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endParaRPr lang="uk-UA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24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9000">
        <p15:prstTrans prst="pageCurlDouble"/>
      </p:transition>
    </mc:Choice>
    <mc:Fallback xmlns="">
      <p:transition spd="slow" advClick="0" advTm="9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6953</TotalTime>
  <Words>2291</Words>
  <Application>Microsoft Office PowerPoint</Application>
  <PresentationFormat>Широкий екран</PresentationFormat>
  <Paragraphs>145</Paragraphs>
  <Slides>46</Slides>
  <Notes>0</Notes>
  <HiddenSlides>0</HiddenSlides>
  <MMClips>3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46</vt:i4>
      </vt:variant>
    </vt:vector>
  </HeadingPairs>
  <TitlesOfParts>
    <vt:vector size="59" baseType="lpstr">
      <vt:lpstr>Arial</vt:lpstr>
      <vt:lpstr>Calibri</vt:lpstr>
      <vt:lpstr>Calibri Light</vt:lpstr>
      <vt:lpstr>Comic Sans MS</vt:lpstr>
      <vt:lpstr>Droid Sans</vt:lpstr>
      <vt:lpstr>Fira Sans</vt:lpstr>
      <vt:lpstr>Georgia</vt:lpstr>
      <vt:lpstr>Linux Libertine</vt:lpstr>
      <vt:lpstr>Montserrat</vt:lpstr>
      <vt:lpstr>Roboto</vt:lpstr>
      <vt:lpstr>Times New Roman</vt:lpstr>
      <vt:lpstr>Verdana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Аdministrator</dc:creator>
  <cp:lastModifiedBy>Аdministrator</cp:lastModifiedBy>
  <cp:revision>164</cp:revision>
  <dcterms:created xsi:type="dcterms:W3CDTF">2021-05-28T07:14:42Z</dcterms:created>
  <dcterms:modified xsi:type="dcterms:W3CDTF">2021-06-08T12:39:42Z</dcterms:modified>
</cp:coreProperties>
</file>