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89" r:id="rId2"/>
    <p:sldId id="261" r:id="rId3"/>
    <p:sldId id="290" r:id="rId4"/>
    <p:sldId id="257" r:id="rId5"/>
    <p:sldId id="270" r:id="rId6"/>
    <p:sldId id="271" r:id="rId7"/>
    <p:sldId id="272" r:id="rId8"/>
    <p:sldId id="263" r:id="rId9"/>
    <p:sldId id="282" r:id="rId10"/>
    <p:sldId id="292" r:id="rId11"/>
    <p:sldId id="277" r:id="rId12"/>
    <p:sldId id="273" r:id="rId13"/>
    <p:sldId id="291" r:id="rId14"/>
    <p:sldId id="287" r:id="rId15"/>
    <p:sldId id="274" r:id="rId16"/>
    <p:sldId id="259" r:id="rId17"/>
    <p:sldId id="275" r:id="rId18"/>
    <p:sldId id="276" r:id="rId19"/>
    <p:sldId id="286" r:id="rId20"/>
    <p:sldId id="267" r:id="rId21"/>
    <p:sldId id="280" r:id="rId22"/>
    <p:sldId id="283" r:id="rId23"/>
    <p:sldId id="285" r:id="rId24"/>
    <p:sldId id="284" r:id="rId25"/>
    <p:sldId id="278" r:id="rId26"/>
    <p:sldId id="281" r:id="rId27"/>
    <p:sldId id="293" r:id="rId28"/>
    <p:sldId id="264" r:id="rId29"/>
    <p:sldId id="294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3" d="100"/>
          <a:sy n="63" d="100"/>
        </p:scale>
        <p:origin x="-13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7.wdp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264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828836"/>
            <a:ext cx="763284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solidFill>
                  <a:srgbClr val="92D050"/>
                </a:solidFill>
              </a:rPr>
              <a:t>пропонує </a:t>
            </a:r>
            <a:r>
              <a:rPr lang="ru-RU" sz="3600" b="1">
                <a:solidFill>
                  <a:srgbClr val="92D050"/>
                </a:solidFill>
              </a:rPr>
              <a:t>ознайомитися з тематичною книжковою </a:t>
            </a:r>
            <a:r>
              <a:rPr lang="ru-RU" sz="3600" b="1" smtClean="0">
                <a:solidFill>
                  <a:srgbClr val="92D050"/>
                </a:solidFill>
              </a:rPr>
              <a:t>виставкою до </a:t>
            </a:r>
            <a:r>
              <a:rPr lang="ru-RU" sz="3600" b="1">
                <a:solidFill>
                  <a:srgbClr val="92D050"/>
                </a:solidFill>
              </a:rPr>
              <a:t>145-річчя від дня народження  </a:t>
            </a:r>
            <a:r>
              <a:rPr lang="ru-RU" sz="6600" b="1" smtClean="0">
                <a:solidFill>
                  <a:srgbClr val="92D050"/>
                </a:solidFill>
              </a:rPr>
              <a:t>Марка Черемшини  </a:t>
            </a:r>
            <a:endParaRPr lang="ru-RU" sz="6600" b="1">
              <a:solidFill>
                <a:srgbClr val="92D050"/>
              </a:solidFill>
            </a:endParaRPr>
          </a:p>
        </p:txBody>
      </p:sp>
      <p:pic>
        <p:nvPicPr>
          <p:cNvPr id="3" name="Олег Винник – Ніч яка місячн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12039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2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5" t="30186" r="13893" b="39655"/>
          <a:stretch/>
        </p:blipFill>
        <p:spPr bwMode="auto">
          <a:xfrm>
            <a:off x="827584" y="1290500"/>
            <a:ext cx="7215428" cy="451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Картинки по запросу рамк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84" y="285198"/>
            <a:ext cx="8677472" cy="657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836712"/>
          </a:xfrm>
        </p:spPr>
        <p:txBody>
          <a:bodyPr>
            <a:noAutofit/>
          </a:bodyPr>
          <a:lstStyle/>
          <a:p>
            <a:pPr algn="ctr"/>
            <a:r>
              <a:rPr lang="uk-UA" sz="4000">
                <a:solidFill>
                  <a:srgbClr val="FFFF00"/>
                </a:solidFill>
              </a:rPr>
              <a:t>М</a:t>
            </a:r>
            <a:r>
              <a:rPr lang="uk-UA" sz="4000" smtClean="0">
                <a:solidFill>
                  <a:srgbClr val="FFFF00"/>
                </a:solidFill>
              </a:rPr>
              <a:t>арко Черемшина й галицька проза</a:t>
            </a:r>
            <a:endParaRPr lang="ru-RU" sz="40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3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2448272"/>
          </a:xfrm>
        </p:spPr>
        <p:txBody>
          <a:bodyPr>
            <a:no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</a:rPr>
              <a:t>М</a:t>
            </a:r>
            <a:r>
              <a:rPr lang="ru-RU" sz="3200" smtClean="0">
                <a:solidFill>
                  <a:srgbClr val="FFFF00"/>
                </a:solidFill>
              </a:rPr>
              <a:t>ає </a:t>
            </a:r>
            <a:r>
              <a:rPr lang="ru-RU" sz="3200">
                <a:solidFill>
                  <a:srgbClr val="FFFF00"/>
                </a:solidFill>
              </a:rPr>
              <a:t>дома чималу бібліотеку, любить  малювати, </a:t>
            </a:r>
            <a:r>
              <a:rPr lang="ru-RU" sz="3200" smtClean="0">
                <a:solidFill>
                  <a:srgbClr val="FFFF00"/>
                </a:solidFill>
              </a:rPr>
              <a:t>співати.</a:t>
            </a:r>
            <a:r>
              <a:rPr lang="ru-RU" sz="3200">
                <a:solidFill>
                  <a:srgbClr val="FFFF00"/>
                </a:solidFill>
              </a:rPr>
              <a:t/>
            </a:r>
            <a:br>
              <a:rPr lang="ru-RU" sz="3200">
                <a:solidFill>
                  <a:srgbClr val="FFFF00"/>
                </a:solidFill>
              </a:rPr>
            </a:br>
            <a:r>
              <a:rPr lang="ru-RU" sz="3200">
                <a:solidFill>
                  <a:srgbClr val="FFFF00"/>
                </a:solidFill>
              </a:rPr>
              <a:t>У</a:t>
            </a:r>
            <a:r>
              <a:rPr lang="ru-RU" sz="3200" smtClean="0">
                <a:solidFill>
                  <a:srgbClr val="FFFF00"/>
                </a:solidFill>
              </a:rPr>
              <a:t>люблені </a:t>
            </a:r>
            <a:r>
              <a:rPr lang="ru-RU" sz="3200">
                <a:solidFill>
                  <a:srgbClr val="FFFF00"/>
                </a:solidFill>
              </a:rPr>
              <a:t>пісні  – </a:t>
            </a:r>
            <a:r>
              <a:rPr lang="ru-RU" sz="3200">
                <a:solidFill>
                  <a:srgbClr val="00B0F0"/>
                </a:solidFill>
              </a:rPr>
              <a:t>«Повій, вітре, на Вкраї­ну</a:t>
            </a:r>
            <a:r>
              <a:rPr lang="ru-RU" sz="3200" smtClean="0">
                <a:solidFill>
                  <a:srgbClr val="00B0F0"/>
                </a:solidFill>
              </a:rPr>
              <a:t>», </a:t>
            </a:r>
            <a:r>
              <a:rPr lang="ru-RU" sz="3200">
                <a:solidFill>
                  <a:srgbClr val="00B0F0"/>
                </a:solidFill>
              </a:rPr>
              <a:t>«Ніч яка місячна»</a:t>
            </a:r>
            <a:br>
              <a:rPr lang="ru-RU" sz="3200">
                <a:solidFill>
                  <a:srgbClr val="00B0F0"/>
                </a:solidFill>
              </a:rPr>
            </a:br>
            <a:endParaRPr lang="ru-RU" sz="320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3528392" cy="41764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>
                <a:solidFill>
                  <a:srgbClr val="FFFF00"/>
                </a:solidFill>
              </a:rPr>
              <a:t>"Етнографічних матеріалів я не збирав, бо сам був тим матеріалом, пересякнувши наскрізь народними піснями та казками із самого малку. Я виріс серед співанок, та казок, та сопілок, вдихав їх в себе і віддихав ними</a:t>
            </a:r>
            <a:r>
              <a:rPr lang="ru-RU" b="1" smtClean="0">
                <a:solidFill>
                  <a:srgbClr val="FFFF00"/>
                </a:solidFill>
              </a:rPr>
              <a:t>"</a:t>
            </a:r>
            <a:endParaRPr lang="ru-RU" b="1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004048" y="2348880"/>
            <a:ext cx="3682752" cy="3777283"/>
          </a:xfrm>
        </p:spPr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91" y="2348880"/>
            <a:ext cx="4513935" cy="4032448"/>
          </a:xfrm>
          <a:prstGeom prst="rect">
            <a:avLst/>
          </a:prstGeom>
          <a:noFill/>
          <a:ln>
            <a:noFill/>
          </a:ln>
          <a:effectLst>
            <a:glow rad="533400">
              <a:schemeClr val="accent5">
                <a:satMod val="175000"/>
                <a:alpha val="4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49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201608"/>
            <a:ext cx="3744416" cy="37258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 У травневій книзі "</a:t>
            </a:r>
            <a:r>
              <a:rPr lang="ru-RU" b="1" smtClean="0">
                <a:solidFill>
                  <a:srgbClr val="FFFF00"/>
                </a:solidFill>
              </a:rPr>
              <a:t>Літературно-наукового вісника</a:t>
            </a:r>
            <a:r>
              <a:rPr lang="ru-RU" b="1">
                <a:solidFill>
                  <a:srgbClr val="FFFF00"/>
                </a:solidFill>
              </a:rPr>
              <a:t>" </a:t>
            </a:r>
            <a:r>
              <a:rPr lang="ru-RU" b="1" smtClean="0">
                <a:solidFill>
                  <a:srgbClr val="FFFF00"/>
                </a:solidFill>
              </a:rPr>
              <a:t>надруковано </a:t>
            </a:r>
            <a:r>
              <a:rPr lang="ru-RU" b="1">
                <a:solidFill>
                  <a:srgbClr val="FFFF00"/>
                </a:solidFill>
              </a:rPr>
              <a:t>два "образки з гуцульського життя" — </a:t>
            </a:r>
            <a:r>
              <a:rPr lang="ru-RU" b="1">
                <a:solidFill>
                  <a:srgbClr val="00B0F0"/>
                </a:solidFill>
              </a:rPr>
              <a:t>"Святий Николай у гарті" </a:t>
            </a:r>
            <a:r>
              <a:rPr lang="ru-RU" b="1">
                <a:solidFill>
                  <a:srgbClr val="FFFF00"/>
                </a:solidFill>
              </a:rPr>
              <a:t>і</a:t>
            </a:r>
            <a:r>
              <a:rPr lang="ru-RU" b="1">
                <a:solidFill>
                  <a:srgbClr val="00B0F0"/>
                </a:solidFill>
              </a:rPr>
              <a:t> "Хіба даруймо воду</a:t>
            </a:r>
            <a:r>
              <a:rPr lang="ru-RU" b="1" smtClean="0">
                <a:solidFill>
                  <a:srgbClr val="00B0F0"/>
                </a:solidFill>
              </a:rPr>
              <a:t>"</a:t>
            </a:r>
            <a:endParaRPr lang="ru-RU" b="1">
              <a:solidFill>
                <a:srgbClr val="00B0F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4077072"/>
            <a:ext cx="3744416" cy="23042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>
                <a:solidFill>
                  <a:srgbClr val="FFFF00"/>
                </a:solidFill>
              </a:rPr>
              <a:t>Протягом 1900 і </a:t>
            </a:r>
            <a:r>
              <a:rPr lang="ru-RU" b="1" smtClean="0">
                <a:solidFill>
                  <a:srgbClr val="FFFF00"/>
                </a:solidFill>
              </a:rPr>
              <a:t>1901 років надруковано ряд </a:t>
            </a:r>
            <a:r>
              <a:rPr lang="ru-RU" b="1">
                <a:solidFill>
                  <a:srgbClr val="FFFF00"/>
                </a:solidFill>
              </a:rPr>
              <a:t>оповідань, які склали першу книгу </a:t>
            </a:r>
            <a:r>
              <a:rPr lang="ru-RU" b="1" smtClean="0">
                <a:solidFill>
                  <a:srgbClr val="FFFF00"/>
                </a:solidFill>
              </a:rPr>
              <a:t>письменника </a:t>
            </a:r>
            <a:r>
              <a:rPr lang="ru-RU" b="1" smtClean="0">
                <a:solidFill>
                  <a:srgbClr val="00B0F0"/>
                </a:solidFill>
              </a:rPr>
              <a:t>«Карби»</a:t>
            </a:r>
            <a:endParaRPr lang="ru-RU">
              <a:solidFill>
                <a:srgbClr val="00B0F0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08" y="523176"/>
            <a:ext cx="2552602" cy="340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C:\Documents and Settings\admin\Рабочий стол\картинки\b84550_e617234ff332460a8fcdc28882254e4c-mv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9945"/>
            <a:ext cx="5472608" cy="319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86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774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З</a:t>
            </a:r>
            <a:r>
              <a:rPr lang="ru-RU" sz="2400" b="1" smtClean="0">
                <a:solidFill>
                  <a:srgbClr val="FFFF00"/>
                </a:solidFill>
              </a:rPr>
              <a:t>бірка </a:t>
            </a:r>
            <a:r>
              <a:rPr lang="ru-RU" sz="3200" b="1">
                <a:solidFill>
                  <a:srgbClr val="00B0F0"/>
                </a:solidFill>
              </a:rPr>
              <a:t>«Карби» </a:t>
            </a:r>
            <a:r>
              <a:rPr lang="ru-RU" sz="2400" b="1" smtClean="0">
                <a:solidFill>
                  <a:srgbClr val="FFFF00"/>
                </a:solidFill>
              </a:rPr>
              <a:t>починається так:</a:t>
            </a:r>
            <a:r>
              <a:rPr lang="ru-RU" sz="2400" b="1">
                <a:solidFill>
                  <a:srgbClr val="FFFF00"/>
                </a:solidFill>
              </a:rPr>
              <a:t/>
            </a:r>
            <a:br>
              <a:rPr lang="ru-RU" sz="2400" b="1">
                <a:solidFill>
                  <a:srgbClr val="FFFF00"/>
                </a:solidFill>
              </a:rPr>
            </a:br>
            <a:r>
              <a:rPr lang="ru-RU" sz="2400" b="1">
                <a:solidFill>
                  <a:srgbClr val="FFFF00"/>
                </a:solidFill>
              </a:rPr>
              <a:t/>
            </a:r>
            <a:br>
              <a:rPr lang="ru-RU" sz="2400" b="1">
                <a:solidFill>
                  <a:srgbClr val="FFFF00"/>
                </a:solidFill>
              </a:rPr>
            </a:b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3282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«У пригорщі брав би тото зелене село, леліяв би, як дрібненьку запашну отаву, гладив би, як </a:t>
            </a:r>
            <a:r>
              <a:rPr lang="ru-RU" sz="3200" b="1" smtClean="0">
                <a:solidFill>
                  <a:srgbClr val="FFFF00"/>
                </a:solidFill>
              </a:rPr>
              <a:t>паву»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 bwMode="auto">
          <a:xfrm>
            <a:off x="60960" y="2498525"/>
            <a:ext cx="9037320" cy="4313323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satMod val="175000"/>
                <a:alpha val="5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23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64" y="1556792"/>
            <a:ext cx="864096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32657"/>
            <a:ext cx="8100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rgbClr val="FFFF00"/>
                </a:solidFill>
              </a:rPr>
              <a:t>«Зоря </a:t>
            </a:r>
            <a:r>
              <a:rPr lang="ru-RU" sz="3200" b="1">
                <a:solidFill>
                  <a:srgbClr val="FFFF00"/>
                </a:solidFill>
              </a:rPr>
              <a:t>росою їх змиває, гей мід спиває.</a:t>
            </a:r>
          </a:p>
          <a:p>
            <a:r>
              <a:rPr lang="ru-RU" sz="3200" b="1">
                <a:solidFill>
                  <a:srgbClr val="FFFF00"/>
                </a:solidFill>
              </a:rPr>
              <a:t>Таке село тихоньке, таке </a:t>
            </a:r>
            <a:r>
              <a:rPr lang="ru-RU" sz="3200" b="1" smtClean="0">
                <a:solidFill>
                  <a:srgbClr val="FFFF00"/>
                </a:solidFill>
              </a:rPr>
              <a:t>зарошене !»</a:t>
            </a:r>
            <a:endParaRPr lang="ru-RU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1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>
                <a:solidFill>
                  <a:srgbClr val="FFFF00"/>
                </a:solidFill>
              </a:rPr>
              <a:t>За невисоким перевалом, у долині Прута розташоване </a:t>
            </a:r>
            <a:r>
              <a:rPr lang="ru-RU" smtClean="0">
                <a:solidFill>
                  <a:srgbClr val="FFFF00"/>
                </a:solidFill>
              </a:rPr>
              <a:t>селище Ділятин,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/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600">
                <a:solidFill>
                  <a:srgbClr val="FFFF00"/>
                </a:solidFill>
              </a:rPr>
              <a:t>д</a:t>
            </a:r>
            <a:r>
              <a:rPr lang="ru-RU" sz="3600" smtClean="0">
                <a:solidFill>
                  <a:srgbClr val="FFFF00"/>
                </a:solidFill>
              </a:rPr>
              <a:t>е Марко </a:t>
            </a:r>
            <a:r>
              <a:rPr lang="ru-RU" sz="3600">
                <a:solidFill>
                  <a:srgbClr val="FFFF00"/>
                </a:solidFill>
              </a:rPr>
              <a:t>Черемшина з жовтня 1906 р. </a:t>
            </a:r>
            <a:r>
              <a:rPr lang="ru-RU" sz="3600" smtClean="0">
                <a:solidFill>
                  <a:srgbClr val="FFFF00"/>
                </a:solidFill>
              </a:rPr>
              <a:t> працює адвокатом. </a:t>
            </a:r>
          </a:p>
          <a:p>
            <a:endParaRPr lang="ru-RU">
              <a:solidFill>
                <a:srgbClr val="FFFF00"/>
              </a:solidFill>
            </a:endParaRPr>
          </a:p>
          <a:p>
            <a:endParaRPr lang="ru-RU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600" smtClean="0">
                <a:solidFill>
                  <a:srgbClr val="FFFF00"/>
                </a:solidFill>
              </a:rPr>
              <a:t>У </a:t>
            </a:r>
            <a:r>
              <a:rPr lang="ru-RU" sz="3600">
                <a:solidFill>
                  <a:srgbClr val="FFFF00"/>
                </a:solidFill>
              </a:rPr>
              <a:t>1912 р. він </a:t>
            </a:r>
            <a:r>
              <a:rPr lang="ru-RU" sz="3600" smtClean="0">
                <a:solidFill>
                  <a:srgbClr val="FFFF00"/>
                </a:solidFill>
              </a:rPr>
              <a:t>відкриває </a:t>
            </a:r>
            <a:r>
              <a:rPr lang="ru-RU" sz="3600">
                <a:solidFill>
                  <a:srgbClr val="FFFF00"/>
                </a:solidFill>
              </a:rPr>
              <a:t>власну адвокатську канцелярію в </a:t>
            </a:r>
            <a:r>
              <a:rPr lang="ru-RU" sz="3600" smtClean="0">
                <a:solidFill>
                  <a:srgbClr val="FFFF00"/>
                </a:solidFill>
              </a:rPr>
              <a:t>місті </a:t>
            </a:r>
            <a:r>
              <a:rPr lang="ru-RU" sz="3600">
                <a:solidFill>
                  <a:srgbClr val="FFFF00"/>
                </a:solidFill>
              </a:rPr>
              <a:t>Снятині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750"/>
                    </a14:imgEffect>
                    <a14:imgEffect>
                      <a14:brightnessContrast bright="18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2" y="1556792"/>
            <a:ext cx="3960440" cy="259228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73" b="4275"/>
          <a:stretch/>
        </p:blipFill>
        <p:spPr bwMode="auto">
          <a:xfrm>
            <a:off x="821236" y="3789308"/>
            <a:ext cx="3579364" cy="2375704"/>
          </a:xfrm>
          <a:prstGeom prst="rect">
            <a:avLst/>
          </a:prstGeom>
          <a:noFill/>
          <a:ln>
            <a:noFill/>
          </a:ln>
          <a:effectLst>
            <a:glow rad="152400">
              <a:schemeClr val="accent5">
                <a:satMod val="175000"/>
                <a:alpha val="5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5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3441"/>
            <a:ext cx="5482952" cy="1143000"/>
          </a:xfrm>
        </p:spPr>
        <p:txBody>
          <a:bodyPr>
            <a:noAutofit/>
          </a:bodyPr>
          <a:lstStyle/>
          <a:p>
            <a:pPr algn="ctr"/>
            <a:r>
              <a:rPr lang="ru-RU" sz="2800" smtClean="0">
                <a:solidFill>
                  <a:srgbClr val="FFFF00"/>
                </a:solidFill>
              </a:rPr>
              <a:t> Будинок </a:t>
            </a:r>
            <a:r>
              <a:rPr lang="ru-RU" sz="2800">
                <a:solidFill>
                  <a:srgbClr val="FFFF00"/>
                </a:solidFill>
              </a:rPr>
              <a:t>у центрі Снятина, </a:t>
            </a:r>
            <a:r>
              <a:rPr lang="ru-RU" sz="2800" smtClean="0">
                <a:solidFill>
                  <a:srgbClr val="FFFF00"/>
                </a:solidFill>
              </a:rPr>
              <a:t>куплений </a:t>
            </a:r>
            <a:r>
              <a:rPr lang="ru-RU" sz="2800">
                <a:solidFill>
                  <a:srgbClr val="FFFF00"/>
                </a:solidFill>
              </a:rPr>
              <a:t>Іваном Семанюком у 1918 році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5538"/>
            <a:ext cx="5338136" cy="343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412777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916832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rgbClr val="FFFF00"/>
                </a:solidFill>
              </a:rPr>
              <a:t>«Це господиня Наталя Василівна, по чоловікові — Семанюк»</a:t>
            </a:r>
            <a:br>
              <a:rPr lang="ru-RU" sz="2400">
                <a:solidFill>
                  <a:srgbClr val="FFFF00"/>
                </a:solidFill>
              </a:rPr>
            </a:br>
            <a:endParaRPr lang="ru-RU" sz="2400">
              <a:solidFill>
                <a:srgbClr val="FFFF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756" y="3501008"/>
            <a:ext cx="4038600" cy="2707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C:\Documents and Settings\admin\Рабочий стол\картинки\0fcf85d163a83631c0a75e92bc9ef4b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619920"/>
            <a:ext cx="4267344" cy="426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admin\Рабочий стол\картинки\stork_PNG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0000">
            <a:off x="6179330" y="-3218"/>
            <a:ext cx="2790972" cy="231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52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080120"/>
          </a:xfrm>
        </p:spPr>
        <p:txBody>
          <a:bodyPr>
            <a:normAutofit/>
          </a:bodyPr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764704"/>
            <a:ext cx="4032448" cy="5839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>
                <a:solidFill>
                  <a:srgbClr val="FFFF00"/>
                </a:solidFill>
              </a:rPr>
              <a:t>На початку </a:t>
            </a:r>
            <a:r>
              <a:rPr lang="ru-RU" b="1" smtClean="0">
                <a:solidFill>
                  <a:srgbClr val="FFFF00"/>
                </a:solidFill>
              </a:rPr>
              <a:t>Першої </a:t>
            </a:r>
            <a:r>
              <a:rPr lang="ru-RU" b="1">
                <a:solidFill>
                  <a:srgbClr val="FFFF00"/>
                </a:solidFill>
              </a:rPr>
              <a:t>світової війни Марко Черемшина разом з дружиною виїхав до батьків у село </a:t>
            </a:r>
            <a:r>
              <a:rPr lang="ru-RU" b="1" smtClean="0">
                <a:solidFill>
                  <a:srgbClr val="FFFF00"/>
                </a:solidFill>
              </a:rPr>
              <a:t>Кобаки. </a:t>
            </a:r>
            <a:r>
              <a:rPr lang="ru-RU" b="1">
                <a:solidFill>
                  <a:srgbClr val="FFFF00"/>
                </a:solidFill>
              </a:rPr>
              <a:t>Б</a:t>
            </a:r>
            <a:r>
              <a:rPr lang="ru-RU" b="1" smtClean="0">
                <a:solidFill>
                  <a:srgbClr val="FFFF00"/>
                </a:solidFill>
              </a:rPr>
              <a:t>ув </a:t>
            </a:r>
            <a:r>
              <a:rPr lang="ru-RU" b="1">
                <a:solidFill>
                  <a:srgbClr val="FFFF00"/>
                </a:solidFill>
              </a:rPr>
              <a:t>свідком жахливих картин воєнного лихоліття, від якого страждали насамперед прості люди, убогі </a:t>
            </a:r>
            <a:r>
              <a:rPr lang="ru-RU" b="1" smtClean="0">
                <a:solidFill>
                  <a:srgbClr val="FFFF00"/>
                </a:solidFill>
              </a:rPr>
              <a:t>гуцули</a:t>
            </a:r>
            <a:endParaRPr lang="ru-RU" b="1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" r="2938" b="27814"/>
          <a:stretch/>
        </p:blipFill>
        <p:spPr bwMode="auto">
          <a:xfrm>
            <a:off x="4489336" y="188640"/>
            <a:ext cx="4608512" cy="641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Solov+yanenko+A+Poviy+vitre+na+Vkrainu_muzlishko.ru (www.mp3cut.ru).mp3">
            <a:hlinkClick r:id="" action="ppaction://media"/>
          </p:cNvPr>
          <p:cNvPicPr>
            <a:picLocks noGrp="1" noChangeAspect="1"/>
          </p:cNvPicPr>
          <p:nvPr>
            <p:ph sz="half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62700" y="3557588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103771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2818656" cy="4425355"/>
          </a:xfrm>
        </p:spPr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2200" y="548681"/>
            <a:ext cx="2448272" cy="554461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>
                <a:solidFill>
                  <a:srgbClr val="FFFF00"/>
                </a:solidFill>
              </a:rPr>
              <a:t>Він не міг лишитися байдужим до страхіть злочинної війни, у нього виникає задум цілої книги оповідань </a:t>
            </a:r>
            <a:r>
              <a:rPr lang="ru-RU" b="1">
                <a:solidFill>
                  <a:srgbClr val="00B0F0"/>
                </a:solidFill>
              </a:rPr>
              <a:t>"Село за війни"</a:t>
            </a:r>
            <a:r>
              <a:rPr lang="ru-RU" b="1">
                <a:solidFill>
                  <a:srgbClr val="FFFF00"/>
                </a:solidFill>
              </a:rPr>
              <a:t>. П</a:t>
            </a:r>
            <a:r>
              <a:rPr lang="ru-RU" b="1" smtClean="0">
                <a:solidFill>
                  <a:srgbClr val="FFFF00"/>
                </a:solidFill>
              </a:rPr>
              <a:t>рацює </a:t>
            </a:r>
            <a:r>
              <a:rPr lang="ru-RU" b="1">
                <a:solidFill>
                  <a:srgbClr val="FFFF00"/>
                </a:solidFill>
              </a:rPr>
              <a:t>над новелами </a:t>
            </a:r>
            <a:r>
              <a:rPr lang="ru-RU" b="1">
                <a:solidFill>
                  <a:srgbClr val="00B0F0"/>
                </a:solidFill>
              </a:rPr>
              <a:t>"Село вигибає", "Зрадник", "Село потерпає" </a:t>
            </a:r>
          </a:p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576064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39" y="1556792"/>
            <a:ext cx="203887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Documents and Settings\admin\Рабочий стол\картинки\slotmachine_fir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64" y="3645024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1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9791"/>
            <a:ext cx="8136903" cy="534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5555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Марко </a:t>
            </a:r>
            <a:r>
              <a:rPr lang="ru-RU" sz="3200" b="1" smtClean="0">
                <a:solidFill>
                  <a:srgbClr val="FFFF00"/>
                </a:solidFill>
              </a:rPr>
              <a:t>Черемшина </a:t>
            </a:r>
            <a:r>
              <a:rPr lang="ru-RU" sz="3200" b="1" smtClean="0">
                <a:solidFill>
                  <a:srgbClr val="00B0F0"/>
                </a:solidFill>
              </a:rPr>
              <a:t>«Село вигибає»</a:t>
            </a:r>
            <a:endParaRPr lang="ru-RU" sz="3200" b="1">
              <a:solidFill>
                <a:srgbClr val="00B0F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7" t="3433" r="5623" b="6339"/>
          <a:stretch/>
        </p:blipFill>
        <p:spPr bwMode="auto">
          <a:xfrm rot="4020000">
            <a:off x="161401" y="1828092"/>
            <a:ext cx="3505868" cy="230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9" name="Picture 11" descr="C:\Documents and Settings\admin\Рабочий стол\картинки\z12-765x51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760000">
            <a:off x="-742710" y="2544492"/>
            <a:ext cx="2996461" cy="81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C:\Documents and Settings\admin\Рабочий стол\картинки\z12-765x51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880000">
            <a:off x="1961727" y="2605564"/>
            <a:ext cx="2446648" cy="94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Documents and Settings\admin\Рабочий стол\картинки\z12-765x51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949791"/>
            <a:ext cx="3183905" cy="91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C:\Documents and Settings\admin\Рабочий стол\картинки\z12-765x5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0000">
            <a:off x="468589" y="4351913"/>
            <a:ext cx="3357117" cy="86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3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картинки\2035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0" y="8424"/>
            <a:ext cx="9036496" cy="666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5319" y="116632"/>
            <a:ext cx="83171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Оригінальний майстер українського слова, тонкий художник прекрасної Гуцульщини з її незрівнянною гірською красою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7" y="2276872"/>
            <a:ext cx="5407025" cy="3633787"/>
          </a:xfrm>
          <a:prstGeom prst="rect">
            <a:avLst/>
          </a:prstGeom>
          <a:noFill/>
          <a:ln>
            <a:noFill/>
          </a:ln>
          <a:effectLst>
            <a:glow rad="406400">
              <a:schemeClr val="accent2">
                <a:satMod val="175000"/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:\Documents and Settings\admin\Рабочий стол\картинки\Literaturni-ugrupuvannya-1920-h-1930-h-roki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3528392" cy="2247900"/>
          </a:xfrm>
          <a:prstGeom prst="rect">
            <a:avLst/>
          </a:prstGeom>
          <a:noFill/>
          <a:effectLst>
            <a:glow rad="647700">
              <a:schemeClr val="accent2">
                <a:satMod val="175000"/>
                <a:alpha val="5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84168" y="2912169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/>
              <a:t> </a:t>
            </a:r>
            <a:endParaRPr lang="ru-RU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9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95936" y="476672"/>
            <a:ext cx="2448272" cy="564949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 Т</a:t>
            </a:r>
            <a:r>
              <a:rPr lang="ru-RU" b="1" smtClean="0">
                <a:solidFill>
                  <a:srgbClr val="FFFF00"/>
                </a:solidFill>
              </a:rPr>
              <a:t>ематичний </a:t>
            </a:r>
            <a:r>
              <a:rPr lang="ru-RU" b="1">
                <a:solidFill>
                  <a:srgbClr val="FFFF00"/>
                </a:solidFill>
              </a:rPr>
              <a:t>цикл становлять </a:t>
            </a:r>
            <a:r>
              <a:rPr lang="ru-RU" b="1" smtClean="0">
                <a:solidFill>
                  <a:srgbClr val="FFFF00"/>
                </a:solidFill>
              </a:rPr>
              <a:t>оповідання, написані </a:t>
            </a:r>
            <a:r>
              <a:rPr lang="ru-RU" b="1">
                <a:solidFill>
                  <a:srgbClr val="FFFF00"/>
                </a:solidFill>
              </a:rPr>
              <a:t>про життя селянства під гнітом польської влади: </a:t>
            </a:r>
            <a:r>
              <a:rPr lang="ru-RU" b="1">
                <a:solidFill>
                  <a:srgbClr val="00B0F0"/>
                </a:solidFill>
              </a:rPr>
              <a:t>«Верховина», «Ласка», «Коляда», «На Купала на Івана» </a:t>
            </a:r>
            <a:r>
              <a:rPr lang="ru-RU" b="1">
                <a:solidFill>
                  <a:srgbClr val="FFFF00"/>
                </a:solidFill>
              </a:rPr>
              <a:t>та </a:t>
            </a:r>
            <a:r>
              <a:rPr lang="ru-RU" b="1" smtClean="0">
                <a:solidFill>
                  <a:srgbClr val="FFFF00"/>
                </a:solidFill>
              </a:rPr>
              <a:t>інші</a:t>
            </a:r>
            <a:endParaRPr lang="ru-RU" b="1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875" y="209729"/>
            <a:ext cx="224790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" t="5466" r="4578" b="19867"/>
          <a:stretch/>
        </p:blipFill>
        <p:spPr bwMode="auto">
          <a:xfrm>
            <a:off x="6228184" y="3673544"/>
            <a:ext cx="2276229" cy="289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" t="6485" r="5254" b="5165"/>
          <a:stretch/>
        </p:blipFill>
        <p:spPr bwMode="auto">
          <a:xfrm>
            <a:off x="2761909" y="4075953"/>
            <a:ext cx="1655515" cy="252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Картинки по запросу гуцульщина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1" t="6505" r="6631" b="6202"/>
          <a:stretch/>
        </p:blipFill>
        <p:spPr bwMode="auto">
          <a:xfrm>
            <a:off x="179513" y="209729"/>
            <a:ext cx="4104456" cy="28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Похожее изображение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7" t="11497" r="12049" b="19575"/>
          <a:stretch/>
        </p:blipFill>
        <p:spPr bwMode="auto">
          <a:xfrm>
            <a:off x="255481" y="2847176"/>
            <a:ext cx="2563255" cy="33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8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3" t="4045" r="50542" b="8623"/>
          <a:stretch/>
        </p:blipFill>
        <p:spPr bwMode="auto">
          <a:xfrm>
            <a:off x="3724292" y="4043948"/>
            <a:ext cx="1791833" cy="231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Картинки по запросу Черемшина М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4" t="7688" r="11316" b="9812"/>
          <a:stretch/>
        </p:blipFill>
        <p:spPr bwMode="auto">
          <a:xfrm>
            <a:off x="2987823" y="1497628"/>
            <a:ext cx="1463041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Черемшина М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105273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0"/>
          <a:stretch/>
        </p:blipFill>
        <p:spPr bwMode="auto">
          <a:xfrm>
            <a:off x="306631" y="3195861"/>
            <a:ext cx="1695450" cy="257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7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3200" b="1" smtClean="0">
                <a:solidFill>
                  <a:srgbClr val="FFFF00"/>
                </a:solidFill>
              </a:rPr>
              <a:t>Спадщина митця </a:t>
            </a:r>
            <a:r>
              <a:rPr lang="ru-RU" sz="3200" b="1">
                <a:solidFill>
                  <a:srgbClr val="FFFF00"/>
                </a:solidFill>
              </a:rPr>
              <a:t>становить близько 60 </a:t>
            </a:r>
            <a:r>
              <a:rPr lang="ru-RU" sz="3200" b="1" smtClean="0">
                <a:solidFill>
                  <a:srgbClr val="FFFF00"/>
                </a:solidFill>
              </a:rPr>
              <a:t> </a:t>
            </a:r>
            <a:r>
              <a:rPr lang="ru-RU" sz="3200" b="1">
                <a:solidFill>
                  <a:srgbClr val="FFFF00"/>
                </a:solidFill>
              </a:rPr>
              <a:t>творів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t="8030" r="7231" b="6469"/>
          <a:stretch/>
        </p:blipFill>
        <p:spPr bwMode="auto">
          <a:xfrm>
            <a:off x="6595784" y="926500"/>
            <a:ext cx="2362200" cy="260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442" y="3495952"/>
            <a:ext cx="1732005" cy="265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4" t="9354" r="9362" b="5906"/>
          <a:stretch/>
        </p:blipFill>
        <p:spPr bwMode="auto">
          <a:xfrm>
            <a:off x="4604556" y="1486144"/>
            <a:ext cx="1456202" cy="246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5" t="12666" r="22800" b="5734"/>
          <a:stretch/>
        </p:blipFill>
        <p:spPr bwMode="auto">
          <a:xfrm>
            <a:off x="7006338" y="2319951"/>
            <a:ext cx="1541091" cy="239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3" t="6327" r="21323" b="16389"/>
          <a:stretch/>
        </p:blipFill>
        <p:spPr bwMode="auto">
          <a:xfrm>
            <a:off x="5344761" y="4149080"/>
            <a:ext cx="1516917" cy="2470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4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28083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Бабин хід</a:t>
            </a:r>
          </a:p>
          <a:p>
            <a:r>
              <a:rPr lang="ru-RU" b="1">
                <a:solidFill>
                  <a:srgbClr val="FFFF00"/>
                </a:solidFill>
              </a:rPr>
              <a:t>Більмо</a:t>
            </a:r>
          </a:p>
          <a:p>
            <a:r>
              <a:rPr lang="ru-RU" b="1">
                <a:solidFill>
                  <a:srgbClr val="FFFF00"/>
                </a:solidFill>
              </a:rPr>
              <a:t>Бо як дим підоймається</a:t>
            </a:r>
          </a:p>
          <a:p>
            <a:r>
              <a:rPr lang="ru-RU" b="1">
                <a:solidFill>
                  <a:srgbClr val="FFFF00"/>
                </a:solidFill>
              </a:rPr>
              <a:t>Бодай їм путь пропала!</a:t>
            </a:r>
          </a:p>
          <a:p>
            <a:r>
              <a:rPr lang="ru-RU" b="1">
                <a:solidFill>
                  <a:srgbClr val="FFFF00"/>
                </a:solidFill>
              </a:rPr>
              <a:t>Верба</a:t>
            </a:r>
          </a:p>
          <a:p>
            <a:r>
              <a:rPr lang="ru-RU" b="1">
                <a:solidFill>
                  <a:srgbClr val="FFFF00"/>
                </a:solidFill>
              </a:rPr>
              <a:t>Верховина</a:t>
            </a:r>
          </a:p>
          <a:p>
            <a:r>
              <a:rPr lang="ru-RU" b="1">
                <a:solidFill>
                  <a:srgbClr val="FFFF00"/>
                </a:solidFill>
              </a:rPr>
              <a:t>Весна</a:t>
            </a:r>
          </a:p>
          <a:p>
            <a:r>
              <a:rPr lang="ru-RU" b="1">
                <a:solidFill>
                  <a:srgbClr val="FFFF00"/>
                </a:solidFill>
              </a:rPr>
              <a:t>Вірші у прозі</a:t>
            </a:r>
          </a:p>
          <a:p>
            <a:r>
              <a:rPr lang="ru-RU" b="1">
                <a:solidFill>
                  <a:srgbClr val="FFFF00"/>
                </a:solidFill>
              </a:rPr>
              <a:t>Вона</a:t>
            </a:r>
          </a:p>
          <a:p>
            <a:r>
              <a:rPr lang="ru-RU" b="1">
                <a:solidFill>
                  <a:srgbClr val="FFFF00"/>
                </a:solidFill>
              </a:rPr>
              <a:t>Горнець</a:t>
            </a:r>
          </a:p>
          <a:p>
            <a:r>
              <a:rPr lang="ru-RU" b="1">
                <a:solidFill>
                  <a:srgbClr val="FFFF00"/>
                </a:solidFill>
              </a:rPr>
              <a:t>Грушка</a:t>
            </a:r>
          </a:p>
          <a:p>
            <a:r>
              <a:rPr lang="ru-RU" b="1">
                <a:solidFill>
                  <a:srgbClr val="FFFF00"/>
                </a:solidFill>
              </a:rPr>
              <a:t>Ґердан</a:t>
            </a:r>
          </a:p>
          <a:p>
            <a:r>
              <a:rPr lang="ru-RU" b="1">
                <a:solidFill>
                  <a:srgbClr val="FFFF00"/>
                </a:solidFill>
              </a:rPr>
              <a:t>Дід</a:t>
            </a:r>
          </a:p>
          <a:p>
            <a:r>
              <a:rPr lang="ru-RU" b="1">
                <a:solidFill>
                  <a:srgbClr val="FFFF00"/>
                </a:solidFill>
              </a:rPr>
              <a:t>За мачуху молоденьку</a:t>
            </a:r>
          </a:p>
          <a:p>
            <a:r>
              <a:rPr lang="ru-RU" b="1">
                <a:solidFill>
                  <a:srgbClr val="FFFF00"/>
                </a:solidFill>
              </a:rPr>
              <a:t>Заморожені фіалки</a:t>
            </a:r>
          </a:p>
          <a:p>
            <a:r>
              <a:rPr lang="ru-RU" b="1">
                <a:solidFill>
                  <a:srgbClr val="FFFF00"/>
                </a:solidFill>
              </a:rPr>
              <a:t>Зарікайся мід-горівку </a:t>
            </a:r>
            <a:r>
              <a:rPr lang="ru-RU" b="1" smtClean="0">
                <a:solidFill>
                  <a:srgbClr val="FFFF00"/>
                </a:solidFill>
              </a:rPr>
              <a:t>пити</a:t>
            </a:r>
            <a:endParaRPr lang="ru-RU" b="1">
              <a:solidFill>
                <a:srgbClr val="FFFF00"/>
              </a:solidFill>
            </a:endParaRPr>
          </a:p>
          <a:p>
            <a:r>
              <a:rPr lang="ru-RU" b="1">
                <a:solidFill>
                  <a:srgbClr val="FFFF00"/>
                </a:solidFill>
              </a:rPr>
              <a:t>Зведениця</a:t>
            </a:r>
          </a:p>
          <a:p>
            <a:r>
              <a:rPr lang="ru-RU" b="1">
                <a:solidFill>
                  <a:srgbClr val="FFFF00"/>
                </a:solidFill>
              </a:rPr>
              <a:t>Злодія зловили</a:t>
            </a:r>
          </a:p>
          <a:p>
            <a:r>
              <a:rPr lang="ru-RU" b="1">
                <a:solidFill>
                  <a:srgbClr val="FFFF00"/>
                </a:solidFill>
              </a:rPr>
              <a:t>Зрадник</a:t>
            </a:r>
          </a:p>
          <a:p>
            <a:r>
              <a:rPr lang="ru-RU" b="1">
                <a:solidFill>
                  <a:srgbClr val="FFFF00"/>
                </a:solidFill>
              </a:rPr>
              <a:t>Інвалідка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-171400"/>
            <a:ext cx="32403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endParaRPr lang="ru-RU"/>
          </a:p>
          <a:p>
            <a:r>
              <a:rPr lang="ru-RU"/>
              <a:t> </a:t>
            </a:r>
          </a:p>
          <a:p>
            <a:r>
              <a:rPr lang="ru-RU" b="1">
                <a:solidFill>
                  <a:srgbClr val="FFFF00"/>
                </a:solidFill>
              </a:rPr>
              <a:t>Карби</a:t>
            </a:r>
          </a:p>
          <a:p>
            <a:r>
              <a:rPr lang="ru-RU" b="1">
                <a:solidFill>
                  <a:srgbClr val="FFFF00"/>
                </a:solidFill>
              </a:rPr>
              <a:t>Керманич</a:t>
            </a:r>
          </a:p>
          <a:p>
            <a:r>
              <a:rPr lang="ru-RU" b="1">
                <a:solidFill>
                  <a:srgbClr val="FFFF00"/>
                </a:solidFill>
              </a:rPr>
              <a:t>Коляда</a:t>
            </a:r>
          </a:p>
          <a:p>
            <a:r>
              <a:rPr lang="ru-RU" b="1">
                <a:solidFill>
                  <a:srgbClr val="FFFF00"/>
                </a:solidFill>
              </a:rPr>
              <a:t>Ласка</a:t>
            </a:r>
          </a:p>
          <a:p>
            <a:r>
              <a:rPr lang="ru-RU" b="1">
                <a:solidFill>
                  <a:srgbClr val="FFFF00"/>
                </a:solidFill>
              </a:rPr>
              <a:t>Ледові цвіти</a:t>
            </a:r>
          </a:p>
          <a:p>
            <a:r>
              <a:rPr lang="ru-RU" b="1">
                <a:solidFill>
                  <a:srgbClr val="FFFF00"/>
                </a:solidFill>
              </a:rPr>
              <a:t>Лік</a:t>
            </a:r>
          </a:p>
          <a:p>
            <a:r>
              <a:rPr lang="ru-RU" b="1">
                <a:solidFill>
                  <a:srgbClr val="FFFF00"/>
                </a:solidFill>
              </a:rPr>
              <a:t>Марічку головка болить</a:t>
            </a:r>
          </a:p>
          <a:p>
            <a:r>
              <a:rPr lang="ru-RU" b="1">
                <a:solidFill>
                  <a:srgbClr val="FFFF00"/>
                </a:solidFill>
              </a:rPr>
              <a:t>Море</a:t>
            </a:r>
          </a:p>
          <a:p>
            <a:r>
              <a:rPr lang="ru-RU" b="1">
                <a:solidFill>
                  <a:srgbClr val="FFFF00"/>
                </a:solidFill>
              </a:rPr>
              <a:t>Муха</a:t>
            </a:r>
          </a:p>
          <a:p>
            <a:r>
              <a:rPr lang="ru-RU" b="1">
                <a:solidFill>
                  <a:srgbClr val="FFFF00"/>
                </a:solidFill>
              </a:rPr>
              <a:t>На боже</a:t>
            </a:r>
          </a:p>
          <a:p>
            <a:r>
              <a:rPr lang="ru-RU" b="1">
                <a:solidFill>
                  <a:srgbClr val="FFFF00"/>
                </a:solidFill>
              </a:rPr>
              <a:t>На Купала – на Івана</a:t>
            </a:r>
          </a:p>
          <a:p>
            <a:r>
              <a:rPr lang="ru-RU" b="1">
                <a:solidFill>
                  <a:srgbClr val="FFFF00"/>
                </a:solidFill>
              </a:rPr>
              <a:t>Незабудька</a:t>
            </a:r>
          </a:p>
          <a:p>
            <a:r>
              <a:rPr lang="ru-RU" b="1">
                <a:solidFill>
                  <a:srgbClr val="FFFF00"/>
                </a:solidFill>
              </a:rPr>
              <a:t>Нечаяна смерть</a:t>
            </a:r>
          </a:p>
          <a:p>
            <a:r>
              <a:rPr lang="ru-RU" b="1">
                <a:solidFill>
                  <a:srgbClr val="FFFF00"/>
                </a:solidFill>
              </a:rPr>
              <a:t>Обнова</a:t>
            </a:r>
          </a:p>
          <a:p>
            <a:r>
              <a:rPr lang="ru-RU" b="1">
                <a:solidFill>
                  <a:srgbClr val="FFFF00"/>
                </a:solidFill>
              </a:rPr>
              <a:t>Осінь</a:t>
            </a:r>
          </a:p>
          <a:p>
            <a:r>
              <a:rPr lang="ru-RU" b="1">
                <a:solidFill>
                  <a:srgbClr val="FFFF00"/>
                </a:solidFill>
              </a:rPr>
              <a:t>Основини</a:t>
            </a:r>
          </a:p>
          <a:p>
            <a:r>
              <a:rPr lang="ru-RU" b="1">
                <a:solidFill>
                  <a:srgbClr val="FFFF00"/>
                </a:solidFill>
              </a:rPr>
              <a:t>Парасочка</a:t>
            </a:r>
          </a:p>
          <a:p>
            <a:r>
              <a:rPr lang="ru-RU" b="1">
                <a:solidFill>
                  <a:srgbClr val="FFFF00"/>
                </a:solidFill>
              </a:rPr>
              <a:t>Парубоцька справа</a:t>
            </a:r>
          </a:p>
          <a:p>
            <a:r>
              <a:rPr lang="ru-RU" b="1">
                <a:solidFill>
                  <a:srgbClr val="FFFF00"/>
                </a:solidFill>
              </a:rPr>
              <a:t>Перші стріли</a:t>
            </a:r>
          </a:p>
          <a:p>
            <a:r>
              <a:rPr lang="ru-RU" b="1">
                <a:solidFill>
                  <a:srgbClr val="FFFF00"/>
                </a:solidFill>
              </a:rPr>
              <a:t>Писанки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548680"/>
            <a:ext cx="36004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r>
              <a:rPr lang="ru-RU" sz="3200" b="1">
                <a:solidFill>
                  <a:srgbClr val="00B0F0"/>
                </a:solidFill>
              </a:rPr>
              <a:t>Повні тексти творів</a:t>
            </a:r>
          </a:p>
          <a:p>
            <a:r>
              <a:rPr lang="ru-RU"/>
              <a:t> </a:t>
            </a:r>
          </a:p>
          <a:p>
            <a:r>
              <a:rPr lang="ru-RU" b="1">
                <a:solidFill>
                  <a:srgbClr val="FFFF00"/>
                </a:solidFill>
              </a:rPr>
              <a:t>Після бою</a:t>
            </a:r>
          </a:p>
          <a:p>
            <a:r>
              <a:rPr lang="ru-RU" b="1">
                <a:solidFill>
                  <a:srgbClr val="FFFF00"/>
                </a:solidFill>
              </a:rPr>
              <a:t>Плач цвітів</a:t>
            </a:r>
          </a:p>
          <a:p>
            <a:r>
              <a:rPr lang="ru-RU" b="1">
                <a:solidFill>
                  <a:srgbClr val="FFFF00"/>
                </a:solidFill>
              </a:rPr>
              <a:t>Поменник</a:t>
            </a:r>
          </a:p>
          <a:p>
            <a:r>
              <a:rPr lang="ru-RU" b="1">
                <a:solidFill>
                  <a:srgbClr val="FFFF00"/>
                </a:solidFill>
              </a:rPr>
              <a:t>Посвяти Василеві Стефанику</a:t>
            </a:r>
          </a:p>
          <a:p>
            <a:r>
              <a:rPr lang="ru-RU" b="1">
                <a:solidFill>
                  <a:srgbClr val="FFFF00"/>
                </a:solidFill>
              </a:rPr>
              <a:t>Раз мати родила</a:t>
            </a:r>
          </a:p>
          <a:p>
            <a:r>
              <a:rPr lang="ru-RU" b="1">
                <a:solidFill>
                  <a:srgbClr val="FFFF00"/>
                </a:solidFill>
              </a:rPr>
              <a:t>Рожі</a:t>
            </a:r>
          </a:p>
          <a:p>
            <a:r>
              <a:rPr lang="ru-RU" b="1">
                <a:solidFill>
                  <a:srgbClr val="FFFF00"/>
                </a:solidFill>
              </a:rPr>
              <a:t>Святий Николай у гарті</a:t>
            </a:r>
          </a:p>
          <a:p>
            <a:r>
              <a:rPr lang="ru-RU" b="1">
                <a:solidFill>
                  <a:srgbClr val="FFFF00"/>
                </a:solidFill>
              </a:rPr>
              <a:t>Село вигибає</a:t>
            </a:r>
          </a:p>
          <a:p>
            <a:r>
              <a:rPr lang="ru-RU" b="1">
                <a:solidFill>
                  <a:srgbClr val="FFFF00"/>
                </a:solidFill>
              </a:rPr>
              <a:t>Село за війни (збірка)</a:t>
            </a:r>
          </a:p>
          <a:p>
            <a:r>
              <a:rPr lang="ru-RU" b="1">
                <a:solidFill>
                  <a:srgbClr val="FFFF00"/>
                </a:solidFill>
              </a:rPr>
              <a:t>Село потерпає</a:t>
            </a:r>
          </a:p>
          <a:p>
            <a:r>
              <a:rPr lang="ru-RU" b="1" smtClean="0">
                <a:solidFill>
                  <a:srgbClr val="FFFF00"/>
                </a:solidFill>
              </a:rPr>
              <a:t>Симфонія</a:t>
            </a:r>
            <a:endParaRPr lang="ru-RU" b="1">
              <a:solidFill>
                <a:srgbClr val="FFFF00"/>
              </a:solidFill>
            </a:endParaRPr>
          </a:p>
          <a:p>
            <a:r>
              <a:rPr lang="ru-RU" b="1">
                <a:solidFill>
                  <a:srgbClr val="FFFF00"/>
                </a:solidFill>
              </a:rPr>
              <a:t>Сльоза</a:t>
            </a:r>
          </a:p>
          <a:p>
            <a:r>
              <a:rPr lang="ru-RU" b="1">
                <a:solidFill>
                  <a:srgbClr val="FFFF00"/>
                </a:solidFill>
              </a:rPr>
              <a:t>Сумно одинокому</a:t>
            </a:r>
          </a:p>
          <a:p>
            <a:r>
              <a:rPr lang="ru-RU" b="1">
                <a:solidFill>
                  <a:srgbClr val="FFFF00"/>
                </a:solidFill>
              </a:rPr>
              <a:t>Туга</a:t>
            </a:r>
          </a:p>
          <a:p>
            <a:r>
              <a:rPr lang="ru-RU" b="1">
                <a:solidFill>
                  <a:srgbClr val="FFFF00"/>
                </a:solidFill>
              </a:rPr>
              <a:t>Хіба даруймо </a:t>
            </a:r>
            <a:r>
              <a:rPr lang="ru-RU" b="1" smtClean="0">
                <a:solidFill>
                  <a:srgbClr val="FFFF00"/>
                </a:solidFill>
              </a:rPr>
              <a:t>воду</a:t>
            </a:r>
            <a:endParaRPr lang="ru-RU" b="1">
              <a:solidFill>
                <a:srgbClr val="FFFF00"/>
              </a:solidFill>
            </a:endParaRPr>
          </a:p>
          <a:p>
            <a:r>
              <a:rPr lang="ru-RU" b="1">
                <a:solidFill>
                  <a:srgbClr val="FFFF00"/>
                </a:solidFill>
              </a:rPr>
              <a:t>Чічка</a:t>
            </a:r>
          </a:p>
          <a:p>
            <a:r>
              <a:rPr lang="ru-RU" b="1">
                <a:solidFill>
                  <a:srgbClr val="FFFF00"/>
                </a:solidFill>
              </a:rPr>
              <a:t>Щоб не тії гори</a:t>
            </a:r>
          </a:p>
        </p:txBody>
      </p:sp>
      <p:pic>
        <p:nvPicPr>
          <p:cNvPr id="8194" name="Picture 2" descr="C:\Documents and Settings\admin\Рабочий стол\картинки\preloader_boo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">
            <a:off x="3899803" y="13762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98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4359"/>
            <a:ext cx="7920880" cy="585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988840"/>
            <a:ext cx="25922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Добре знана у Чернівцях, та й не тільки, гуцулка за покликом серця та пера Іванна Стеф’юк </a:t>
            </a:r>
            <a:r>
              <a:rPr lang="ru-RU" sz="2400" b="1" smtClean="0">
                <a:solidFill>
                  <a:srgbClr val="FFFF00"/>
                </a:solidFill>
              </a:rPr>
              <a:t>запрошує </a:t>
            </a:r>
            <a:r>
              <a:rPr lang="ru-RU" sz="2400" b="1">
                <a:solidFill>
                  <a:srgbClr val="FFFF00"/>
                </a:solidFill>
              </a:rPr>
              <a:t>усіх </a:t>
            </a:r>
            <a:r>
              <a:rPr lang="ru-RU" sz="2400" b="1" smtClean="0">
                <a:solidFill>
                  <a:srgbClr val="FFFF00"/>
                </a:solidFill>
              </a:rPr>
              <a:t>в літературні </a:t>
            </a:r>
            <a:r>
              <a:rPr lang="ru-RU" sz="2400" b="1">
                <a:solidFill>
                  <a:srgbClr val="FFFF00"/>
                </a:solidFill>
              </a:rPr>
              <a:t>мандри світами Марка Черемшини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634359"/>
            <a:ext cx="76328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mtClean="0">
                <a:solidFill>
                  <a:srgbClr val="FFFF00"/>
                </a:solidFill>
              </a:rPr>
              <a:t>Вшанування пам'яті</a:t>
            </a:r>
            <a:endParaRPr lang="ru-RU" sz="4400" b="1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3657804"/>
            <a:ext cx="360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mtClean="0">
                <a:solidFill>
                  <a:srgbClr val="FFFF00"/>
                </a:solidFill>
              </a:rPr>
              <a:t>співця Гуцульщини</a:t>
            </a:r>
            <a:r>
              <a:rPr lang="ru-RU" sz="4400" smtClean="0"/>
              <a:t> </a:t>
            </a:r>
            <a:endParaRPr lang="ru-RU" sz="4400"/>
          </a:p>
        </p:txBody>
      </p:sp>
    </p:spTree>
    <p:extLst>
      <p:ext uri="{BB962C8B-B14F-4D97-AF65-F5344CB8AC3E}">
        <p14:creationId xmlns:p14="http://schemas.microsoft.com/office/powerpoint/2010/main" val="381409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665" y="485486"/>
            <a:ext cx="3821808" cy="286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4"/>
          <a:stretch/>
        </p:blipFill>
        <p:spPr bwMode="auto">
          <a:xfrm>
            <a:off x="179512" y="3573016"/>
            <a:ext cx="4499822" cy="283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04" t="12530" r="14006" b="-4119"/>
          <a:stretch/>
        </p:blipFill>
        <p:spPr bwMode="auto">
          <a:xfrm>
            <a:off x="4706673" y="3700304"/>
            <a:ext cx="4133069" cy="271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3456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З 1949 р. в </a:t>
            </a:r>
            <a:r>
              <a:rPr lang="ru-RU" sz="3200" b="1" smtClean="0">
                <a:solidFill>
                  <a:srgbClr val="FFFF00"/>
                </a:solidFill>
              </a:rPr>
              <a:t>місті Снятині </a:t>
            </a:r>
            <a:r>
              <a:rPr lang="ru-RU" sz="3200" b="1">
                <a:solidFill>
                  <a:srgbClr val="FFFF00"/>
                </a:solidFill>
              </a:rPr>
              <a:t>працює літературно-меморіальний музей </a:t>
            </a:r>
            <a:r>
              <a:rPr lang="ru-RU" sz="3200" b="1" smtClean="0">
                <a:solidFill>
                  <a:srgbClr val="FFFF00"/>
                </a:solidFill>
              </a:rPr>
              <a:t>письменника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28" y="2085693"/>
            <a:ext cx="1614611" cy="161461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8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22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25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smtClean="0"/>
              <a:t>.</a:t>
            </a:r>
            <a:endParaRPr lang="ru-RU" sz="20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1480"/>
            <a:ext cx="8343876" cy="624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662221"/>
            <a:ext cx="3744416" cy="44639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smtClean="0">
                <a:solidFill>
                  <a:srgbClr val="FFFF00"/>
                </a:solidFill>
              </a:rPr>
              <a:t>Реставровано </a:t>
            </a:r>
            <a:r>
              <a:rPr lang="ru-RU" b="1">
                <a:solidFill>
                  <a:srgbClr val="FFFF00"/>
                </a:solidFill>
              </a:rPr>
              <a:t>і </a:t>
            </a:r>
            <a:r>
              <a:rPr lang="ru-RU" b="1" smtClean="0">
                <a:solidFill>
                  <a:srgbClr val="FFFF00"/>
                </a:solidFill>
              </a:rPr>
              <a:t>відкрито, </a:t>
            </a:r>
            <a:r>
              <a:rPr lang="ru-RU" b="1">
                <a:solidFill>
                  <a:srgbClr val="FFFF00"/>
                </a:solidFill>
              </a:rPr>
              <a:t>як </a:t>
            </a:r>
            <a:r>
              <a:rPr lang="ru-RU" b="1" smtClean="0">
                <a:solidFill>
                  <a:srgbClr val="FFFF00"/>
                </a:solidFill>
              </a:rPr>
              <a:t>музей- </a:t>
            </a:r>
            <a:r>
              <a:rPr lang="ru-RU" b="1">
                <a:solidFill>
                  <a:srgbClr val="FFFF00"/>
                </a:solidFill>
              </a:rPr>
              <a:t>рідну хату Марка Черемшини в </a:t>
            </a:r>
            <a:r>
              <a:rPr lang="ru-RU" b="1" smtClean="0">
                <a:solidFill>
                  <a:srgbClr val="FFFF00"/>
                </a:solidFill>
              </a:rPr>
              <a:t> селі Кобаках</a:t>
            </a:r>
            <a:r>
              <a:rPr lang="ru-RU" b="1">
                <a:solidFill>
                  <a:srgbClr val="FFFF00"/>
                </a:solidFill>
              </a:rPr>
              <a:t>,</a:t>
            </a:r>
            <a:r>
              <a:rPr lang="ru-RU" b="1" smtClean="0">
                <a:solidFill>
                  <a:srgbClr val="FFFF00"/>
                </a:solidFill>
              </a:rPr>
              <a:t>  </a:t>
            </a:r>
            <a:r>
              <a:rPr lang="ru-RU" b="1">
                <a:solidFill>
                  <a:srgbClr val="FFFF00"/>
                </a:solidFill>
              </a:rPr>
              <a:t>споруджено пам'ятник співцеві </a:t>
            </a:r>
            <a:r>
              <a:rPr lang="ru-RU" b="1" smtClean="0">
                <a:solidFill>
                  <a:srgbClr val="FFFF00"/>
                </a:solidFill>
              </a:rPr>
              <a:t>Гуцульщини</a:t>
            </a:r>
            <a:endParaRPr lang="ru-RU" b="1">
              <a:solidFill>
                <a:srgbClr val="FFFF00"/>
              </a:solidFill>
            </a:endParaRPr>
          </a:p>
        </p:txBody>
      </p:sp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140" y="2780928"/>
            <a:ext cx="2376264" cy="3494506"/>
          </a:xfrm>
          <a:prstGeom prst="rect">
            <a:avLst/>
          </a:prstGeom>
          <a:noFill/>
          <a:effectLst>
            <a:glow rad="292100">
              <a:schemeClr val="accent2">
                <a:satMod val="175000"/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531234" y="1268761"/>
            <a:ext cx="2725364" cy="2952328"/>
          </a:xfrm>
        </p:spPr>
        <p:txBody>
          <a:bodyPr/>
          <a:lstStyle/>
          <a:p>
            <a:endParaRPr lang="ru-RU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01" b="-1"/>
          <a:stretch/>
        </p:blipFill>
        <p:spPr bwMode="auto">
          <a:xfrm>
            <a:off x="5940152" y="301824"/>
            <a:ext cx="2857500" cy="163025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9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11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864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FFFF00"/>
                </a:solidFill>
              </a:rPr>
              <a:t>Літературно-мистецька премія </a:t>
            </a:r>
            <a:r>
              <a:rPr lang="ru-RU" sz="3200" b="1">
                <a:solidFill>
                  <a:srgbClr val="FFFF00"/>
                </a:solidFill>
              </a:rPr>
              <a:t>ім</a:t>
            </a:r>
            <a:r>
              <a:rPr lang="ru-RU" sz="3200" b="1" smtClean="0">
                <a:solidFill>
                  <a:srgbClr val="FFFF00"/>
                </a:solidFill>
              </a:rPr>
              <a:t>. Марка </a:t>
            </a:r>
            <a:r>
              <a:rPr lang="ru-RU" sz="3200" b="1">
                <a:solidFill>
                  <a:srgbClr val="FFFF00"/>
                </a:solidFill>
              </a:rPr>
              <a:t>Черемшини</a:t>
            </a:r>
          </a:p>
        </p:txBody>
      </p:sp>
      <p:pic>
        <p:nvPicPr>
          <p:cNvPr id="10244" name="Picture 4" descr="Картинки по запросу марко черемш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51509"/>
            <a:ext cx="2448272" cy="339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56792"/>
            <a:ext cx="6534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б</a:t>
            </a:r>
            <a:r>
              <a:rPr lang="ru-RU" sz="3200" b="1" smtClean="0">
                <a:solidFill>
                  <a:srgbClr val="FFFF00"/>
                </a:solidFill>
              </a:rPr>
              <a:t>ула заснована до </a:t>
            </a:r>
            <a:r>
              <a:rPr lang="ru-RU" sz="3200" b="1">
                <a:solidFill>
                  <a:srgbClr val="FFFF00"/>
                </a:solidFill>
              </a:rPr>
              <a:t>125-ти літнього ювілею від дня народження </a:t>
            </a:r>
            <a:r>
              <a:rPr lang="ru-RU" sz="3200" b="1" smtClean="0">
                <a:solidFill>
                  <a:srgbClr val="FFFF00"/>
                </a:solidFill>
              </a:rPr>
              <a:t>письменника 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31013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9992" y="3933056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Літературний червень: пам’ятні дати</a:t>
            </a:r>
          </a:p>
        </p:txBody>
      </p:sp>
    </p:spTree>
    <p:extLst>
      <p:ext uri="{BB962C8B-B14F-4D97-AF65-F5344CB8AC3E}">
        <p14:creationId xmlns:p14="http://schemas.microsoft.com/office/powerpoint/2010/main" val="140353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8535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rgbClr val="FFFF00"/>
                </a:solidFill>
              </a:rPr>
              <a:t>Медаль до 100-річчя від дня народження Марка Черемшини 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2974"/>
            <a:ext cx="4038600" cy="378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" t="7339" r="6110" b="5459"/>
          <a:stretch/>
        </p:blipFill>
        <p:spPr bwMode="auto">
          <a:xfrm>
            <a:off x="4788024" y="3438290"/>
            <a:ext cx="4215328" cy="307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4788024" y="1881598"/>
            <a:ext cx="4215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FFFF00"/>
                </a:solidFill>
              </a:rPr>
              <a:t>Поштова картка Марко </a:t>
            </a:r>
            <a:r>
              <a:rPr lang="ru-RU" sz="3200" b="1">
                <a:solidFill>
                  <a:srgbClr val="FFFF00"/>
                </a:solidFill>
              </a:rPr>
              <a:t>Черемшина 1974 </a:t>
            </a:r>
            <a:r>
              <a:rPr lang="ru-RU" sz="3200" b="1" smtClean="0">
                <a:solidFill>
                  <a:srgbClr val="FFFF00"/>
                </a:solidFill>
              </a:rPr>
              <a:t>р.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2050" name="Picture 2" descr="C:\Documents and Settings\admin\Рабочий стол\картинки\Перо_и_чернильниц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458" y="4077072"/>
            <a:ext cx="4699000" cy="261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58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89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FF00"/>
                </a:solidFill>
              </a:rPr>
              <a:t>"Наша </a:t>
            </a:r>
            <a:r>
              <a:rPr lang="ru-RU" sz="2800" b="1">
                <a:solidFill>
                  <a:srgbClr val="FFFF00"/>
                </a:solidFill>
              </a:rPr>
              <a:t>проза під пером Кобилянської, Стефаника, Черемшини, Яцківа набрала поетичного лету, мелодійності, ніжності, грації та різнородності..."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22538" r="16210" b="46795"/>
          <a:stretch/>
        </p:blipFill>
        <p:spPr bwMode="auto">
          <a:xfrm>
            <a:off x="467544" y="1700808"/>
            <a:ext cx="4770120" cy="280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t="58042" r="16512" b="12292"/>
          <a:stretch/>
        </p:blipFill>
        <p:spPr bwMode="auto">
          <a:xfrm>
            <a:off x="4283968" y="3717032"/>
            <a:ext cx="4333880" cy="271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C:\Documents and Settings\admin\Рабочий стол\картинки\imgonline-com-ua-Transparent-backgr-Ch5fzW6LfIYiqT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25144"/>
            <a:ext cx="3155384" cy="192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1700808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І.Франко</a:t>
            </a:r>
          </a:p>
        </p:txBody>
      </p:sp>
    </p:spTree>
    <p:extLst>
      <p:ext uri="{BB962C8B-B14F-4D97-AF65-F5344CB8AC3E}">
        <p14:creationId xmlns:p14="http://schemas.microsoft.com/office/powerpoint/2010/main" val="112568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12776"/>
            <a:ext cx="65527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FFFF00"/>
                </a:solidFill>
              </a:rPr>
              <a:t>www.ukrlib.com.ua</a:t>
            </a:r>
          </a:p>
          <a:p>
            <a:r>
              <a:rPr lang="en-US" sz="2000" smtClean="0">
                <a:solidFill>
                  <a:srgbClr val="FFFF00"/>
                </a:solidFill>
              </a:rPr>
              <a:t>www.google.com</a:t>
            </a:r>
            <a:endParaRPr lang="en-US" sz="2000">
              <a:solidFill>
                <a:srgbClr val="FFFF00"/>
              </a:solidFill>
            </a:endParaRPr>
          </a:p>
          <a:p>
            <a:r>
              <a:rPr lang="en-US" sz="2000">
                <a:solidFill>
                  <a:srgbClr val="FFFF00"/>
                </a:solidFill>
              </a:rPr>
              <a:t>vitakoval.blogspot.com</a:t>
            </a:r>
          </a:p>
          <a:p>
            <a:r>
              <a:rPr lang="en-US" sz="2000">
                <a:solidFill>
                  <a:srgbClr val="FFFF00"/>
                </a:solidFill>
              </a:rPr>
              <a:t>zbruc.eu</a:t>
            </a:r>
          </a:p>
          <a:p>
            <a:r>
              <a:rPr lang="en-US" sz="2000">
                <a:solidFill>
                  <a:srgbClr val="FFFF00"/>
                </a:solidFill>
              </a:rPr>
              <a:t>http://report.if.ua/kultura/V-gosti-do-Marka-Cheremshyny/</a:t>
            </a:r>
          </a:p>
          <a:p>
            <a:r>
              <a:rPr lang="en-US" sz="2000" smtClean="0">
                <a:solidFill>
                  <a:srgbClr val="FFFF00"/>
                </a:solidFill>
              </a:rPr>
              <a:t>storinka-m.kiev.ua/article.php?id=394</a:t>
            </a:r>
            <a:endParaRPr lang="en-US" sz="2000">
              <a:solidFill>
                <a:srgbClr val="FFFF00"/>
              </a:solidFill>
            </a:endParaRPr>
          </a:p>
          <a:p>
            <a:r>
              <a:rPr lang="en-US" sz="2000">
                <a:solidFill>
                  <a:srgbClr val="FFFF00"/>
                </a:solidFill>
              </a:rPr>
              <a:t>http://photo.ukrinform.ua/</a:t>
            </a:r>
          </a:p>
          <a:p>
            <a:r>
              <a:rPr lang="en-US" sz="2000">
                <a:solidFill>
                  <a:srgbClr val="FFFF00"/>
                </a:solidFill>
              </a:rPr>
              <a:t>/www.youtube.com/watch?v=kmf-CZ9EKJM</a:t>
            </a:r>
          </a:p>
          <a:p>
            <a:r>
              <a:rPr lang="en-US" sz="2000">
                <a:solidFill>
                  <a:srgbClr val="FFFF00"/>
                </a:solidFill>
              </a:rPr>
              <a:t>www.youtube.com/watch?v=bzD024oDFbY</a:t>
            </a:r>
          </a:p>
          <a:p>
            <a:r>
              <a:rPr lang="en-US" sz="2000">
                <a:solidFill>
                  <a:srgbClr val="FFFF00"/>
                </a:solidFill>
              </a:rPr>
              <a:t>/www.bukinist.in.ua/antiques/view/15760</a:t>
            </a:r>
          </a:p>
          <a:p>
            <a:r>
              <a:rPr lang="en-US" sz="2000">
                <a:solidFill>
                  <a:srgbClr val="FFFF00"/>
                </a:solidFill>
              </a:rPr>
              <a:t>http://md-eksperiment.org/post/20151226-marko-cheremshina-selo-vigibaye</a:t>
            </a:r>
          </a:p>
          <a:p>
            <a:r>
              <a:rPr lang="en-US" sz="2000">
                <a:solidFill>
                  <a:srgbClr val="FFFF00"/>
                </a:solidFill>
              </a:rPr>
              <a:t>/oleg-leusenko.livejournal.com/4706756.html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3"/>
            <a:ext cx="885698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FF00"/>
                </a:solidFill>
              </a:rPr>
              <a:t>Список </a:t>
            </a:r>
            <a:r>
              <a:rPr lang="ru-RU" sz="2800" b="1">
                <a:solidFill>
                  <a:srgbClr val="FFFF00"/>
                </a:solidFill>
              </a:rPr>
              <a:t>використаних джерел </a:t>
            </a:r>
            <a:endParaRPr lang="ru-RU" sz="2800" b="1" smtClean="0">
              <a:solidFill>
                <a:srgbClr val="FFFF00"/>
              </a:solidFill>
            </a:endParaRPr>
          </a:p>
          <a:p>
            <a:pPr algn="ctr"/>
            <a:r>
              <a:rPr lang="ru-RU" sz="2800" b="1">
                <a:solidFill>
                  <a:srgbClr val="FFFF00"/>
                </a:solidFill>
              </a:rPr>
              <a:t>І</a:t>
            </a:r>
            <a:r>
              <a:rPr lang="ru-RU" sz="2800" b="1" smtClean="0">
                <a:solidFill>
                  <a:srgbClr val="FFFF00"/>
                </a:solidFill>
              </a:rPr>
              <a:t>нтернет ресурси:</a:t>
            </a:r>
          </a:p>
          <a:p>
            <a:endParaRPr lang="uk-UA" sz="2400"/>
          </a:p>
          <a:p>
            <a:endParaRPr lang="ru-RU" sz="2400"/>
          </a:p>
        </p:txBody>
      </p:sp>
      <p:pic>
        <p:nvPicPr>
          <p:cNvPr id="13314" name="Picture 2" descr="C:\Documents and Settings\admin\Рабочий стол\154903185431081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0" t="24494" r="8042" b="18320"/>
          <a:stretch/>
        </p:blipFill>
        <p:spPr bwMode="auto">
          <a:xfrm>
            <a:off x="5580373" y="2403171"/>
            <a:ext cx="3119423" cy="211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Documents and Settings\admin\Рабочий стол\картинки\78459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000">
            <a:off x="5034584" y="2155742"/>
            <a:ext cx="4530925" cy="226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48"/>
            <a:ext cx="9112932" cy="683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484785"/>
            <a:ext cx="712879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МаркоЧеремшина</a:t>
            </a:r>
            <a:br>
              <a:rPr lang="ru-RU" sz="4400" b="1">
                <a:solidFill>
                  <a:srgbClr val="FFFF00"/>
                </a:solidFill>
              </a:rPr>
            </a:br>
            <a:r>
              <a:rPr lang="ru-RU" sz="4400" b="1">
                <a:solidFill>
                  <a:srgbClr val="FFFF00"/>
                </a:solidFill>
              </a:rPr>
              <a:t>(Іван Юрійович Семанюк) </a:t>
            </a:r>
            <a:r>
              <a:rPr lang="ru-RU" sz="4400" b="1" smtClean="0">
                <a:solidFill>
                  <a:srgbClr val="FFFF00"/>
                </a:solidFill>
              </a:rPr>
              <a:t>-</a:t>
            </a:r>
            <a:r>
              <a:rPr lang="ru-RU" sz="3200" b="1" smtClean="0">
                <a:solidFill>
                  <a:srgbClr val="FFFF00"/>
                </a:solidFill>
              </a:rPr>
              <a:t>народився </a:t>
            </a:r>
            <a:r>
              <a:rPr lang="ru-RU" sz="3200" b="1">
                <a:solidFill>
                  <a:srgbClr val="FFFF00"/>
                </a:solidFill>
              </a:rPr>
              <a:t>13 червня 1874 р. в </a:t>
            </a:r>
            <a:r>
              <a:rPr lang="ru-RU" sz="3200" b="1" smtClean="0">
                <a:solidFill>
                  <a:srgbClr val="FFFF00"/>
                </a:solidFill>
              </a:rPr>
              <a:t>селі Кобаках, </a:t>
            </a:r>
            <a:r>
              <a:rPr lang="ru-RU" sz="3200" b="1">
                <a:solidFill>
                  <a:srgbClr val="FFFF00"/>
                </a:solidFill>
              </a:rPr>
              <a:t>Косівського повіту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2" t="3352" r="4081" b="3212"/>
          <a:stretch/>
        </p:blipFill>
        <p:spPr bwMode="auto">
          <a:xfrm>
            <a:off x="251520" y="3573016"/>
            <a:ext cx="2016224" cy="2896030"/>
          </a:xfrm>
          <a:prstGeom prst="rect">
            <a:avLst/>
          </a:prstGeom>
          <a:noFill/>
          <a:ln>
            <a:noFill/>
          </a:ln>
          <a:effectLst>
            <a:glow rad="584200">
              <a:schemeClr val="accent4">
                <a:satMod val="175000"/>
                <a:alpha val="8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5" t="15616" r="14776" b="20935"/>
          <a:stretch/>
        </p:blipFill>
        <p:spPr bwMode="auto">
          <a:xfrm>
            <a:off x="516827" y="161040"/>
            <a:ext cx="902783" cy="95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96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0256"/>
            <a:ext cx="4762500" cy="654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Documents and Settings\admin\Рабочий стол\картинки\e14d081d15c231c57cb66e169f41cf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525" y="188640"/>
            <a:ext cx="4906875" cy="654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Картинки по запросу колосья на прозрачном фон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34" y="180256"/>
            <a:ext cx="3585297" cy="667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mtClean="0">
                <a:solidFill>
                  <a:srgbClr val="FF0000"/>
                </a:solidFill>
              </a:rPr>
              <a:t>Дякуємо </a:t>
            </a:r>
            <a:r>
              <a:rPr lang="ru-RU" sz="7200" b="1">
                <a:solidFill>
                  <a:srgbClr val="FF0000"/>
                </a:solidFill>
              </a:rPr>
              <a:t>за увагу</a:t>
            </a:r>
          </a:p>
        </p:txBody>
      </p:sp>
      <p:pic>
        <p:nvPicPr>
          <p:cNvPr id="1028" name="Picture 4" descr="Глухівський національний педагогічний університет імені Олександра Довжен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3024336" cy="142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85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062"/>
            <a:ext cx="8820472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2000"/>
                    </a14:imgEffect>
                    <a14:imgEffect>
                      <a14:colorTemperature colorTemp="6750"/>
                    </a14:imgEffect>
                    <a14:imgEffect>
                      <a14:saturation sat="400000"/>
                    </a14:imgEffect>
                    <a14:imgEffect>
                      <a14:brightnessContrast bright="-20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4" t="15447" r="4101" b="10995"/>
          <a:stretch/>
        </p:blipFill>
        <p:spPr bwMode="auto">
          <a:xfrm>
            <a:off x="4932040" y="4238951"/>
            <a:ext cx="3966613" cy="2298573"/>
          </a:xfrm>
          <a:prstGeom prst="rect">
            <a:avLst/>
          </a:prstGeom>
          <a:noFill/>
          <a:ln>
            <a:noFill/>
          </a:ln>
          <a:effectLst>
            <a:glow rad="508000">
              <a:schemeClr val="accent4">
                <a:satMod val="175000"/>
                <a:alpha val="3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556792"/>
            <a:ext cx="34563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Батько </a:t>
            </a:r>
            <a:r>
              <a:rPr lang="ru-RU" sz="2800" b="1" smtClean="0">
                <a:solidFill>
                  <a:srgbClr val="FFFF00"/>
                </a:solidFill>
              </a:rPr>
              <a:t>письменника  - </a:t>
            </a:r>
            <a:r>
              <a:rPr lang="ru-RU" sz="2800" b="1">
                <a:solidFill>
                  <a:srgbClr val="FFFF00"/>
                </a:solidFill>
              </a:rPr>
              <a:t>Юрій </a:t>
            </a:r>
            <a:r>
              <a:rPr lang="ru-RU" sz="2800" b="1" smtClean="0">
                <a:solidFill>
                  <a:srgbClr val="FFFF00"/>
                </a:solidFill>
              </a:rPr>
              <a:t>Семанюк - </a:t>
            </a:r>
            <a:r>
              <a:rPr lang="ru-RU" sz="2800" b="1">
                <a:solidFill>
                  <a:srgbClr val="FFFF00"/>
                </a:solidFill>
              </a:rPr>
              <a:t>хоч і належав до бідних селян, але як для свого становища був людиною </a:t>
            </a:r>
            <a:r>
              <a:rPr lang="ru-RU" sz="2800" b="1" smtClean="0">
                <a:solidFill>
                  <a:srgbClr val="FFFF00"/>
                </a:solidFill>
              </a:rPr>
              <a:t>освідченою</a:t>
            </a:r>
            <a:endParaRPr lang="ru-RU" sz="2800" b="1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Рабочий стол\картинки\959163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38951"/>
            <a:ext cx="1966549" cy="17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8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20" y="1698144"/>
            <a:ext cx="842493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332656"/>
            <a:ext cx="8784976" cy="1878320"/>
          </a:xfrm>
        </p:spPr>
        <p:txBody>
          <a:bodyPr>
            <a:no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</a:rPr>
              <a:t>Після закінчення сільської початкової школи </a:t>
            </a:r>
            <a:r>
              <a:rPr lang="ru-RU" sz="3200" smtClean="0">
                <a:solidFill>
                  <a:srgbClr val="FFFF00"/>
                </a:solidFill>
              </a:rPr>
              <a:t>віддає Івана до Коломийської </a:t>
            </a:r>
            <a:r>
              <a:rPr lang="ru-RU" sz="3200">
                <a:solidFill>
                  <a:srgbClr val="FFFF00"/>
                </a:solidFill>
              </a:rPr>
              <a:t>польської гімназії</a:t>
            </a:r>
            <a:br>
              <a:rPr lang="ru-RU" sz="3200">
                <a:solidFill>
                  <a:srgbClr val="FFFF00"/>
                </a:solidFill>
              </a:rPr>
            </a:br>
            <a:endParaRPr lang="ru-RU" sz="3200">
              <a:solidFill>
                <a:srgbClr val="FFFF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868" y="4869160"/>
            <a:ext cx="2232248" cy="146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38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54162"/>
          </a:xfrm>
        </p:spPr>
        <p:txBody>
          <a:bodyPr>
            <a:normAutofit/>
          </a:bodyPr>
          <a:lstStyle/>
          <a:p>
            <a:pPr algn="ctr"/>
            <a:r>
              <a:rPr lang="ru-RU">
                <a:solidFill>
                  <a:srgbClr val="FFFF00"/>
                </a:solidFill>
              </a:rPr>
              <a:t>В старших </a:t>
            </a:r>
            <a:r>
              <a:rPr lang="ru-RU" smtClean="0">
                <a:solidFill>
                  <a:srgbClr val="FFFF00"/>
                </a:solidFill>
              </a:rPr>
              <a:t>класах майбутній письменник розпочинає </a:t>
            </a:r>
            <a:r>
              <a:rPr lang="ru-RU">
                <a:solidFill>
                  <a:srgbClr val="FFFF00"/>
                </a:solidFill>
              </a:rPr>
              <a:t>літературну </a:t>
            </a:r>
            <a:r>
              <a:rPr lang="ru-RU" smtClean="0">
                <a:solidFill>
                  <a:srgbClr val="FFFF00"/>
                </a:solidFill>
              </a:rPr>
              <a:t>діяльність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mtClean="0"/>
              <a:t> 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3884240" cy="420933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>
                <a:solidFill>
                  <a:srgbClr val="FFFF00"/>
                </a:solidFill>
              </a:rPr>
              <a:t>Влітку 1895 </a:t>
            </a:r>
            <a:r>
              <a:rPr lang="ru-RU" smtClean="0">
                <a:solidFill>
                  <a:srgbClr val="FFFF00"/>
                </a:solidFill>
              </a:rPr>
              <a:t>р. пише драму </a:t>
            </a:r>
            <a:r>
              <a:rPr lang="ru-RU">
                <a:solidFill>
                  <a:srgbClr val="00B0F0"/>
                </a:solidFill>
              </a:rPr>
              <a:t>"Несамовиті</a:t>
            </a:r>
            <a:r>
              <a:rPr lang="ru-RU" smtClean="0">
                <a:solidFill>
                  <a:srgbClr val="00B0F0"/>
                </a:solidFill>
              </a:rPr>
              <a:t>"</a:t>
            </a:r>
            <a:r>
              <a:rPr lang="ru-RU" smtClean="0">
                <a:solidFill>
                  <a:srgbClr val="FFFF00"/>
                </a:solidFill>
              </a:rPr>
              <a:t>.</a:t>
            </a:r>
            <a:r>
              <a:rPr lang="ru-RU">
                <a:solidFill>
                  <a:srgbClr val="FFFF00"/>
                </a:solidFill>
              </a:rPr>
              <a:t/>
            </a:r>
            <a:br>
              <a:rPr lang="ru-RU">
                <a:solidFill>
                  <a:srgbClr val="FFFF00"/>
                </a:solidFill>
              </a:rPr>
            </a:br>
            <a:r>
              <a:rPr lang="ru-RU">
                <a:solidFill>
                  <a:srgbClr val="FFFF00"/>
                </a:solidFill>
              </a:rPr>
              <a:t>У</a:t>
            </a:r>
            <a:r>
              <a:rPr lang="ru-RU" smtClean="0">
                <a:solidFill>
                  <a:srgbClr val="FFFF00"/>
                </a:solidFill>
              </a:rPr>
              <a:t> квітні 1896 </a:t>
            </a:r>
            <a:r>
              <a:rPr lang="ru-RU">
                <a:solidFill>
                  <a:srgbClr val="FFFF00"/>
                </a:solidFill>
              </a:rPr>
              <a:t>р. в</a:t>
            </a:r>
            <a:r>
              <a:rPr lang="ru-RU" smtClean="0">
                <a:solidFill>
                  <a:srgbClr val="FFFF00"/>
                </a:solidFill>
              </a:rPr>
              <a:t> газеті «Буковина» надруковано </a:t>
            </a:r>
            <a:r>
              <a:rPr lang="ru-RU">
                <a:solidFill>
                  <a:srgbClr val="FFFF00"/>
                </a:solidFill>
              </a:rPr>
              <a:t>перше оповідання </a:t>
            </a:r>
            <a:r>
              <a:rPr lang="ru-RU" smtClean="0">
                <a:solidFill>
                  <a:srgbClr val="FFFF00"/>
                </a:solidFill>
              </a:rPr>
              <a:t>Івана Семанюка </a:t>
            </a:r>
            <a:r>
              <a:rPr lang="ru-RU" smtClean="0">
                <a:solidFill>
                  <a:srgbClr val="00B0F0"/>
                </a:solidFill>
              </a:rPr>
              <a:t>«Керманич» </a:t>
            </a:r>
            <a:r>
              <a:rPr lang="ru-RU" smtClean="0">
                <a:solidFill>
                  <a:srgbClr val="FFFF00"/>
                </a:solidFill>
              </a:rPr>
              <a:t>під </a:t>
            </a:r>
            <a:r>
              <a:rPr lang="ru-RU">
                <a:solidFill>
                  <a:srgbClr val="FFFF00"/>
                </a:solidFill>
              </a:rPr>
              <a:t>літературним ім'ям </a:t>
            </a:r>
            <a:r>
              <a:rPr lang="ru-RU" smtClean="0">
                <a:solidFill>
                  <a:srgbClr val="FFFF00"/>
                </a:solidFill>
              </a:rPr>
              <a:t>«</a:t>
            </a:r>
            <a:r>
              <a:rPr lang="ru-RU" sz="3900" smtClean="0">
                <a:solidFill>
                  <a:srgbClr val="FFFF00"/>
                </a:solidFill>
              </a:rPr>
              <a:t>Марко Черемшина</a:t>
            </a:r>
            <a:r>
              <a:rPr lang="ru-RU" smtClean="0">
                <a:solidFill>
                  <a:srgbClr val="FFFF00"/>
                </a:solidFill>
              </a:rPr>
              <a:t>»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5122" name="Picture 2" descr="C:\Documents and Settings\admin\Рабочий стол\kniga_11-3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6" y="2096525"/>
            <a:ext cx="4669440" cy="264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Рабочий стол\картинки\249632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94384"/>
            <a:ext cx="2883304" cy="416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0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>
                <a:solidFill>
                  <a:srgbClr val="FFFF00"/>
                </a:solidFill>
              </a:rPr>
              <a:t>Восени 1896 р. виїжджає до Відня на навчання в </a:t>
            </a:r>
            <a:r>
              <a:rPr lang="ru-RU" sz="4400" smtClean="0">
                <a:solidFill>
                  <a:srgbClr val="FFFF00"/>
                </a:solidFill>
              </a:rPr>
              <a:t>університеті</a:t>
            </a:r>
            <a:r>
              <a:rPr lang="ru-RU">
                <a:solidFill>
                  <a:srgbClr val="FFFF00"/>
                </a:solidFill>
              </a:rPr>
              <a:t/>
            </a:r>
            <a:br>
              <a:rPr lang="ru-RU">
                <a:solidFill>
                  <a:srgbClr val="FFFF00"/>
                </a:solidFill>
              </a:rPr>
            </a:b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916832"/>
            <a:ext cx="4258816" cy="4680520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</a:rPr>
              <a:t>Під впливом </a:t>
            </a:r>
            <a:r>
              <a:rPr lang="ru-RU">
                <a:solidFill>
                  <a:srgbClr val="FFFF00"/>
                </a:solidFill>
              </a:rPr>
              <a:t>модерністської літератури він </a:t>
            </a:r>
            <a:r>
              <a:rPr lang="ru-RU" smtClean="0">
                <a:solidFill>
                  <a:srgbClr val="FFFF00"/>
                </a:solidFill>
              </a:rPr>
              <a:t>створює </a:t>
            </a:r>
            <a:r>
              <a:rPr lang="ru-RU">
                <a:solidFill>
                  <a:srgbClr val="FFFF00"/>
                </a:solidFill>
              </a:rPr>
              <a:t>свій </a:t>
            </a:r>
            <a:r>
              <a:rPr lang="ru-RU" smtClean="0">
                <a:solidFill>
                  <a:srgbClr val="FFFF00"/>
                </a:solidFill>
              </a:rPr>
              <a:t>«ескіз </a:t>
            </a:r>
            <a:r>
              <a:rPr lang="ru-RU">
                <a:solidFill>
                  <a:srgbClr val="FFFF00"/>
                </a:solidFill>
              </a:rPr>
              <a:t>з великоміського </a:t>
            </a:r>
            <a:r>
              <a:rPr lang="ru-RU" smtClean="0">
                <a:solidFill>
                  <a:srgbClr val="FFFF00"/>
                </a:solidFill>
              </a:rPr>
              <a:t>життя» - </a:t>
            </a:r>
            <a:r>
              <a:rPr lang="ru-RU">
                <a:solidFill>
                  <a:srgbClr val="00B0F0"/>
                </a:solidFill>
              </a:rPr>
              <a:t>"Нечаянна смерть", </a:t>
            </a:r>
            <a:r>
              <a:rPr lang="ru-RU" smtClean="0">
                <a:solidFill>
                  <a:srgbClr val="00B0F0"/>
                </a:solidFill>
              </a:rPr>
              <a:t> </a:t>
            </a:r>
            <a:r>
              <a:rPr lang="ru-RU">
                <a:solidFill>
                  <a:srgbClr val="FFFF00"/>
                </a:solidFill>
              </a:rPr>
              <a:t>цикл поезій у прозі </a:t>
            </a:r>
            <a:r>
              <a:rPr lang="ru-RU">
                <a:solidFill>
                  <a:srgbClr val="00B0F0"/>
                </a:solidFill>
              </a:rPr>
              <a:t>"Листки</a:t>
            </a:r>
            <a:r>
              <a:rPr lang="ru-RU" smtClean="0">
                <a:solidFill>
                  <a:srgbClr val="00B0F0"/>
                </a:solidFill>
              </a:rPr>
              <a:t>"</a:t>
            </a:r>
            <a:endParaRPr lang="ru-RU">
              <a:solidFill>
                <a:srgbClr val="00B0F0"/>
              </a:solidFill>
            </a:endParaRPr>
          </a:p>
        </p:txBody>
      </p:sp>
      <p:pic>
        <p:nvPicPr>
          <p:cNvPr id="6146" name="Picture 2" descr="C:\Documents and Settings\admin\Рабочий стол\-2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58" y="1412776"/>
            <a:ext cx="4602667" cy="345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admin\Рабочий стол\artage-io-thumb-b01f9a84f3c27685805fbb0220cd109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80000">
            <a:off x="416575" y="4628586"/>
            <a:ext cx="4423369" cy="18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78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1052736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/>
              <a:t> </a:t>
            </a:r>
            <a:r>
              <a:rPr lang="ru-RU" sz="2800">
                <a:solidFill>
                  <a:srgbClr val="FFFF00"/>
                </a:solidFill>
              </a:rPr>
              <a:t>Письменник </a:t>
            </a:r>
            <a:r>
              <a:rPr lang="ru-RU" sz="2800" smtClean="0">
                <a:solidFill>
                  <a:srgbClr val="FFFF00"/>
                </a:solidFill>
              </a:rPr>
              <a:t>належить до </a:t>
            </a:r>
            <a:r>
              <a:rPr lang="ru-RU" sz="2800">
                <a:solidFill>
                  <a:srgbClr val="FFFF00"/>
                </a:solidFill>
              </a:rPr>
              <a:t>кола прогресивних </a:t>
            </a:r>
            <a:r>
              <a:rPr lang="ru-RU" sz="2800" smtClean="0">
                <a:solidFill>
                  <a:srgbClr val="FFFF00"/>
                </a:solidFill>
              </a:rPr>
              <a:t>літераторів </a:t>
            </a:r>
            <a:r>
              <a:rPr lang="ru-RU" sz="2800">
                <a:solidFill>
                  <a:srgbClr val="FFFF00"/>
                </a:solidFill>
              </a:rPr>
              <a:t>кінця </a:t>
            </a:r>
            <a:r>
              <a:rPr lang="en-US" sz="2800" smtClean="0">
                <a:solidFill>
                  <a:srgbClr val="FFFF00"/>
                </a:solidFill>
              </a:rPr>
              <a:t>XIX</a:t>
            </a:r>
            <a:r>
              <a:rPr lang="uk-UA" sz="2800" smtClean="0">
                <a:solidFill>
                  <a:srgbClr val="FFFF00"/>
                </a:solidFill>
              </a:rPr>
              <a:t> століття</a:t>
            </a:r>
            <a:r>
              <a:rPr lang="ru-RU" sz="2800" smtClean="0">
                <a:solidFill>
                  <a:srgbClr val="FFFF00"/>
                </a:solidFill>
              </a:rPr>
              <a:t>, </a:t>
            </a:r>
            <a:r>
              <a:rPr lang="ru-RU" sz="2800">
                <a:solidFill>
                  <a:srgbClr val="FFFF00"/>
                </a:solidFill>
              </a:rPr>
              <a:t>на яке вирішальний вплив </a:t>
            </a:r>
            <a:r>
              <a:rPr lang="ru-RU" sz="2800" smtClean="0">
                <a:solidFill>
                  <a:srgbClr val="FFFF00"/>
                </a:solidFill>
              </a:rPr>
              <a:t>має могутня  </a:t>
            </a:r>
            <a:r>
              <a:rPr lang="ru-RU" sz="2800">
                <a:solidFill>
                  <a:srgbClr val="FFFF00"/>
                </a:solidFill>
              </a:rPr>
              <a:t>індивідуальність Івана </a:t>
            </a:r>
            <a:r>
              <a:rPr lang="ru-RU" sz="2800" smtClean="0">
                <a:solidFill>
                  <a:srgbClr val="FFFF00"/>
                </a:solidFill>
              </a:rPr>
              <a:t>Франка</a:t>
            </a:r>
            <a:endParaRPr lang="ru-RU" sz="280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58" y="1052736"/>
            <a:ext cx="3954605" cy="4248472"/>
          </a:xfrm>
          <a:prstGeom prst="rect">
            <a:avLst/>
          </a:prstGeom>
          <a:noFill/>
          <a:ln>
            <a:noFill/>
          </a:ln>
          <a:effectLst>
            <a:glow rad="635000">
              <a:schemeClr val="accent2">
                <a:satMod val="175000"/>
                <a:alpha val="5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C:\Documents and Settings\admin\Рабочий стол\картинки\2597487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239" y="357301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84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5661248"/>
            <a:ext cx="7632848" cy="1080120"/>
          </a:xfrm>
        </p:spPr>
        <p:txBody>
          <a:bodyPr>
            <a:normAutofit/>
          </a:bodyPr>
          <a:lstStyle/>
          <a:p>
            <a:pPr algn="ctr"/>
            <a:r>
              <a:rPr lang="uk-UA" sz="6000" smtClean="0">
                <a:solidFill>
                  <a:srgbClr val="FFFF00"/>
                </a:solidFill>
              </a:rPr>
              <a:t>Покутська трійця</a:t>
            </a:r>
            <a:endParaRPr lang="ru-RU" sz="6000">
              <a:solidFill>
                <a:srgbClr val="FFFF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86" y="306720"/>
            <a:ext cx="7326970" cy="5490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9" descr="Картинки по запросу український орнамен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C:\Documents and Settings\admin\Рабочий стол\aa0a748d2b5e776a03b401b2e6ab335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92695"/>
            <a:ext cx="5684128" cy="393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admin\Рабочий стол\картинки\1337542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2"/>
          <a:stretch/>
        </p:blipFill>
        <p:spPr bwMode="auto">
          <a:xfrm>
            <a:off x="6461640" y="2551478"/>
            <a:ext cx="2492112" cy="41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22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1427</TotalTime>
  <Words>724</Words>
  <Application>Microsoft Office PowerPoint</Application>
  <PresentationFormat>Экран (4:3)</PresentationFormat>
  <Paragraphs>127</Paragraphs>
  <Slides>30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Після закінчення сільської початкової школи віддає Івана до Коломийської польської гімназії </vt:lpstr>
      <vt:lpstr>В старших класах майбутній письменник розпочинає літературну діяльність</vt:lpstr>
      <vt:lpstr>Восени 1896 р. виїжджає до Відня на навчання в університеті </vt:lpstr>
      <vt:lpstr>Презентация PowerPoint</vt:lpstr>
      <vt:lpstr>Покутська трійця</vt:lpstr>
      <vt:lpstr>Марко Черемшина й галицька проза</vt:lpstr>
      <vt:lpstr>Має дома чималу бібліотеку, любить  малювати, співати. Улюблені пісні  – «Повій, вітре, на Вкраї­ну», «Ніч яка місячна» </vt:lpstr>
      <vt:lpstr>Презентация PowerPoint</vt:lpstr>
      <vt:lpstr>Презентация PowerPoint</vt:lpstr>
      <vt:lpstr>Презентация PowerPoint</vt:lpstr>
      <vt:lpstr>За невисоким перевалом, у долині Прута розташоване селище Ділятин,</vt:lpstr>
      <vt:lpstr> Будинок у центрі Снятина, куплений Іваном Семанюком у 1918 році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96</cp:revision>
  <dcterms:modified xsi:type="dcterms:W3CDTF">2019-10-29T14:47:26Z</dcterms:modified>
</cp:coreProperties>
</file>