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  <p:sldId id="283" r:id="rId25"/>
    <p:sldId id="284" r:id="rId26"/>
    <p:sldId id="282" r:id="rId27"/>
    <p:sldId id="279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5.wdp"/><Relationship Id="rId5" Type="http://schemas.openxmlformats.org/officeDocument/2006/relationships/image" Target="../media/image35.png"/><Relationship Id="rId4" Type="http://schemas.microsoft.com/office/2007/relationships/hdphoto" Target="../media/hdphoto14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microsoft.com/office/2007/relationships/hdphoto" Target="../media/hdphoto1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microsoft.com/office/2007/relationships/hdphoto" Target="../media/hdphoto16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9.wdp"/><Relationship Id="rId5" Type="http://schemas.openxmlformats.org/officeDocument/2006/relationships/image" Target="../media/image40.png"/><Relationship Id="rId4" Type="http://schemas.microsoft.com/office/2007/relationships/hdphoto" Target="../media/hdphoto18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22.wdp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1.wdp"/><Relationship Id="rId5" Type="http://schemas.openxmlformats.org/officeDocument/2006/relationships/image" Target="../media/image42.png"/><Relationship Id="rId4" Type="http://schemas.microsoft.com/office/2007/relationships/hdphoto" Target="../media/hdphoto20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5.wdp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4.wdp"/><Relationship Id="rId5" Type="http://schemas.openxmlformats.org/officeDocument/2006/relationships/image" Target="../media/image45.png"/><Relationship Id="rId4" Type="http://schemas.microsoft.com/office/2007/relationships/hdphoto" Target="../media/hdphoto23.wd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8.wdp"/><Relationship Id="rId3" Type="http://schemas.openxmlformats.org/officeDocument/2006/relationships/image" Target="../media/image47.png"/><Relationship Id="rId7" Type="http://schemas.openxmlformats.org/officeDocument/2006/relationships/image" Target="../media/image4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7.wdp"/><Relationship Id="rId5" Type="http://schemas.openxmlformats.org/officeDocument/2006/relationships/image" Target="../media/image48.png"/><Relationship Id="rId4" Type="http://schemas.microsoft.com/office/2007/relationships/hdphoto" Target="../media/hdphoto26.wdp"/><Relationship Id="rId9" Type="http://schemas.openxmlformats.org/officeDocument/2006/relationships/image" Target="../media/image50.gif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31.wdp"/><Relationship Id="rId3" Type="http://schemas.openxmlformats.org/officeDocument/2006/relationships/image" Target="../media/image51.png"/><Relationship Id="rId7" Type="http://schemas.openxmlformats.org/officeDocument/2006/relationships/image" Target="../media/image5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0.wdp"/><Relationship Id="rId5" Type="http://schemas.openxmlformats.org/officeDocument/2006/relationships/image" Target="../media/image52.png"/><Relationship Id="rId4" Type="http://schemas.microsoft.com/office/2007/relationships/hdphoto" Target="../media/hdphoto29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3.wdp"/><Relationship Id="rId5" Type="http://schemas.openxmlformats.org/officeDocument/2006/relationships/image" Target="../media/image55.png"/><Relationship Id="rId4" Type="http://schemas.microsoft.com/office/2007/relationships/hdphoto" Target="../media/hdphoto3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microsoft.com/office/2007/relationships/hdphoto" Target="../media/hdphoto3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3.png"/><Relationship Id="rId4" Type="http://schemas.microsoft.com/office/2007/relationships/hdphoto" Target="../media/hdphoto34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microsoft.com/office/2007/relationships/hdphoto" Target="../media/hdphoto3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microsoft.com/office/2007/relationships/hdphoto" Target="../media/hdphoto36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8.wdp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9.wdp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microsoft.com/office/2007/relationships/hdphoto" Target="../media/hdphoto40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gif"/><Relationship Id="rId5" Type="http://schemas.openxmlformats.org/officeDocument/2006/relationships/image" Target="../media/image72.gif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2.wdp"/><Relationship Id="rId5" Type="http://schemas.openxmlformats.org/officeDocument/2006/relationships/image" Target="../media/image75.png"/><Relationship Id="rId4" Type="http://schemas.microsoft.com/office/2007/relationships/hdphoto" Target="../media/hdphoto4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4.wdp"/><Relationship Id="rId5" Type="http://schemas.openxmlformats.org/officeDocument/2006/relationships/image" Target="../media/image77.png"/><Relationship Id="rId4" Type="http://schemas.microsoft.com/office/2007/relationships/hdphoto" Target="../media/hdphoto43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6.wdp"/><Relationship Id="rId5" Type="http://schemas.openxmlformats.org/officeDocument/2006/relationships/image" Target="../media/image79.png"/><Relationship Id="rId4" Type="http://schemas.microsoft.com/office/2007/relationships/hdphoto" Target="../media/hdphoto45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2.wdp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microsoft.com/office/2007/relationships/hdphoto" Target="../media/hdphoto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2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microsoft.com/office/2007/relationships/hdphoto" Target="../media/hdphoto10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3.png"/><Relationship Id="rId4" Type="http://schemas.microsoft.com/office/2007/relationships/hdphoto" Target="../media/hdphoto9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microsoft.com/office/2007/relationships/hdphoto" Target="../media/hdphoto11.wdp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microsoft.com/office/2007/relationships/hdphoto" Target="../media/hdphoto1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microsoft.com/office/2007/relationships/hdphoto" Target="../media/hdphoto1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" y="0"/>
            <a:ext cx="9144000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78497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</a:rPr>
              <a:t>Наукова бібліотека Глухівського національного педагогічного університету пропонує переглянути</a:t>
            </a:r>
            <a:br>
              <a:rPr lang="ru-RU" sz="2800" b="1">
                <a:solidFill>
                  <a:srgbClr val="FFFF00"/>
                </a:solidFill>
              </a:rPr>
            </a:br>
            <a:r>
              <a:rPr lang="ru-RU" sz="2800" b="1">
                <a:solidFill>
                  <a:srgbClr val="FFFF00"/>
                </a:solidFill>
              </a:rPr>
              <a:t> віртуальну виставку </a:t>
            </a:r>
            <a:r>
              <a:rPr lang="ru-RU" sz="2800" b="1" smtClean="0">
                <a:solidFill>
                  <a:srgbClr val="FFFF00"/>
                </a:solidFill>
              </a:rPr>
              <a:t>до 140-річчя з дня народження Володимира Винниченка</a:t>
            </a:r>
          </a:p>
          <a:p>
            <a:pPr algn="ctr"/>
            <a:endParaRPr lang="uk-UA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66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«Утвердження ідеї української державності»</a:t>
            </a:r>
            <a:endParaRPr lang="ru-RU" sz="66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608" y="2791584"/>
            <a:ext cx="3286631" cy="4850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02" y="1700808"/>
            <a:ext cx="456649" cy="4959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videoplayback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9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8084" y="5013176"/>
            <a:ext cx="89559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Винниченко автор майже всіх декларацій і законодавчих актів УНР.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1917 року проголосив </a:t>
            </a:r>
            <a:r>
              <a:rPr lang="en-US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Універсал Центральної Ради та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Декларацію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Генерального секретаріату,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 був указаний курс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Української Центральної Ради на «здійснення суцільної автономії»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України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66" y="0"/>
            <a:ext cx="7552268" cy="5084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Documents and Settings\admin\Рабочий стол\161147813_images_15731246497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404664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60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22520" y="146603"/>
            <a:ext cx="4313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Центральна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Рада 9 (22) січня 1918 року ухвалила </a:t>
            </a:r>
            <a:r>
              <a:rPr lang="en-US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Універсал, за яким «однині Українська Народна Республіка стає самостійною, ні від кого не залежною, вільною, суверенною державою українського народу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 Винниченко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затягував визнання незалежності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УНР. Українські частини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мали наказів боронитись, тому складали зброю, при наближенні більшовицьких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військ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" y="146603"/>
            <a:ext cx="4716016" cy="6564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55889" y="4314322"/>
            <a:ext cx="384175" cy="4605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35" t="4561" r="5644" b="9040"/>
          <a:stretch/>
        </p:blipFill>
        <p:spPr bwMode="auto">
          <a:xfrm>
            <a:off x="1364573" y="3933056"/>
            <a:ext cx="1966805" cy="239206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676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2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січня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1918 року уряд УНР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утік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Житомира. Винниченко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разом із дружиною, Розалією Лівшиц,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поїхав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Бердянська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8000"/>
                    </a14:imgEffect>
                    <a14:imgEffect>
                      <a14:saturation sat="3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43124"/>
            <a:ext cx="7560840" cy="50773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76200">
            <a:solidFill>
              <a:srgbClr val="FFFF00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427"/>
          <a:stretch/>
        </p:blipFill>
        <p:spPr bwMode="auto">
          <a:xfrm>
            <a:off x="3497208" y="2924944"/>
            <a:ext cx="2321132" cy="31760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76200">
            <a:solidFill>
              <a:srgbClr val="FFFF00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1912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2952328" cy="6559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 час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Гетьманату (1918 рік)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 на хуторі Княжа Гора на Канівщині, де займався літературною творчістю, написав п'єсу «Між двох сил». Б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заарештований гетьманською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вартою, але звільнений,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після чого знову перейшов до активної політичної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діяльності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4664"/>
            <a:ext cx="5619750" cy="41243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024" y="3548097"/>
            <a:ext cx="4687693" cy="31535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032" y="3901060"/>
            <a:ext cx="1596263" cy="24294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39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370790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серпні 1918 року Винниченко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очолив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Український національний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союз. Наполягав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державному перевороті, для чого домовився з більшовиками про спільний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напад.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Після перевороту та позбавлення гетьмана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Павла Скоропадського влади став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головою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Директорії, але через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суперечності з Симоном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Петлюрою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пішов у відставку та виїхав за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кордон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3000"/>
                    </a14:imgEffect>
                    <a14:imgEffect>
                      <a14:saturation sat="200000"/>
                    </a14:imgEffect>
                    <a14:imgEffect>
                      <a14:brightnessContrast bright="2000" contrast="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88640"/>
            <a:ext cx="4668891" cy="6453336"/>
          </a:xfrm>
          <a:prstGeom prst="rect">
            <a:avLst/>
          </a:prstGeom>
          <a:ln w="76200">
            <a:solidFill>
              <a:srgbClr val="FFFF00"/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391" y="1762364"/>
            <a:ext cx="4668891" cy="3592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234" y="4408831"/>
            <a:ext cx="1567468" cy="244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29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"/>
            <a:ext cx="33752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два місяці до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еміграції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записав у щоденнику:</a:t>
            </a:r>
          </a:p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Нехай український обиватель говорить і думає, що йому хочеться, я їду за кордон, обтрушую з себе всякий порох політики, обгороджуюсь книжками й поринаю в своє справжнє, єдине діло — літературу…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їду, як письменник, а як політик я всією душею хочу померти»	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55"/>
          <a:stretch/>
        </p:blipFill>
        <p:spPr bwMode="auto">
          <a:xfrm>
            <a:off x="3547255" y="152400"/>
            <a:ext cx="3024336" cy="419511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42" t="8852" r="17772" b="13978"/>
          <a:stretch/>
        </p:blipFill>
        <p:spPr bwMode="auto">
          <a:xfrm>
            <a:off x="5508104" y="2067149"/>
            <a:ext cx="2364864" cy="358312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457" y="4366162"/>
            <a:ext cx="1994543" cy="25918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 descr="C:\Documents and Settings\admin\Рабочий стол\картинки\31985_globus3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616" y="145192"/>
            <a:ext cx="1627564" cy="164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36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Відні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короткий час написав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тритомну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 «Відродження нації (Історія української революції: марець 1917 р. — грудень 1919 р.)» —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твір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підсумковий, написаний по гарячих слідах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подій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Documents and Settings\admin\Рабочий стол\Vidr-Nac-05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8" b="97301" l="10000" r="9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115304"/>
            <a:ext cx="5888339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4762"/>
            <a:ext cx="3744416" cy="518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338" y="1758300"/>
            <a:ext cx="1781849" cy="288607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>
            <a:solidFill>
              <a:srgbClr val="C00000"/>
            </a:solidFill>
            <a:miter lim="800000"/>
            <a:headEnd/>
            <a:tailEnd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7515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початку 1920 року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почав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шукати шляхи до повернення на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батьківщину.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Наприкінці травня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Винниченко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разом із дружиною прибув до Москви, де дістав пропозицію зайняти пост заступника голови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Раднаркому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68" y="1758300"/>
            <a:ext cx="8748464" cy="49991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84" t="5319" r="9692" b="10306"/>
          <a:stretch/>
        </p:blipFill>
        <p:spPr bwMode="auto">
          <a:xfrm>
            <a:off x="539552" y="2200461"/>
            <a:ext cx="310896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49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80112" y="260648"/>
            <a:ext cx="34563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ознайомився з економічним і політичним становищем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країни,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зрозумів, що його запрошують до співпраці з тактичних міркувань. Тому відмовився від участі в роботі уряду УСРР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 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виїхав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кордон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958"/>
            <a:ext cx="4335016" cy="6610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70" y="0"/>
            <a:ext cx="63141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933"/>
          <a:stretch/>
        </p:blipFill>
        <p:spPr bwMode="auto">
          <a:xfrm>
            <a:off x="3898535" y="4008140"/>
            <a:ext cx="3334162" cy="23275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204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476672"/>
            <a:ext cx="38884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вересні 1921 року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очолював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новостворений комітет допомоги українському студентству в Берліні.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Продовжував стежити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подіями в СРСР,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займався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літературною творчістю,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живописом. 1925-го року переселився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Франції й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осів спочатку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Парижі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00" y="260648"/>
            <a:ext cx="4477245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9" y="0"/>
            <a:ext cx="60913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77071"/>
            <a:ext cx="3528392" cy="23796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58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t="5996" r="4000" b="589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05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Винниченко Володимир Кирилович (1880-1951) - письменник, громадський і державний </a:t>
            </a:r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діяч, </a:t>
            </a:r>
            <a:r>
              <a:rPr lang="ru-RU" sz="28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прозаїк, драматург</a:t>
            </a:r>
          </a:p>
          <a:p>
            <a:pPr algn="ctr"/>
            <a:endParaRPr lang="ru-RU" sz="2800" b="1">
              <a:solidFill>
                <a:srgbClr val="002060"/>
              </a:solidFill>
            </a:endParaRPr>
          </a:p>
        </p:txBody>
      </p:sp>
      <p:pic>
        <p:nvPicPr>
          <p:cNvPr id="2062" name="Picture 14" descr="C:\Documents and Settings\admin\Рабочий стол\Винниченко_щоденник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69680"/>
            <a:ext cx="3456384" cy="53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Documents and Settings\admin\Рабочий стол\картинки\per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175" y="1340768"/>
            <a:ext cx="2846784" cy="284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26818"/>
            <a:ext cx="3286125" cy="481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87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8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1934 року переїхав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південь Франції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містечко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Мужен біля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Канн. Тут у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власному невеликому будинку займався літературною творчістю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00329"/>
            <a:ext cx="8042252" cy="53480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703" y="3903682"/>
            <a:ext cx="3515709" cy="27298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8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0" b="3920"/>
          <a:stretch/>
        </p:blipFill>
        <p:spPr bwMode="auto">
          <a:xfrm>
            <a:off x="539552" y="310344"/>
            <a:ext cx="8347985" cy="6237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005064"/>
            <a:ext cx="56166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 час німецької окупації Франції за відмову співробітництва з нацистами Винниченка було кинуто до концтабору. По закінченні війни він закликав до загального роззброєння та мирного співіснування народів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світу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171400"/>
            <a:ext cx="3148608" cy="261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45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6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91439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Літературна спадщина Володимира </a:t>
            </a:r>
            <a:r>
              <a:rPr lang="ru-RU" sz="2800" b="1" u="sng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Винниченка - золотий фонд </a:t>
            </a:r>
            <a:r>
              <a:rPr lang="ru-RU" sz="2800" b="1" u="sng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4400" y="1210025"/>
            <a:ext cx="63904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Романи</a:t>
            </a:r>
            <a:endParaRPr lang="ru-RU" sz="2400" b="1" u="sng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Чесність з собою (1911)</a:t>
            </a: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Рівновага (1912)</a:t>
            </a: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По-свій! (1913)</a:t>
            </a: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Божки (1914)</a:t>
            </a: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Заповіт батьків (1914)</a:t>
            </a: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Хочу! (1915)</a:t>
            </a:r>
            <a:endParaRPr lang="ru-RU" sz="24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Записки кирпатого Мефістофеля (1917)</a:t>
            </a: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Поклади золота (1927)</a:t>
            </a: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Сонячна машина (1928)</a:t>
            </a: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Нова заповідь (1932)</a:t>
            </a: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Лепрозорій (1938)</a:t>
            </a:r>
          </a:p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за тобою, Сталіне! (1932)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1772816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Намисто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2511480"/>
            <a:ext cx="228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Краса і сила</a:t>
            </a: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6147048" y="2880812"/>
            <a:ext cx="2673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Намисто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44007" y="1196753"/>
            <a:ext cx="33843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Оповідання та п’єси</a:t>
            </a:r>
            <a:endParaRPr lang="ru-RU" sz="2400" b="1" u="sng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3982998"/>
            <a:ext cx="2627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Гріх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44006" y="4653136"/>
            <a:ext cx="44999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Чорна пантера і білий ведмідь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53248" y="3342476"/>
            <a:ext cx="30907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Малорос-європеєць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36194" y="1566085"/>
            <a:ext cx="29883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Кумедія з Костем </a:t>
            </a:r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5868144" y="5367993"/>
            <a:ext cx="295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Федько-халамидник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78114" y="2142148"/>
            <a:ext cx="39502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Момент</a:t>
            </a:r>
          </a:p>
        </p:txBody>
      </p:sp>
      <p:pic>
        <p:nvPicPr>
          <p:cNvPr id="4098" name="Picture 2" descr="C:\Documents and Settings\admin\Рабочий стол\Україна\1555397993_sun_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863" y="1797906"/>
            <a:ext cx="1917321" cy="188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64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42646"/>
            <a:ext cx="33843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«І відкіля ти такий узявся? – так і хочеться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запитати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Винниченка. Серед млявої, тонко артистичної, та малосилої або ординарно шаблонової та безталанної генерації сучасних українських письменників раптом виринуло щось таке дуже, рішуче, мускулисте і повне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темпераменту…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4479"/>
            <a:ext cx="4320480" cy="60692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95" y="52802"/>
            <a:ext cx="604906" cy="6805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66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>
        <p:circle/>
      </p:transition>
    </mc:Choice>
    <mc:Fallback xmlns="">
      <p:transition spd="slow" advClick="0" advTm="16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260648"/>
            <a:ext cx="30963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…щось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таке, що не лізе в кишеню за словом, а сипле його потоками, що не сіє крізь сито, а валить валом, як саме життя, всуміш, українське, московське, калічене й чисте, як срібло, що не знає меж своїй обсервації і границь своїй пластичній творчості. І відкіля ти взявся у нас такий?» </a:t>
            </a:r>
            <a:endParaRPr lang="ru-RU" sz="2400" b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Іван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Франко, 1906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рік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6" y="53975"/>
            <a:ext cx="603250" cy="680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320" y="420133"/>
            <a:ext cx="3556136" cy="60717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222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5044" y="116633"/>
            <a:ext cx="87553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Помер 6 березня 1951 року, похований у французькому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Мужені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61"/>
          <a:stretch/>
        </p:blipFill>
        <p:spPr bwMode="auto">
          <a:xfrm>
            <a:off x="382608" y="678154"/>
            <a:ext cx="4608512" cy="55016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512" y="745792"/>
            <a:ext cx="3555874" cy="26634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0" name="Picture 2" descr="C:\Documents and Settings\admin\Рабочий стол\Україна\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220000">
            <a:off x="4297425" y="2518233"/>
            <a:ext cx="449198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admin\Рабочий стол\картинки\картинки\21337611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249" y="3538952"/>
            <a:ext cx="1616967" cy="265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37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60648"/>
            <a:ext cx="79928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Вшанування пам'яті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980728"/>
            <a:ext cx="6750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честь Володимира Винниченка названий Центральноукраїнський державний педагогічний університет.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100" y="845423"/>
            <a:ext cx="2381250" cy="1543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228514"/>
            <a:ext cx="90730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вересня 2010 року в Кіровограді (сучасному Кропивницькому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відкрито перший в Україні пам'ятник Володимирові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Винниченку.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595" y="2996952"/>
            <a:ext cx="1905000" cy="2543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19" y="3212977"/>
            <a:ext cx="66064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лютого 2018 р. засновано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студентів та курсантів закладів вищої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освіти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стипендію імені Володимира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Винниченка.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18" y="5157192"/>
            <a:ext cx="61926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Названі вулиці  в багатьох містах України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539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332656"/>
            <a:ext cx="75608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Використані  інтернет ресурси: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0"/>
            <a:ext cx="5227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librarychl.kr.ua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16832"/>
            <a:ext cx="52214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95250" algn="l"/>
              </a:tabLst>
            </a:pPr>
            <a:r>
              <a:rPr lang="en-US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prostir.museum</a:t>
            </a:r>
            <a:r>
              <a:rPr lang="en-US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492896"/>
            <a:ext cx="50411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www.bestreferat.ru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3" y="3244334"/>
            <a:ext cx="4797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dovidka.biz.ua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982998"/>
            <a:ext cx="45089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osnova.lviv.ua</a:t>
            </a:r>
            <a:r>
              <a:rPr lang="en-US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3" y="4721662"/>
            <a:ext cx="49468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ukrclassic.com.ua</a:t>
            </a:r>
            <a:r>
              <a:rPr lang="en-US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3" y="5661248"/>
            <a:ext cx="63184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librarychl.kr.ua/kn_in/vynnychenko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356" b="98658" l="2000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816" y="3731857"/>
            <a:ext cx="3896564" cy="2902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377891" y="3244334"/>
            <a:ext cx="2342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lib.pnpu.edu.ua</a:t>
            </a:r>
            <a:r>
              <a:rPr lang="en-US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333" l="0" r="897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873" y="852239"/>
            <a:ext cx="39814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156176" y="1268760"/>
            <a:ext cx="20162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Володи́мир Кири́лович Винниче́нко</a:t>
            </a:r>
            <a:endParaRPr lang="ru-RU" sz="20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014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60648"/>
            <a:ext cx="8542369" cy="1800200"/>
          </a:xfrm>
          <a:prstGeom prst="rect">
            <a:avLst/>
          </a:prstGeom>
        </p:spPr>
        <p:txBody>
          <a:bodyPr wrap="square">
            <a:prstTxWarp prst="textCurveDown">
              <a:avLst/>
            </a:prstTxWarp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Дякуємо за увагу</a:t>
            </a:r>
          </a:p>
        </p:txBody>
      </p:sp>
      <p:pic>
        <p:nvPicPr>
          <p:cNvPr id="8194" name="Picture 2" descr="C:\Documents and Settings\admin\Рабочий стол\Україна\e96188fd9e94a259cc39be609ae499e5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" b="100000" l="0" r="976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3256"/>
            <a:ext cx="3941475" cy="484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36912"/>
            <a:ext cx="2662019" cy="33843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24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Народився </a:t>
            </a:r>
            <a:r>
              <a:rPr lang="ru-RU" sz="28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селі Веселий Кут Єлисаветградського повіту на Херсонщині (тепер Григор’ївка Кіровоградської області</a:t>
            </a:r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8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73635"/>
            <a:ext cx="8792106" cy="52843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03" r="43915"/>
          <a:stretch/>
        </p:blipFill>
        <p:spPr bwMode="auto">
          <a:xfrm>
            <a:off x="2734172" y="2149181"/>
            <a:ext cx="38100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03" r="43915"/>
          <a:stretch/>
        </p:blipFill>
        <p:spPr bwMode="auto">
          <a:xfrm>
            <a:off x="6373772" y="2114534"/>
            <a:ext cx="38100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45025" y="4359235"/>
            <a:ext cx="384175" cy="410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085" y="1770688"/>
            <a:ext cx="4103687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784" y="2339198"/>
            <a:ext cx="2592288" cy="36551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971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Батько його, Кирило Васильович,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змолоду селянин-наймит одружився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зі вдовою Євдокією Онуфріївною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Павленко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482"/>
          <a:stretch/>
        </p:blipFill>
        <p:spPr bwMode="auto">
          <a:xfrm>
            <a:off x="372238" y="1558005"/>
            <a:ext cx="8438281" cy="518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93" y="1277532"/>
            <a:ext cx="4103687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379" y="1277533"/>
            <a:ext cx="41084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Книга «Володимир Винниченко» Станислав Кульчицкий, купить на YAKABOO.ua |  966-7217-99-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25" b="3274"/>
          <a:stretch/>
        </p:blipFill>
        <p:spPr bwMode="auto">
          <a:xfrm>
            <a:off x="155574" y="1910997"/>
            <a:ext cx="1896145" cy="25383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133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95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5328" y="1758300"/>
            <a:ext cx="7325487" cy="4479012"/>
          </a:xfrm>
          <a:prstGeom prst="rect">
            <a:avLst/>
          </a:prstGeom>
          <a:solidFill>
            <a:srgbClr val="FFFFFF">
              <a:shade val="85000"/>
            </a:srgbClr>
          </a:solidFill>
          <a:ln w="762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6" t="1955" r="5769" b="2521"/>
          <a:stretch/>
        </p:blipFill>
        <p:spPr bwMode="auto">
          <a:xfrm>
            <a:off x="5855113" y="1916832"/>
            <a:ext cx="2951215" cy="465198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95536" y="188640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народній школі Володимир звернув на себе увагу своїми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здібностями. </a:t>
            </a:r>
          </a:p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1890 по 1899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рік навчався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Єлисаветградській гімназії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8" y="4277454"/>
            <a:ext cx="1496223" cy="2345727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095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51296" y="332656"/>
            <a:ext cx="38131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старших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класах написав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революційну поему,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одержав тиждень «карцеру», </a:t>
            </a:r>
          </a:p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був відрахований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гімназії…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продовжував готуватися до матури (атестату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зрілості),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1900-го року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склав іспит і одержав диплом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88" y="178316"/>
            <a:ext cx="5018208" cy="6501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8316"/>
            <a:ext cx="4536504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576" y="3689306"/>
            <a:ext cx="1906832" cy="29964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425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70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80112" y="0"/>
            <a:ext cx="35638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/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1901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 вступив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юридичний факультет Київського університету св.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Володимира.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Став членом  Української соціал-демократичної робітничої партії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(УСДРП). </a:t>
            </a:r>
            <a:endParaRPr lang="ru-RU" sz="2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роводив пропагандистську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роботу серед робітників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Києва.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1903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виключений із університету й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ув'язнений до Лук'янівської в'язниці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Києві, звідки йому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вдалося втекти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941"/>
          <a:stretch/>
        </p:blipFill>
        <p:spPr bwMode="auto">
          <a:xfrm>
            <a:off x="421824" y="68603"/>
            <a:ext cx="5158288" cy="67676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0" y="68603"/>
            <a:ext cx="377825" cy="410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0" y="2732609"/>
            <a:ext cx="377825" cy="410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243" y="4400421"/>
            <a:ext cx="1548565" cy="236539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84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52092"/>
            <a:ext cx="27751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Незабаром новий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арешт.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нову втік і нелегально відбув у еміграцію.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Михайлом Грушевським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видавав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часопис «Промінь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 На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початку Першої світової війни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повернувся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Росії й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1917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 займався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літературною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діяльністю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432" y="679593"/>
            <a:ext cx="2471536" cy="33123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860" y="152091"/>
            <a:ext cx="2342788" cy="32180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2" t="530" r="6011" b="7822"/>
          <a:stretch/>
        </p:blipFill>
        <p:spPr bwMode="auto">
          <a:xfrm>
            <a:off x="6043648" y="4314181"/>
            <a:ext cx="1524000" cy="23395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704" y="3517577"/>
            <a:ext cx="1605344" cy="23092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438" y="3991961"/>
            <a:ext cx="1771650" cy="25812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2" t="7327" r="7937" b="4416"/>
          <a:stretch/>
        </p:blipFill>
        <p:spPr bwMode="auto">
          <a:xfrm>
            <a:off x="7495560" y="4588248"/>
            <a:ext cx="1573216" cy="21520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0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797152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ісля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Лютневої революції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повернувся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України.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 членом Центральної Ради.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Згодом -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генеральним секретарем внутрішніх справ. Виступав супроти мілітаризму, за розпуск збройних сил та створення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міліції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40" y="53359"/>
            <a:ext cx="7200800" cy="48310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41983" y="2276813"/>
            <a:ext cx="4535487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94" r="7888" b="6617"/>
          <a:stretch/>
        </p:blipFill>
        <p:spPr bwMode="auto">
          <a:xfrm>
            <a:off x="7494573" y="268470"/>
            <a:ext cx="1393734" cy="220959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26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962</Words>
  <Application>Microsoft Office PowerPoint</Application>
  <PresentationFormat>Экран (4:3)</PresentationFormat>
  <Paragraphs>75</Paragraphs>
  <Slides>28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77</cp:revision>
  <dcterms:modified xsi:type="dcterms:W3CDTF">2020-07-09T08:00:07Z</dcterms:modified>
</cp:coreProperties>
</file>