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bin" ContentType="video/unknown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8" r:id="rId3"/>
    <p:sldId id="258" r:id="rId4"/>
    <p:sldId id="259" r:id="rId5"/>
    <p:sldId id="260" r:id="rId6"/>
    <p:sldId id="261" r:id="rId7"/>
    <p:sldId id="262" r:id="rId8"/>
    <p:sldId id="263" r:id="rId9"/>
    <p:sldId id="279" r:id="rId10"/>
    <p:sldId id="266" r:id="rId11"/>
    <p:sldId id="267" r:id="rId12"/>
    <p:sldId id="268" r:id="rId13"/>
    <p:sldId id="270" r:id="rId14"/>
    <p:sldId id="273" r:id="rId15"/>
    <p:sldId id="271" r:id="rId16"/>
    <p:sldId id="274" r:id="rId17"/>
    <p:sldId id="280" r:id="rId18"/>
    <p:sldId id="275" r:id="rId19"/>
    <p:sldId id="276" r:id="rId20"/>
    <p:sldId id="277" r:id="rId21"/>
    <p:sldId id="256" r:id="rId22"/>
    <p:sldId id="272" r:id="rId23"/>
    <p:sldId id="282" r:id="rId24"/>
    <p:sldId id="283" r:id="rId25"/>
    <p:sldId id="281" r:id="rId26"/>
    <p:sldId id="269" r:id="rId27"/>
    <p:sldId id="264" r:id="rId28"/>
    <p:sldId id="265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38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7000">
        <p:strips dir="ru"/>
      </p:transition>
    </mc:Choice>
    <mc:Fallback xmlns="">
      <p:transition spd="slow" advClick="0" advTm="7000">
        <p:strips dir="ru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7000">
        <p:strips dir="ru"/>
      </p:transition>
    </mc:Choice>
    <mc:Fallback xmlns="">
      <p:transition spd="slow" advClick="0" advTm="7000">
        <p:strips dir="ru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7000">
        <p:strips dir="ru"/>
      </p:transition>
    </mc:Choice>
    <mc:Fallback xmlns="">
      <p:transition spd="slow" advClick="0" advTm="7000">
        <p:strips dir="ru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7000">
        <p:strips dir="ru"/>
      </p:transition>
    </mc:Choice>
    <mc:Fallback xmlns="">
      <p:transition spd="slow" advClick="0" advTm="7000">
        <p:strips dir="ru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7000">
        <p:strips dir="ru"/>
      </p:transition>
    </mc:Choice>
    <mc:Fallback xmlns="">
      <p:transition spd="slow" advClick="0" advTm="7000">
        <p:strips dir="ru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7000">
        <p:strips dir="ru"/>
      </p:transition>
    </mc:Choice>
    <mc:Fallback xmlns="">
      <p:transition spd="slow" advClick="0" advTm="7000">
        <p:strips dir="ru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7000">
        <p:strips dir="ru"/>
      </p:transition>
    </mc:Choice>
    <mc:Fallback xmlns="">
      <p:transition spd="slow" advClick="0" advTm="7000">
        <p:strips dir="ru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7000">
        <p:strips dir="ru"/>
      </p:transition>
    </mc:Choice>
    <mc:Fallback xmlns="">
      <p:transition spd="slow" advClick="0" advTm="7000">
        <p:strips dir="ru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7000">
        <p:strips dir="ru"/>
      </p:transition>
    </mc:Choice>
    <mc:Fallback xmlns="">
      <p:transition spd="slow" advClick="0" advTm="7000">
        <p:strips dir="ru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7000">
        <p:strips dir="ru"/>
      </p:transition>
    </mc:Choice>
    <mc:Fallback xmlns="">
      <p:transition spd="slow" advClick="0" advTm="7000">
        <p:strips dir="ru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7000">
        <p:strips dir="ru"/>
      </p:transition>
    </mc:Choice>
    <mc:Fallback xmlns="">
      <p:transition spd="slow" advClick="0" advTm="7000">
        <p:strips dir="ru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7000">
        <p:strips dir="ru"/>
      </p:transition>
    </mc:Choice>
    <mc:Fallback xmlns="">
      <p:transition spd="slow" advClick="0" advTm="7000">
        <p:strips dir="ru"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7.xml"/><Relationship Id="rId7" Type="http://schemas.microsoft.com/office/2007/relationships/hdphoto" Target="../media/hdphoto1.wdp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8.wdp"/><Relationship Id="rId5" Type="http://schemas.openxmlformats.org/officeDocument/2006/relationships/image" Target="../media/image33.png"/><Relationship Id="rId4" Type="http://schemas.openxmlformats.org/officeDocument/2006/relationships/image" Target="../media/image32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9.wdp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7.png"/><Relationship Id="rId7" Type="http://schemas.microsoft.com/office/2007/relationships/hdphoto" Target="../media/hdphoto2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microsoft.com/office/2007/relationships/hdphoto" Target="../media/hdphoto20.wdp"/><Relationship Id="rId4" Type="http://schemas.openxmlformats.org/officeDocument/2006/relationships/image" Target="../media/image38.png"/><Relationship Id="rId9" Type="http://schemas.microsoft.com/office/2007/relationships/hdphoto" Target="../media/hdphoto22.wdp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23.wdp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4.png"/><Relationship Id="rId7" Type="http://schemas.microsoft.com/office/2007/relationships/hdphoto" Target="../media/hdphoto25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microsoft.com/office/2007/relationships/hdphoto" Target="../media/hdphoto24.wdp"/><Relationship Id="rId4" Type="http://schemas.openxmlformats.org/officeDocument/2006/relationships/image" Target="../media/image45.png"/><Relationship Id="rId9" Type="http://schemas.microsoft.com/office/2007/relationships/hdphoto" Target="../media/hdphoto26.wdp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29.wdp"/><Relationship Id="rId3" Type="http://schemas.openxmlformats.org/officeDocument/2006/relationships/image" Target="../media/image48.png"/><Relationship Id="rId7" Type="http://schemas.openxmlformats.org/officeDocument/2006/relationships/image" Target="../media/image5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8.wdp"/><Relationship Id="rId11" Type="http://schemas.microsoft.com/office/2007/relationships/hdphoto" Target="../media/hdphoto30.wdp"/><Relationship Id="rId5" Type="http://schemas.openxmlformats.org/officeDocument/2006/relationships/image" Target="../media/image49.png"/><Relationship Id="rId10" Type="http://schemas.openxmlformats.org/officeDocument/2006/relationships/image" Target="../media/image52.png"/><Relationship Id="rId4" Type="http://schemas.microsoft.com/office/2007/relationships/hdphoto" Target="../media/hdphoto27.wdp"/><Relationship Id="rId9" Type="http://schemas.openxmlformats.org/officeDocument/2006/relationships/image" Target="../media/image5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3.png"/><Relationship Id="rId7" Type="http://schemas.openxmlformats.org/officeDocument/2006/relationships/image" Target="../media/image5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microsoft.com/office/2007/relationships/hdphoto" Target="../media/hdphoto32.wdp"/><Relationship Id="rId5" Type="http://schemas.openxmlformats.org/officeDocument/2006/relationships/image" Target="../media/image54.png"/><Relationship Id="rId4" Type="http://schemas.microsoft.com/office/2007/relationships/hdphoto" Target="../media/hdphoto31.wdp"/><Relationship Id="rId9" Type="http://schemas.microsoft.com/office/2007/relationships/hdphoto" Target="../media/hdphoto33.wdp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36.wdp"/><Relationship Id="rId3" Type="http://schemas.openxmlformats.org/officeDocument/2006/relationships/image" Target="../media/image57.png"/><Relationship Id="rId7" Type="http://schemas.openxmlformats.org/officeDocument/2006/relationships/image" Target="../media/image59.png"/><Relationship Id="rId12" Type="http://schemas.microsoft.com/office/2007/relationships/hdphoto" Target="../media/hdphoto38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microsoft.com/office/2007/relationships/hdphoto" Target="../media/hdphoto35.wdp"/><Relationship Id="rId11" Type="http://schemas.openxmlformats.org/officeDocument/2006/relationships/image" Target="../media/image61.jpeg"/><Relationship Id="rId5" Type="http://schemas.openxmlformats.org/officeDocument/2006/relationships/image" Target="../media/image58.png"/><Relationship Id="rId10" Type="http://schemas.microsoft.com/office/2007/relationships/hdphoto" Target="../media/hdphoto37.wdp"/><Relationship Id="rId4" Type="http://schemas.microsoft.com/office/2007/relationships/hdphoto" Target="../media/hdphoto34.wdp"/><Relationship Id="rId9" Type="http://schemas.openxmlformats.org/officeDocument/2006/relationships/image" Target="../media/image6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microsoft.com/office/2007/relationships/hdphoto" Target="../media/hdphoto39.wdp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42.wdp"/><Relationship Id="rId3" Type="http://schemas.openxmlformats.org/officeDocument/2006/relationships/image" Target="../media/image63.png"/><Relationship Id="rId7" Type="http://schemas.openxmlformats.org/officeDocument/2006/relationships/image" Target="../media/image6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microsoft.com/office/2007/relationships/hdphoto" Target="../media/hdphoto41.wdp"/><Relationship Id="rId5" Type="http://schemas.openxmlformats.org/officeDocument/2006/relationships/image" Target="../media/image64.png"/><Relationship Id="rId4" Type="http://schemas.microsoft.com/office/2007/relationships/hdphoto" Target="../media/hdphoto40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45.wdp"/><Relationship Id="rId3" Type="http://schemas.openxmlformats.org/officeDocument/2006/relationships/image" Target="../media/image66.png"/><Relationship Id="rId7" Type="http://schemas.openxmlformats.org/officeDocument/2006/relationships/image" Target="../media/image6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microsoft.com/office/2007/relationships/hdphoto" Target="../media/hdphoto44.wdp"/><Relationship Id="rId5" Type="http://schemas.openxmlformats.org/officeDocument/2006/relationships/image" Target="../media/image67.png"/><Relationship Id="rId4" Type="http://schemas.microsoft.com/office/2007/relationships/hdphoto" Target="../media/hdphoto43.wdp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3.mp3"/><Relationship Id="rId7" Type="http://schemas.openxmlformats.org/officeDocument/2006/relationships/image" Target="../media/image69.png"/><Relationship Id="rId2" Type="http://schemas.microsoft.com/office/2007/relationships/media" Target="../media/media2.bin"/><Relationship Id="rId1" Type="http://schemas.openxmlformats.org/officeDocument/2006/relationships/video" Target="NULL" TargetMode="External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7.xml"/><Relationship Id="rId10" Type="http://schemas.microsoft.com/office/2007/relationships/hdphoto" Target="../media/hdphoto46.wdp"/><Relationship Id="rId4" Type="http://schemas.openxmlformats.org/officeDocument/2006/relationships/audio" Target="../media/media3.mp3"/><Relationship Id="rId9" Type="http://schemas.openxmlformats.org/officeDocument/2006/relationships/image" Target="../media/image7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7.png"/><Relationship Id="rId4" Type="http://schemas.openxmlformats.org/officeDocument/2006/relationships/image" Target="../media/image76.gi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47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49.wdp"/><Relationship Id="rId5" Type="http://schemas.openxmlformats.org/officeDocument/2006/relationships/image" Target="../media/image82.png"/><Relationship Id="rId4" Type="http://schemas.microsoft.com/office/2007/relationships/hdphoto" Target="../media/hdphoto48.wdp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hdphoto" Target="../media/hdphoto52.wdp"/><Relationship Id="rId3" Type="http://schemas.openxmlformats.org/officeDocument/2006/relationships/image" Target="../media/image83.png"/><Relationship Id="rId7" Type="http://schemas.openxmlformats.org/officeDocument/2006/relationships/image" Target="../media/image8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microsoft.com/office/2007/relationships/hdphoto" Target="../media/hdphoto51.wdp"/><Relationship Id="rId5" Type="http://schemas.openxmlformats.org/officeDocument/2006/relationships/image" Target="../media/image84.png"/><Relationship Id="rId4" Type="http://schemas.microsoft.com/office/2007/relationships/hdphoto" Target="../media/hdphoto50.wdp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microsoft.com/office/2007/relationships/hdphoto" Target="../media/hdphoto3.wdp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microsoft.com/office/2007/relationships/hdphoto" Target="../media/hdphoto4.wdp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2.png"/><Relationship Id="rId7" Type="http://schemas.microsoft.com/office/2007/relationships/hdphoto" Target="../media/hdphoto6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microsoft.com/office/2007/relationships/hdphoto" Target="../media/hdphoto5.wdp"/><Relationship Id="rId10" Type="http://schemas.microsoft.com/office/2007/relationships/hdphoto" Target="../media/hdphoto7.wdp"/><Relationship Id="rId4" Type="http://schemas.openxmlformats.org/officeDocument/2006/relationships/image" Target="../media/image13.png"/><Relationship Id="rId9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7.png"/><Relationship Id="rId7" Type="http://schemas.microsoft.com/office/2007/relationships/hdphoto" Target="../media/hdphoto9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microsoft.com/office/2007/relationships/hdphoto" Target="../media/hdphoto8.wdp"/><Relationship Id="rId4" Type="http://schemas.openxmlformats.org/officeDocument/2006/relationships/image" Target="../media/image18.png"/><Relationship Id="rId9" Type="http://schemas.microsoft.com/office/2007/relationships/hdphoto" Target="../media/hdphoto10.wdp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13.wdp"/><Relationship Id="rId3" Type="http://schemas.openxmlformats.org/officeDocument/2006/relationships/image" Target="../media/image21.png"/><Relationship Id="rId7" Type="http://schemas.openxmlformats.org/officeDocument/2006/relationships/image" Target="../media/image2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2.wdp"/><Relationship Id="rId11" Type="http://schemas.openxmlformats.org/officeDocument/2006/relationships/image" Target="../media/image25.png"/><Relationship Id="rId5" Type="http://schemas.openxmlformats.org/officeDocument/2006/relationships/image" Target="../media/image22.png"/><Relationship Id="rId10" Type="http://schemas.microsoft.com/office/2007/relationships/hdphoto" Target="../media/hdphoto14.wdp"/><Relationship Id="rId4" Type="http://schemas.microsoft.com/office/2007/relationships/hdphoto" Target="../media/hdphoto11.wdp"/><Relationship Id="rId9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6.wdp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7.wdp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054"/>
          <a:stretch/>
        </p:blipFill>
        <p:spPr bwMode="auto">
          <a:xfrm>
            <a:off x="-16808" y="20175"/>
            <a:ext cx="9144000" cy="6936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" y="260648"/>
            <a:ext cx="8532439" cy="64633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/>
            <a:r>
              <a:rPr lang="ru-RU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Бібліотека Глухівського національного педагогічного університету пропонує ознайомитися з </a:t>
            </a:r>
            <a:r>
              <a:rPr lang="ru-RU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виставкою: </a:t>
            </a:r>
            <a:endParaRPr lang="ru-RU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960418"/>
            <a:ext cx="8015566" cy="40550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331640" y="1700808"/>
            <a:ext cx="7200800" cy="2862322"/>
          </a:xfrm>
          <a:prstGeom prst="rect">
            <a:avLst/>
          </a:prstGeom>
          <a:solidFill>
            <a:schemeClr val="bg2"/>
          </a:solidFill>
          <a:effectLst>
            <a:softEdge rad="317500"/>
          </a:effectLst>
        </p:spPr>
        <p:txBody>
          <a:bodyPr wrap="square">
            <a:spAutoFit/>
          </a:bodyPr>
          <a:lstStyle/>
          <a:p>
            <a:pPr algn="ctr"/>
            <a:r>
              <a:rPr lang="ru-RU" sz="600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Майстер історичного </a:t>
            </a:r>
            <a:r>
              <a:rPr lang="ru-RU" sz="600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роману</a:t>
            </a:r>
            <a:endParaRPr lang="ru-RU" sz="600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8832" y="3890067"/>
            <a:ext cx="2663512" cy="29831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videoplayback (1)-0-180.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371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7000">
        <p:strips dir="ru"/>
      </p:transition>
    </mc:Choice>
    <mc:Fallback xmlns="">
      <p:transition spd="slow" advClick="0" advTm="7000">
        <p:strips dir="r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3774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8" name="Picture 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1" t="4512" r="2088" b="4640"/>
          <a:stretch/>
        </p:blipFill>
        <p:spPr bwMode="auto">
          <a:xfrm>
            <a:off x="0" y="1344664"/>
            <a:ext cx="9144000" cy="553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1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739434" y="-333611"/>
            <a:ext cx="5038983" cy="4821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491880" y="-39688"/>
            <a:ext cx="5645072" cy="1477328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/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Після </a:t>
            </a:r>
            <a:r>
              <a:rPr lang="ru-RU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армії </a:t>
            </a:r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працював секретарем газети </a:t>
            </a:r>
            <a:r>
              <a:rPr lang="ru-RU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"Радянська думка" в </a:t>
            </a:r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Черкасах. </a:t>
            </a:r>
          </a:p>
          <a:p>
            <a:pPr algn="ctr"/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1927-го року переїхав </a:t>
            </a:r>
            <a:r>
              <a:rPr lang="ru-RU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до Києва, </a:t>
            </a:r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працював </a:t>
            </a:r>
            <a:r>
              <a:rPr lang="ru-RU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в республіканських газетах та </a:t>
            </a:r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журналах</a:t>
            </a:r>
            <a:endParaRPr lang="ru-RU">
              <a:solidFill>
                <a:schemeClr val="bg2">
                  <a:lumMod val="2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3075" name="Picture 3" descr="C:\Documents and Settings\admin\Рабочий стол\124711578__2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8533" y="864914"/>
            <a:ext cx="3420381" cy="2736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9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599" y="314299"/>
            <a:ext cx="2909495" cy="3978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7059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7000">
        <p:strips dir="ru"/>
      </p:transition>
    </mc:Choice>
    <mc:Fallback xmlns="">
      <p:transition spd="slow" advClick="0" advTm="7000">
        <p:strips dir="ru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7" name="Picture 11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169"/>
          <a:stretch/>
        </p:blipFill>
        <p:spPr bwMode="auto">
          <a:xfrm>
            <a:off x="4572000" y="1311819"/>
            <a:ext cx="4572000" cy="55461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572000" y="0"/>
            <a:ext cx="4572000" cy="1477328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/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1941-го року, відмовившись </a:t>
            </a:r>
            <a:r>
              <a:rPr lang="ru-RU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від броні, Семен Дмитрович </a:t>
            </a:r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став </a:t>
            </a:r>
            <a:r>
              <a:rPr lang="ru-RU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до лав </a:t>
            </a:r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захисників Батьківщини</a:t>
            </a:r>
            <a:r>
              <a:rPr lang="ru-RU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. </a:t>
            </a:r>
          </a:p>
          <a:p>
            <a:pPr algn="ctr"/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Дружина </a:t>
            </a:r>
            <a:r>
              <a:rPr lang="ru-RU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і 11-річна донька Оксана евакуювались </a:t>
            </a:r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до Уфи</a:t>
            </a:r>
            <a:endParaRPr lang="ru-RU">
              <a:solidFill>
                <a:schemeClr val="bg2">
                  <a:lumMod val="2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138251" y="313327"/>
            <a:ext cx="6941612" cy="61477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88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4667"/>
          <a:stretch/>
        </p:blipFill>
        <p:spPr bwMode="auto">
          <a:xfrm>
            <a:off x="389731" y="766480"/>
            <a:ext cx="3888000" cy="57207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546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7000">
        <p:strips dir="ru"/>
      </p:transition>
    </mc:Choice>
    <mc:Fallback xmlns="">
      <p:transition spd="slow" advClick="0" advTm="7000">
        <p:strips dir="ru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37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-39688"/>
            <a:ext cx="9144000" cy="1200329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/>
            <a:r>
              <a:rPr lang="ru-RU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П</a:t>
            </a:r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рацював кореспондентом </a:t>
            </a:r>
            <a:r>
              <a:rPr lang="ru-RU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фронтових газет. на цей час припадають його повісті з воєнної тематики</a:t>
            </a:r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:</a:t>
            </a:r>
          </a:p>
          <a:p>
            <a:pPr algn="ctr"/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 </a:t>
            </a:r>
            <a:r>
              <a:rPr lang="ru-RU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«Україна кличе» (1943) </a:t>
            </a:r>
            <a:endParaRPr lang="ru-RU" smtClean="0">
              <a:solidFill>
                <a:schemeClr val="bg2">
                  <a:lumMod val="25000"/>
                </a:schemeClr>
              </a:solidFill>
              <a:latin typeface="Arial Black" pitchFamily="34" charset="0"/>
            </a:endParaRPr>
          </a:p>
          <a:p>
            <a:pPr algn="ctr"/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 </a:t>
            </a:r>
            <a:r>
              <a:rPr lang="ru-RU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«Подарунок з України» (1944)</a:t>
            </a:r>
          </a:p>
        </p:txBody>
      </p:sp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H="1" flipV="1">
            <a:off x="1496219" y="-477038"/>
            <a:ext cx="6151563" cy="9144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72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3719" b="6073"/>
          <a:stretch/>
        </p:blipFill>
        <p:spPr bwMode="auto">
          <a:xfrm>
            <a:off x="1353736" y="2204864"/>
            <a:ext cx="6982896" cy="39908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678" y="560476"/>
            <a:ext cx="1513924" cy="1972086"/>
          </a:xfrm>
          <a:prstGeom prst="rect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6" descr="C:\Documents and Settings\admin\Рабочий стол\картинки\ukrmova_zno_3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737338"/>
            <a:ext cx="490150" cy="281843"/>
          </a:xfrm>
          <a:prstGeom prst="rect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9713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7000">
        <p:strips dir="ru"/>
      </p:transition>
    </mc:Choice>
    <mc:Fallback xmlns="">
      <p:transition spd="slow" advClick="0" advTm="7000">
        <p:strips dir="r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6331"/>
            <a:ext cx="9144000" cy="6211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51" y="666155"/>
            <a:ext cx="6093635" cy="4099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209107"/>
            <a:ext cx="4265091" cy="30593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9144000" cy="64633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/>
            <a:r>
              <a:rPr lang="ru-RU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1944-го </a:t>
            </a:r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року був </a:t>
            </a:r>
            <a:r>
              <a:rPr lang="ru-RU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тяжко </a:t>
            </a:r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поранений і</a:t>
            </a:r>
            <a:endParaRPr lang="ru-RU">
              <a:solidFill>
                <a:schemeClr val="bg2">
                  <a:lumMod val="25000"/>
                </a:schemeClr>
              </a:solidFill>
              <a:latin typeface="Arial Black" pitchFamily="34" charset="0"/>
            </a:endParaRPr>
          </a:p>
          <a:p>
            <a:pPr algn="ctr"/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 госпіталізований</a:t>
            </a:r>
            <a:endParaRPr lang="ru-RU">
              <a:solidFill>
                <a:schemeClr val="bg2">
                  <a:lumMod val="25000"/>
                </a:schemeClr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3891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7000">
        <p:strips dir="ru"/>
      </p:transition>
    </mc:Choice>
    <mc:Fallback xmlns="">
      <p:transition spd="slow" advClick="0" advTm="7000">
        <p:strips dir="ru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9688"/>
            <a:ext cx="9144000" cy="6937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2" y="116633"/>
            <a:ext cx="8064896" cy="64633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/>
            <a:r>
              <a:rPr lang="ru-RU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Після війни Скляренко займав посаду відповідального</a:t>
            </a:r>
          </a:p>
          <a:p>
            <a:pPr algn="ctr"/>
            <a:r>
              <a:rPr lang="ru-RU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секретаря Спілки письменників </a:t>
            </a:r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України</a:t>
            </a:r>
            <a:endParaRPr lang="ru-RU">
              <a:solidFill>
                <a:schemeClr val="bg2">
                  <a:lumMod val="2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879423" y="1473458"/>
            <a:ext cx="6096000" cy="48068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88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186"/>
          <a:stretch/>
        </p:blipFill>
        <p:spPr bwMode="auto">
          <a:xfrm>
            <a:off x="539552" y="1628800"/>
            <a:ext cx="3087041" cy="4891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100000" l="0" r="97876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0101" y="2276872"/>
            <a:ext cx="4913899" cy="4817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8889" l="2500" r="9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9570" y="828880"/>
            <a:ext cx="5354960" cy="4016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8940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7000">
        <p:strips dir="ru"/>
      </p:transition>
    </mc:Choice>
    <mc:Fallback xmlns="">
      <p:transition spd="slow" advClick="0" advTm="7000">
        <p:strips dir="ru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50" y="-79376"/>
            <a:ext cx="9144000" cy="6937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0"/>
            <a:ext cx="8775476" cy="64633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/>
            <a:r>
              <a:rPr lang="ru-RU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Міцна дружба зв`язувала його </a:t>
            </a:r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Максимом Рильським, Остапом Вишнею, Павлом Тичиною</a:t>
            </a:r>
            <a:endParaRPr lang="ru-RU">
              <a:solidFill>
                <a:schemeClr val="bg2">
                  <a:lumMod val="2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4905" y="3497768"/>
            <a:ext cx="2084753" cy="2971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0912" y="842569"/>
            <a:ext cx="3410904" cy="1952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6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3809" y="2761010"/>
            <a:ext cx="2123411" cy="3133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5984" y="646331"/>
            <a:ext cx="4810125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88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308" y="1412776"/>
            <a:ext cx="3391539" cy="48163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9813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7000">
        <p:strips dir="ru"/>
      </p:transition>
    </mc:Choice>
    <mc:Fallback xmlns="">
      <p:transition spd="slow" advClick="0" advTm="7000">
        <p:strips dir="ru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9688"/>
            <a:ext cx="9144000" cy="6937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6851"/>
            <a:ext cx="4283968" cy="716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82" r="1658" b="3909"/>
          <a:stretch/>
        </p:blipFill>
        <p:spPr bwMode="auto">
          <a:xfrm>
            <a:off x="2061522" y="1097320"/>
            <a:ext cx="7082478" cy="5800368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5710571" y="-1823211"/>
            <a:ext cx="1953895" cy="4912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788024" y="2704"/>
            <a:ext cx="4104456" cy="1200329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/>
            <a:r>
              <a:rPr lang="ru-RU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Семен Дмитрович Скляренко залишив помітний слід в українській</a:t>
            </a:r>
          </a:p>
          <a:p>
            <a:pPr algn="ctr"/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літературі</a:t>
            </a:r>
            <a:endParaRPr lang="ru-RU">
              <a:solidFill>
                <a:schemeClr val="bg2">
                  <a:lumMod val="2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6154" y="1434480"/>
            <a:ext cx="3537846" cy="5484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3285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7000">
        <p:strips dir="ru"/>
      </p:transition>
    </mc:Choice>
    <mc:Fallback xmlns="">
      <p:transition spd="slow" advClick="0" advTm="7000">
        <p:strips dir="ru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7739"/>
            <a:ext cx="9144000" cy="6937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0"/>
            <a:ext cx="8496944" cy="64633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/>
            <a:r>
              <a:rPr lang="ru-RU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Кращі оповідання і мініатюри, написані </a:t>
            </a:r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у </a:t>
            </a:r>
            <a:r>
              <a:rPr lang="ru-RU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роки війни, ввійшли до збірки «Рапорт» (1945</a:t>
            </a:r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)</a:t>
            </a:r>
            <a:endParaRPr lang="ru-RU">
              <a:solidFill>
                <a:schemeClr val="bg2">
                  <a:lumMod val="25000"/>
                </a:schemeClr>
              </a:solidFill>
              <a:latin typeface="Arial Black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39752" y="1004739"/>
            <a:ext cx="6768752" cy="64633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/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1948-го року </a:t>
            </a:r>
            <a:r>
              <a:rPr lang="ru-RU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виходить збірка </a:t>
            </a:r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нарисів </a:t>
            </a:r>
            <a:r>
              <a:rPr lang="ru-RU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«Орлині крила»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347864" y="1772816"/>
            <a:ext cx="5760640" cy="369332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/>
            <a:r>
              <a:rPr lang="ru-RU"/>
              <a:t> </a:t>
            </a:r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1954-го року </a:t>
            </a:r>
            <a:r>
              <a:rPr lang="ru-RU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вийшов роман </a:t>
            </a:r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«</a:t>
            </a:r>
            <a:r>
              <a:rPr lang="ru-RU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Карпати</a:t>
            </a:r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»</a:t>
            </a:r>
            <a:endParaRPr lang="ru-RU">
              <a:solidFill>
                <a:schemeClr val="bg2">
                  <a:lumMod val="2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5065" y="4078535"/>
            <a:ext cx="1733550" cy="2638425"/>
          </a:xfrm>
          <a:prstGeom prst="rect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9971" y="3879384"/>
            <a:ext cx="1876425" cy="2438400"/>
          </a:xfrm>
          <a:prstGeom prst="rect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582" t="15061" r="16558" b="16231"/>
          <a:stretch/>
        </p:blipFill>
        <p:spPr bwMode="auto">
          <a:xfrm>
            <a:off x="548641" y="1327903"/>
            <a:ext cx="2118360" cy="3109209"/>
          </a:xfrm>
          <a:prstGeom prst="rect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0440" y="2988915"/>
            <a:ext cx="1762125" cy="2600325"/>
          </a:xfrm>
          <a:prstGeom prst="rect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7" descr="C:\Documents and Settings\admin\Рабочий стол\картинки\ddd1992166484a1a9e553bdc96da9d5e.jpg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545" y="4437112"/>
            <a:ext cx="2304256" cy="23042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275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7000">
        <p:strips dir="ru"/>
      </p:transition>
    </mc:Choice>
    <mc:Fallback xmlns="">
      <p:transition spd="slow" advClick="0" advTm="7000">
        <p:strips dir="ru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9688"/>
            <a:ext cx="9144000" cy="6937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0"/>
            <a:ext cx="8964488" cy="64633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/>
            <a:r>
              <a:rPr lang="ru-RU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Найвідоміші твори - історичні романи </a:t>
            </a:r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розповідають про </a:t>
            </a:r>
            <a:r>
              <a:rPr lang="ru-RU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становлення Київської держави в </a:t>
            </a:r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Х-ХІ ст.</a:t>
            </a:r>
            <a:endParaRPr lang="ru-RU">
              <a:solidFill>
                <a:schemeClr val="bg2">
                  <a:lumMod val="2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463" y="930578"/>
            <a:ext cx="7997073" cy="57978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4924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7000">
        <p:strips dir="ru"/>
      </p:transition>
    </mc:Choice>
    <mc:Fallback xmlns="">
      <p:transition spd="slow" advClick="0" advTm="7000">
        <p:strips dir="ru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9688"/>
            <a:ext cx="9144000" cy="6937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1"/>
            <a:ext cx="9036496" cy="64633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/>
            <a:r>
              <a:rPr lang="ru-RU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У романі «Святослав» описаний дивовижний світ </a:t>
            </a:r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епохи </a:t>
            </a:r>
            <a:r>
              <a:rPr lang="ru-RU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мудрої княгині Ольги та її сина Святослава (</a:t>
            </a:r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942—972)</a:t>
            </a:r>
            <a:endParaRPr lang="ru-RU">
              <a:solidFill>
                <a:schemeClr val="bg2">
                  <a:lumMod val="2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75" y="806976"/>
            <a:ext cx="7773041" cy="58866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3407" y="3562561"/>
            <a:ext cx="1927712" cy="3103944"/>
          </a:xfrm>
          <a:prstGeom prst="rect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0317" y="726584"/>
            <a:ext cx="1621893" cy="2522945"/>
          </a:xfrm>
          <a:prstGeom prst="rect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5511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7000">
        <p:strips dir="ru"/>
      </p:transition>
    </mc:Choice>
    <mc:Fallback xmlns="">
      <p:transition spd="slow" advClick="0" advTm="7000">
        <p:strips dir="ru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9688"/>
            <a:ext cx="9144000" cy="6937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292387"/>
            <a:ext cx="8712968" cy="70788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Семен Д</a:t>
            </a:r>
            <a:r>
              <a:rPr lang="ru-RU" sz="2000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мирович </a:t>
            </a:r>
            <a:r>
              <a:rPr lang="ru-RU" sz="200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Скляренко </a:t>
            </a:r>
            <a:r>
              <a:rPr lang="ru-RU" sz="2000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— </a:t>
            </a:r>
            <a:r>
              <a:rPr lang="ru-RU" sz="200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український </a:t>
            </a:r>
            <a:r>
              <a:rPr lang="ru-RU" sz="2000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письменник, </a:t>
            </a:r>
            <a:r>
              <a:rPr lang="ru-RU" sz="200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кіносценарист, </a:t>
            </a:r>
            <a:r>
              <a:rPr lang="ru-RU" sz="2000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журналіст</a:t>
            </a:r>
            <a:endParaRPr lang="ru-RU" sz="2000">
              <a:solidFill>
                <a:schemeClr val="bg2">
                  <a:lumMod val="25000"/>
                </a:schemeClr>
              </a:solidFill>
              <a:latin typeface="Arial Black" pitchFamily="34" charset="0"/>
            </a:endParaRPr>
          </a:p>
        </p:txBody>
      </p:sp>
      <p:sp>
        <p:nvSpPr>
          <p:cNvPr id="3" name="Горизонтальный свиток 2"/>
          <p:cNvSpPr/>
          <p:nvPr/>
        </p:nvSpPr>
        <p:spPr>
          <a:xfrm>
            <a:off x="18608" y="646330"/>
            <a:ext cx="9144000" cy="6481211"/>
          </a:xfrm>
          <a:prstGeom prst="horizontalScroll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2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8000"/>
                    </a14:imgEffect>
                    <a14:imgEffect>
                      <a14:brightnessContrast bright="1000" contrast="4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76" r="8893" b="4130"/>
          <a:stretch/>
        </p:blipFill>
        <p:spPr bwMode="auto">
          <a:xfrm>
            <a:off x="1135174" y="1500952"/>
            <a:ext cx="7200800" cy="47719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86"/>
          <a:stretch/>
        </p:blipFill>
        <p:spPr bwMode="auto">
          <a:xfrm>
            <a:off x="6767656" y="5070170"/>
            <a:ext cx="2362200" cy="182751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30861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7000">
        <p:strips dir="ru"/>
      </p:transition>
    </mc:Choice>
    <mc:Fallback xmlns="">
      <p:transition spd="slow" advClick="0" advTm="7000">
        <p:strips dir="ru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928"/>
            <a:ext cx="9144000" cy="6937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699792" y="188640"/>
            <a:ext cx="6192688" cy="1200329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/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Великий </a:t>
            </a:r>
            <a:r>
              <a:rPr lang="ru-RU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князь </a:t>
            </a:r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Київський Святослав - </a:t>
            </a:r>
            <a:r>
              <a:rPr lang="ru-RU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визначний політичний діяч і </a:t>
            </a:r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воєначальник…</a:t>
            </a:r>
          </a:p>
          <a:p>
            <a:pPr algn="ctr"/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 Людина </a:t>
            </a:r>
            <a:r>
              <a:rPr lang="ru-RU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зі своїми </a:t>
            </a:r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мріями</a:t>
            </a:r>
            <a:r>
              <a:rPr lang="ru-RU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, болем та любов’ю до ключниці </a:t>
            </a:r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Малуші</a:t>
            </a:r>
            <a:endParaRPr lang="ru-RU">
              <a:solidFill>
                <a:schemeClr val="bg2">
                  <a:lumMod val="2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6029" y="2741283"/>
            <a:ext cx="2291942" cy="3656806"/>
          </a:xfrm>
          <a:prstGeom prst="rect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137" t="-421" r="19137" b="421"/>
          <a:stretch/>
        </p:blipFill>
        <p:spPr bwMode="auto">
          <a:xfrm>
            <a:off x="6410632" y="3264297"/>
            <a:ext cx="2179320" cy="3530600"/>
          </a:xfrm>
          <a:prstGeom prst="rect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264" y="277441"/>
            <a:ext cx="2924404" cy="4752156"/>
          </a:xfrm>
          <a:prstGeom prst="rect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9702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7000">
        <p:strips dir="ru"/>
      </p:transition>
    </mc:Choice>
    <mc:Fallback xmlns="">
      <p:transition spd="slow" advClick="0" advTm="7000">
        <p:strips dir="ru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9688"/>
            <a:ext cx="9144000" cy="6937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Скляренко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6675.3648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55510" y="116632"/>
            <a:ext cx="8832980" cy="6624735"/>
          </a:xfrm>
          <a:prstGeom prst="rect">
            <a:avLst/>
          </a:prstGeom>
        </p:spPr>
      </p:pic>
      <p:pic>
        <p:nvPicPr>
          <p:cNvPr id="3" name="videoplayback (1)-248.3-308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>
                  <p14:fade in="1500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88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23" r="5901" b="7666"/>
          <a:stretch/>
        </p:blipFill>
        <p:spPr bwMode="auto">
          <a:xfrm>
            <a:off x="611560" y="476672"/>
            <a:ext cx="1152128" cy="1669895"/>
          </a:xfrm>
          <a:prstGeom prst="rect">
            <a:avLst/>
          </a:prstGeom>
          <a:noFill/>
          <a:ln w="76200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6957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>
        <p:strips dir="ru"/>
      </p:transition>
    </mc:Choice>
    <mc:Fallback xmlns="">
      <p:transition advClick="0" advTm="7000">
        <p:strips dir="r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409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4099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43396">
                <p:cTn id="1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9434" numSld="999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9688"/>
            <a:ext cx="9144000" cy="6937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987824" y="260648"/>
            <a:ext cx="6048672" cy="175432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/>
            <a:r>
              <a:rPr lang="ru-RU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«Володимир</a:t>
            </a:r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» - логічне продовження </a:t>
            </a:r>
            <a:r>
              <a:rPr lang="ru-RU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роману «Святослав». </a:t>
            </a:r>
            <a:endParaRPr lang="ru-RU" smtClean="0">
              <a:solidFill>
                <a:schemeClr val="bg2">
                  <a:lumMod val="25000"/>
                </a:schemeClr>
              </a:solidFill>
              <a:latin typeface="Arial Black" pitchFamily="34" charset="0"/>
            </a:endParaRPr>
          </a:p>
          <a:p>
            <a:pPr algn="ctr"/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Головний герой - син </a:t>
            </a:r>
            <a:r>
              <a:rPr lang="ru-RU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великого князя Святослава і рабині Малуші — вольова людина з багатогранним суперечливим </a:t>
            </a:r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характером</a:t>
            </a:r>
            <a:endParaRPr lang="ru-RU">
              <a:solidFill>
                <a:schemeClr val="bg2">
                  <a:lumMod val="2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2485250" cy="38604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190859"/>
            <a:ext cx="2286000" cy="335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962384"/>
            <a:ext cx="1771650" cy="258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3692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7000">
        <p:strips dir="ru"/>
      </p:transition>
    </mc:Choice>
    <mc:Fallback xmlns="">
      <p:transition spd="slow" advClick="0" advTm="7000">
        <p:strips dir="ru"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2863"/>
            <a:ext cx="9144000" cy="69437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0" y="1595855"/>
            <a:ext cx="9144000" cy="5305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6" name="Picture 8" descr="C:\Documents and Settings\admin\Рабочий стол\картинки\18469255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00" y="-243409"/>
            <a:ext cx="9151600" cy="1839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944" y="-42863"/>
            <a:ext cx="3528839" cy="4472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1560" y="485857"/>
            <a:ext cx="2232248" cy="341632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/>
            <a:r>
              <a:rPr lang="ru-RU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У тяжких походах він ствердив єдність руських земель, зумів запровадити нову віру — християнство, дбаючи про майбутні </a:t>
            </a:r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покоління</a:t>
            </a:r>
            <a:endParaRPr lang="ru-RU">
              <a:solidFill>
                <a:schemeClr val="bg2">
                  <a:lumMod val="25000"/>
                </a:schemeClr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4292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7000">
        <p:strips dir="ru"/>
      </p:transition>
    </mc:Choice>
    <mc:Fallback xmlns="">
      <p:transition spd="slow" advClick="0" advTm="7000">
        <p:strips dir="ru"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pole-leto-lug-tsvety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8" y="10656"/>
            <a:ext cx="9145136" cy="6900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98" r="3698" b="3333"/>
          <a:stretch/>
        </p:blipFill>
        <p:spPr bwMode="auto">
          <a:xfrm>
            <a:off x="3059832" y="692696"/>
            <a:ext cx="2743200" cy="4419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3704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7000">
        <p:strips dir="ru"/>
      </p:transition>
    </mc:Choice>
    <mc:Fallback xmlns="">
      <p:transition spd="slow" advClick="0" advTm="7000">
        <p:strips dir="r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4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4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4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C:\Documents and Settings\admin\Рабочий стол\tmb_190521_924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321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26" t="30251"/>
          <a:stretch/>
        </p:blipFill>
        <p:spPr bwMode="auto">
          <a:xfrm>
            <a:off x="467544" y="3686904"/>
            <a:ext cx="2843808" cy="2984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55" t="37026" r="4518" b="3150"/>
          <a:stretch/>
        </p:blipFill>
        <p:spPr bwMode="auto">
          <a:xfrm>
            <a:off x="6012160" y="188640"/>
            <a:ext cx="2844838" cy="2844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6498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7000">
        <p:strips dir="ru"/>
      </p:transition>
    </mc:Choice>
    <mc:Fallback xmlns="">
      <p:transition spd="slow" advClick="0" advTm="7000">
        <p:strips dir="r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4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4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4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4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4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28" y="-10264"/>
            <a:ext cx="9144000" cy="6937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150635"/>
            <a:ext cx="3960441" cy="258532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/>
            <a:r>
              <a:rPr lang="ru-RU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Помер письменник від інсульту. Один інсульт він переніс, а другий, що</a:t>
            </a:r>
          </a:p>
          <a:p>
            <a:pPr algn="ctr"/>
            <a:r>
              <a:rPr lang="ru-RU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стався 8 березня 1962 року, відібрав у Семена Дмитровича життя. Поховано</a:t>
            </a:r>
          </a:p>
          <a:p>
            <a:pPr algn="ctr"/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у </a:t>
            </a:r>
            <a:r>
              <a:rPr lang="ru-RU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Києві на Байковому </a:t>
            </a:r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кладовищі</a:t>
            </a:r>
            <a:endParaRPr lang="ru-RU">
              <a:solidFill>
                <a:schemeClr val="bg2">
                  <a:lumMod val="2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5145" y="150635"/>
            <a:ext cx="2748855" cy="66155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38" r="2131" b="3940"/>
          <a:stretch/>
        </p:blipFill>
        <p:spPr bwMode="auto">
          <a:xfrm>
            <a:off x="323528" y="3059053"/>
            <a:ext cx="5805252" cy="37071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83819"/>
            <a:ext cx="1772804" cy="26759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4694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7000">
        <p:strips dir="ru"/>
      </p:transition>
    </mc:Choice>
    <mc:Fallback xmlns="">
      <p:transition spd="slow" advClick="0" advTm="7000">
        <p:strips dir="ru"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Documents and Settings\admin\Рабочий стол\fullsiz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33"/>
            <a:ext cx="9144000" cy="6869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41663" y="4352328"/>
            <a:ext cx="2749013" cy="374116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en-US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www.ukrlib.com.ua</a:t>
            </a:r>
            <a:endParaRPr lang="ru-RU">
              <a:solidFill>
                <a:schemeClr val="bg2">
                  <a:lumMod val="25000"/>
                </a:schemeClr>
              </a:solidFill>
              <a:latin typeface="Arial Black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23728" y="188640"/>
            <a:ext cx="3509255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Інтернет ресурси: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424879" y="1052736"/>
            <a:ext cx="2035553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onlyart.org.ua</a:t>
            </a:r>
            <a:endParaRPr lang="ru-RU">
              <a:solidFill>
                <a:schemeClr val="bg2">
                  <a:lumMod val="25000"/>
                </a:schemeClr>
              </a:solidFill>
              <a:latin typeface="Arial Black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1664" y="4991820"/>
            <a:ext cx="2749012" cy="3693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ukrclassic.com.ua</a:t>
            </a:r>
            <a:endParaRPr lang="ru-RU">
              <a:solidFill>
                <a:schemeClr val="bg2">
                  <a:lumMod val="25000"/>
                </a:schemeClr>
              </a:solidFill>
              <a:latin typeface="Arial Black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3982998"/>
            <a:ext cx="50366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www.ukrlib.com.ua</a:t>
            </a:r>
            <a:endParaRPr lang="ru-RU">
              <a:solidFill>
                <a:schemeClr val="bg2">
                  <a:lumMod val="25000"/>
                </a:schemeClr>
              </a:solidFill>
              <a:latin typeface="Arial Black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41663" y="5589240"/>
            <a:ext cx="2749013" cy="3693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en-US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book-ye.com.ua</a:t>
            </a:r>
            <a:endParaRPr lang="ru-RU">
              <a:solidFill>
                <a:schemeClr val="bg2">
                  <a:lumMod val="25000"/>
                </a:schemeClr>
              </a:solidFill>
              <a:latin typeface="Arial Black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454097" y="5094476"/>
            <a:ext cx="2724913" cy="3693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en-US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www.youtube.com</a:t>
            </a:r>
            <a:endParaRPr lang="ru-RU">
              <a:solidFill>
                <a:schemeClr val="bg2">
                  <a:lumMod val="25000"/>
                </a:schemeClr>
              </a:solidFill>
              <a:latin typeface="Arial Black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707904" y="6152634"/>
            <a:ext cx="5256584" cy="3693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en-US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krushinska-school.edukit.kiev.ua</a:t>
            </a:r>
            <a:endParaRPr lang="ru-RU">
              <a:solidFill>
                <a:schemeClr val="bg2">
                  <a:lumMod val="25000"/>
                </a:schemeClr>
              </a:solidFill>
              <a:latin typeface="Arial Black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41664" y="6152634"/>
            <a:ext cx="3006200" cy="3693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en-US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ist.zolotonosha.ck.ua</a:t>
            </a:r>
            <a:endParaRPr lang="ru-RU">
              <a:solidFill>
                <a:schemeClr val="bg2">
                  <a:lumMod val="25000"/>
                </a:schemeClr>
              </a:solidFill>
              <a:latin typeface="Arial Black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5576216" y="5589240"/>
            <a:ext cx="2602793" cy="3693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en-US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nlu.org.ua</a:t>
            </a:r>
            <a:endParaRPr lang="ru-RU">
              <a:solidFill>
                <a:schemeClr val="bg2">
                  <a:lumMod val="25000"/>
                </a:schemeClr>
              </a:solidFill>
              <a:latin typeface="Arial Black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454096" y="4539386"/>
            <a:ext cx="2724913" cy="3693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en-US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docs.google.com</a:t>
            </a:r>
            <a:endParaRPr lang="ru-RU">
              <a:solidFill>
                <a:schemeClr val="bg2">
                  <a:lumMod val="25000"/>
                </a:schemeClr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549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7000">
        <p:strips dir="ru"/>
      </p:transition>
    </mc:Choice>
    <mc:Fallback xmlns="">
      <p:transition spd="slow" advClick="0" advTm="7000">
        <p:strips dir="ru"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9688"/>
            <a:ext cx="9144000" cy="6937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64624" y="717847"/>
            <a:ext cx="8352928" cy="76944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/>
            <a:r>
              <a:rPr lang="ru-RU" sz="440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Дякуємо за увагу</a:t>
            </a:r>
          </a:p>
        </p:txBody>
      </p:sp>
      <p:pic>
        <p:nvPicPr>
          <p:cNvPr id="6146" name="Picture 2" descr="C:\Documents and Settings\admin\Рабочий стол\image_860103180244254951987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64" y="1478280"/>
            <a:ext cx="9008076" cy="5059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626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7000">
        <p:strips dir="ru"/>
      </p:transition>
    </mc:Choice>
    <mc:Fallback xmlns="">
      <p:transition spd="slow" advClick="0" advTm="7000">
        <p:strips dir="ru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9688"/>
            <a:ext cx="9144000" cy="6937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116632"/>
            <a:ext cx="8856984" cy="64633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/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Його дід, </a:t>
            </a:r>
            <a:r>
              <a:rPr lang="ru-RU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також </a:t>
            </a:r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Семен, нащадок </a:t>
            </a:r>
            <a:r>
              <a:rPr lang="ru-RU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Прохорівської козацької </a:t>
            </a:r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сотні на Черкащині мав </a:t>
            </a:r>
            <a:r>
              <a:rPr lang="ru-RU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двох синів </a:t>
            </a:r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– Дмитра та Афанасія </a:t>
            </a:r>
            <a:endParaRPr lang="ru-RU">
              <a:solidFill>
                <a:schemeClr val="bg2">
                  <a:lumMod val="2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0" y="636261"/>
            <a:ext cx="9169400" cy="650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 descr="C:\Documents and Settings\admin\Рабочий стол\картинки\31969805_172765646756072_8721273862982991872_n-фхд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772816"/>
            <a:ext cx="7796630" cy="45204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2011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7000">
        <p:strips dir="ru"/>
      </p:transition>
    </mc:Choice>
    <mc:Fallback xmlns="">
      <p:transition spd="slow" advClick="0" advTm="7000">
        <p:strips dir="ru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9688"/>
            <a:ext cx="9144000" cy="6937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260648"/>
            <a:ext cx="8640960" cy="1200329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/>
            <a:r>
              <a:rPr lang="ru-RU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Дмитро дуже любив </a:t>
            </a:r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Дніпро… </a:t>
            </a:r>
          </a:p>
          <a:p>
            <a:pPr algn="ctr"/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Згодом </a:t>
            </a:r>
            <a:r>
              <a:rPr lang="ru-RU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пішов працювати на річковий </a:t>
            </a:r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пароплав.</a:t>
            </a:r>
          </a:p>
          <a:p>
            <a:pPr algn="ctr"/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Створив </a:t>
            </a:r>
            <a:r>
              <a:rPr lang="ru-RU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сім`ю у 36 </a:t>
            </a:r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років. </a:t>
            </a:r>
          </a:p>
          <a:p>
            <a:pPr algn="ctr"/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Дружиною </a:t>
            </a:r>
            <a:r>
              <a:rPr lang="ru-RU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стала 18-річна Євдокія </a:t>
            </a:r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Стоянова</a:t>
            </a:r>
            <a:endParaRPr lang="ru-RU">
              <a:solidFill>
                <a:schemeClr val="bg2">
                  <a:lumMod val="2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824" y="860812"/>
            <a:ext cx="9169400" cy="6510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384" b="16689"/>
          <a:stretch/>
        </p:blipFill>
        <p:spPr bwMode="auto">
          <a:xfrm>
            <a:off x="827584" y="1983136"/>
            <a:ext cx="7946345" cy="44654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4421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7000">
        <p:strips dir="ru"/>
      </p:transition>
    </mc:Choice>
    <mc:Fallback xmlns="">
      <p:transition spd="slow" advClick="0" advTm="7000">
        <p:strips dir="ru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9688"/>
            <a:ext cx="9144000" cy="6937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5536" y="116632"/>
            <a:ext cx="8568952" cy="1477328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/>
            <a:r>
              <a:rPr lang="ru-RU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26 </a:t>
            </a:r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вересня 1901-го </a:t>
            </a:r>
            <a:r>
              <a:rPr lang="ru-RU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року</a:t>
            </a:r>
          </a:p>
          <a:p>
            <a:pPr algn="ctr"/>
            <a:r>
              <a:rPr lang="ru-RU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на пароплаві «Ратмир</a:t>
            </a:r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», </a:t>
            </a:r>
            <a:r>
              <a:rPr lang="ru-RU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неподалік від села </a:t>
            </a:r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Келеберди, </a:t>
            </a:r>
            <a:r>
              <a:rPr lang="ru-RU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у</a:t>
            </a:r>
          </a:p>
          <a:p>
            <a:pPr algn="ctr"/>
            <a:r>
              <a:rPr lang="ru-RU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подружжя Скляренків народився </a:t>
            </a:r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син,</a:t>
            </a:r>
          </a:p>
          <a:p>
            <a:pPr algn="ctr"/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 якого </a:t>
            </a:r>
            <a:r>
              <a:rPr lang="ru-RU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назвали</a:t>
            </a:r>
          </a:p>
          <a:p>
            <a:pPr algn="ctr"/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Семеном</a:t>
            </a:r>
            <a:endParaRPr lang="ru-RU">
              <a:solidFill>
                <a:schemeClr val="bg2">
                  <a:lumMod val="2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72" y="701908"/>
            <a:ext cx="9175750" cy="6510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631463"/>
            <a:ext cx="7560840" cy="47410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49" t="5087" r="26586" b="36490"/>
          <a:stretch/>
        </p:blipFill>
        <p:spPr bwMode="auto">
          <a:xfrm>
            <a:off x="179512" y="4183810"/>
            <a:ext cx="2467162" cy="27138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 descr="C:\Documents and Settings\admin\Рабочий стол\картинки\58ad82bc79fab15a65c6b054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8239" y="1528840"/>
            <a:ext cx="3312369" cy="1234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C:\Documents and Settings\admin\Рабочий стол\ребенок-в-по-е-пшеницы-62457065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3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25899" t="-203" r="35921" b="12091"/>
          <a:stretch/>
        </p:blipFill>
        <p:spPr bwMode="auto">
          <a:xfrm>
            <a:off x="5147556" y="4093978"/>
            <a:ext cx="3996444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7925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7000">
        <p:strips dir="ru"/>
      </p:transition>
    </mc:Choice>
    <mc:Fallback xmlns="">
      <p:transition spd="slow" advClick="0" advTm="7000">
        <p:strips dir="r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37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116632"/>
            <a:ext cx="8568952" cy="92333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/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…Навчався </a:t>
            </a:r>
            <a:r>
              <a:rPr lang="ru-RU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в місцевій школі, потім — у Золотоніській </a:t>
            </a:r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гімназії. Допитливий </a:t>
            </a:r>
            <a:r>
              <a:rPr lang="ru-RU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і наполегливий </a:t>
            </a:r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багато </a:t>
            </a:r>
            <a:r>
              <a:rPr lang="ru-RU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читав, зокрема класику</a:t>
            </a:r>
          </a:p>
          <a:p>
            <a:pPr algn="ctr"/>
            <a:r>
              <a:rPr lang="ru-RU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української та російської </a:t>
            </a:r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літератури</a:t>
            </a:r>
            <a:endParaRPr lang="ru-RU">
              <a:solidFill>
                <a:schemeClr val="bg2">
                  <a:lumMod val="2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810" y="716796"/>
            <a:ext cx="9175750" cy="6510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844824"/>
            <a:ext cx="5978756" cy="4484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88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3444" y="1596144"/>
            <a:ext cx="3443124" cy="468186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677" b="96237" l="9926" r="89706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5154" y="4267366"/>
            <a:ext cx="4328261" cy="2959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5420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7000">
        <p:strips dir="ru"/>
      </p:transition>
    </mc:Choice>
    <mc:Fallback xmlns="">
      <p:transition spd="slow" advClick="0" advTm="7000">
        <p:strips dir="r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8)">
                                      <p:cBhvr>
                                        <p:cTn id="6" dur="275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74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9688"/>
            <a:ext cx="9144000" cy="6937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7544" y="188640"/>
            <a:ext cx="8280920" cy="1200329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/>
            <a:r>
              <a:rPr lang="ru-RU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Під час навчання </a:t>
            </a:r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з`явився </a:t>
            </a:r>
            <a:r>
              <a:rPr lang="ru-RU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потяг до письменства.</a:t>
            </a:r>
          </a:p>
          <a:p>
            <a:pPr algn="ctr"/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1919-го року </a:t>
            </a:r>
            <a:r>
              <a:rPr lang="ru-RU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в Золотоніській повітовій газеті «Голос труда» </a:t>
            </a:r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вийшов </a:t>
            </a:r>
            <a:r>
              <a:rPr lang="ru-RU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вірш</a:t>
            </a:r>
          </a:p>
          <a:p>
            <a:pPr algn="ctr"/>
            <a:r>
              <a:rPr lang="ru-RU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Скляренка «Гімн праці</a:t>
            </a:r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»</a:t>
            </a:r>
            <a:endParaRPr lang="ru-RU">
              <a:solidFill>
                <a:schemeClr val="bg2">
                  <a:lumMod val="2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537" y="898281"/>
            <a:ext cx="2906415" cy="4253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72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1250" y="3294043"/>
            <a:ext cx="6352750" cy="3435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 descr="C:\Documents and Settings\admin\Рабочий стол\xudozhnik_Yurij_Pacan_0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229" y="3140969"/>
            <a:ext cx="4749665" cy="35885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6701" b="89691" l="9653" r="89961"/>
                    </a14:imgEffect>
                    <a14:imgEffect>
                      <a14:colorTemperature colorTemp="72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20000">
            <a:off x="5027907" y="896838"/>
            <a:ext cx="4528709" cy="33921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00000">
            <a:off x="1246016" y="1666515"/>
            <a:ext cx="5931886" cy="1664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 rot="900000">
            <a:off x="1856789" y="1941223"/>
            <a:ext cx="4710339" cy="110799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/>
            <a:r>
              <a:rPr lang="ru-RU" sz="6600">
                <a:solidFill>
                  <a:schemeClr val="accent6">
                    <a:lumMod val="75000"/>
                  </a:schemeClr>
                </a:solidFill>
                <a:latin typeface="Garamond" pitchFamily="18" charset="0"/>
              </a:rPr>
              <a:t>Гімн праці</a:t>
            </a:r>
          </a:p>
        </p:txBody>
      </p:sp>
    </p:spTree>
    <p:extLst>
      <p:ext uri="{BB962C8B-B14F-4D97-AF65-F5344CB8AC3E}">
        <p14:creationId xmlns:p14="http://schemas.microsoft.com/office/powerpoint/2010/main" val="2657613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7000">
        <p:strips dir="ru"/>
      </p:transition>
    </mc:Choice>
    <mc:Fallback xmlns="">
      <p:transition spd="slow" advClick="0" advTm="7000">
        <p:strips dir="r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1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7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75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750" fill="hold">
                                          <p:stCondLst>
                                            <p:cond delay="22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Documents and Settings\admin\Рабочий стол\priroda-peizazh-krasota-pshenitsa-pole-tropinka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96" y="1098080"/>
            <a:ext cx="9144000" cy="5759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684585" y="-39687"/>
            <a:ext cx="5688634" cy="5688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313" y="548680"/>
            <a:ext cx="3612939" cy="48691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211960" y="-39688"/>
            <a:ext cx="4950336" cy="1477328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/>
            <a:r>
              <a:rPr lang="ru-RU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Після закінчення гімназії </a:t>
            </a:r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повернувся </a:t>
            </a:r>
            <a:r>
              <a:rPr lang="ru-RU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до рідного села, </a:t>
            </a:r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працював </a:t>
            </a:r>
            <a:r>
              <a:rPr lang="ru-RU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бібліотекарем, </a:t>
            </a:r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учителював, друкувався </a:t>
            </a:r>
            <a:r>
              <a:rPr lang="ru-RU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в періодичній </a:t>
            </a:r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пресі</a:t>
            </a:r>
            <a:endParaRPr lang="ru-RU">
              <a:solidFill>
                <a:schemeClr val="bg2">
                  <a:lumMod val="25000"/>
                </a:schemeClr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5125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7000">
        <p:strips dir="ru"/>
      </p:transition>
    </mc:Choice>
    <mc:Fallback xmlns="">
      <p:transition spd="slow" advClick="0" advTm="7000">
        <p:strips dir="ru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9688"/>
            <a:ext cx="9144000" cy="6937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5536" y="116632"/>
            <a:ext cx="8424936" cy="64633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/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1921-го року Скляренко навчався у Київському політехнічному інституті, </a:t>
            </a:r>
            <a:r>
              <a:rPr lang="ru-RU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а через півроку його </a:t>
            </a:r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призвали </a:t>
            </a:r>
            <a:r>
              <a:rPr lang="ru-RU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до лав Червоної Армії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0" y="762963"/>
            <a:ext cx="9175750" cy="6510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colorTemperature colorTemp="88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384" y="1656152"/>
            <a:ext cx="7475392" cy="46020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6944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7000">
        <p:strips dir="ru"/>
      </p:transition>
    </mc:Choice>
    <mc:Fallback xmlns="">
      <p:transition spd="slow" advClick="0" advTm="7000">
        <p:strips dir="ru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1806</TotalTime>
  <Words>480</Words>
  <Application>Microsoft Office PowerPoint</Application>
  <PresentationFormat>Экран (4:3)</PresentationFormat>
  <Paragraphs>60</Paragraphs>
  <Slides>28</Slides>
  <Notes>0</Notes>
  <HiddenSlides>0</HiddenSlides>
  <MMClips>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Bill</cp:lastModifiedBy>
  <cp:revision>102</cp:revision>
  <dcterms:modified xsi:type="dcterms:W3CDTF">2021-09-21T10:10:44Z</dcterms:modified>
</cp:coreProperties>
</file>