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2" r:id="rId4"/>
    <p:sldId id="260" r:id="rId5"/>
    <p:sldId id="258" r:id="rId6"/>
    <p:sldId id="269" r:id="rId7"/>
    <p:sldId id="294" r:id="rId8"/>
    <p:sldId id="259" r:id="rId9"/>
    <p:sldId id="301" r:id="rId10"/>
    <p:sldId id="270" r:id="rId11"/>
    <p:sldId id="295" r:id="rId12"/>
    <p:sldId id="262" r:id="rId13"/>
    <p:sldId id="299" r:id="rId14"/>
    <p:sldId id="288" r:id="rId15"/>
    <p:sldId id="313" r:id="rId16"/>
    <p:sldId id="289" r:id="rId17"/>
    <p:sldId id="297" r:id="rId18"/>
    <p:sldId id="296" r:id="rId19"/>
    <p:sldId id="263" r:id="rId20"/>
    <p:sldId id="307" r:id="rId21"/>
    <p:sldId id="275" r:id="rId22"/>
    <p:sldId id="300" r:id="rId23"/>
    <p:sldId id="271" r:id="rId24"/>
    <p:sldId id="306" r:id="rId25"/>
    <p:sldId id="285" r:id="rId26"/>
    <p:sldId id="311" r:id="rId27"/>
    <p:sldId id="314" r:id="rId28"/>
    <p:sldId id="312" r:id="rId29"/>
    <p:sldId id="287" r:id="rId30"/>
    <p:sldId id="278" r:id="rId31"/>
    <p:sldId id="276" r:id="rId32"/>
    <p:sldId id="279" r:id="rId33"/>
    <p:sldId id="298" r:id="rId34"/>
    <p:sldId id="267" r:id="rId35"/>
    <p:sldId id="308" r:id="rId36"/>
    <p:sldId id="283" r:id="rId37"/>
    <p:sldId id="282" r:id="rId38"/>
    <p:sldId id="302" r:id="rId39"/>
    <p:sldId id="264" r:id="rId40"/>
    <p:sldId id="310" r:id="rId41"/>
    <p:sldId id="290" r:id="rId42"/>
    <p:sldId id="280" r:id="rId43"/>
    <p:sldId id="277" r:id="rId44"/>
    <p:sldId id="309" r:id="rId45"/>
    <p:sldId id="305" r:id="rId46"/>
    <p:sldId id="281" r:id="rId47"/>
    <p:sldId id="293" r:id="rId48"/>
    <p:sldId id="292" r:id="rId49"/>
    <p:sldId id="265" r:id="rId50"/>
    <p:sldId id="315" r:id="rId51"/>
    <p:sldId id="268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11399"/>
            <a:ext cx="7772400" cy="1198563"/>
          </a:xfrm>
        </p:spPr>
        <p:txBody>
          <a:bodyPr anchor="b"/>
          <a:lstStyle>
            <a:lvl1pPr algn="ctr">
              <a:defRPr sz="6000">
                <a:latin typeface="Minion Pro SmBd" panose="02040603060306020203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Minion Pro SmBd" panose="020406030603060202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inion Pro SmBd" panose="02040603060306020203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inion Pro SmBd" panose="02040603060306020203" pitchFamily="18" charset="0"/>
              </a:defRPr>
            </a:lvl1pPr>
            <a:lvl2pPr>
              <a:defRPr>
                <a:latin typeface="Minion Pro SmBd" panose="02040603060306020203" pitchFamily="18" charset="0"/>
              </a:defRPr>
            </a:lvl2pPr>
            <a:lvl3pPr>
              <a:defRPr>
                <a:latin typeface="Minion Pro SmBd" panose="02040603060306020203" pitchFamily="18" charset="0"/>
              </a:defRPr>
            </a:lvl3pPr>
            <a:lvl4pPr>
              <a:defRPr>
                <a:latin typeface="Minion Pro SmBd" panose="02040603060306020203" pitchFamily="18" charset="0"/>
              </a:defRPr>
            </a:lvl4pPr>
            <a:lvl5pPr>
              <a:defRPr>
                <a:latin typeface="Minion Pro SmBd" panose="02040603060306020203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47.jpeg"/><Relationship Id="rId4" Type="http://schemas.openxmlformats.org/officeDocument/2006/relationships/image" Target="../media/image16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Рабочий стол\песталл\пестал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4357718" cy="564357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357818" y="2357430"/>
            <a:ext cx="342899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Педагогічна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спадщина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Песталоцці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uk-UA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275 років від дня народження Йоганна Генріха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Песталоцці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 (1746-1827),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швейцарського педагога-демократа, одного з основоположників народної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школи,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дидакта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86446" y="1285860"/>
            <a:ext cx="30718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atin typeface="Book Antiqua" pitchFamily="18" charset="0"/>
              </a:rPr>
              <a:t>Причому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інтернат</a:t>
            </a:r>
            <a:r>
              <a:rPr lang="ru-RU" sz="2000" dirty="0" smtClean="0">
                <a:latin typeface="Book Antiqua" pitchFamily="18" charset="0"/>
              </a:rPr>
              <a:t> повинен </a:t>
            </a:r>
            <a:r>
              <a:rPr lang="ru-RU" sz="2000" dirty="0" err="1" smtClean="0">
                <a:latin typeface="Book Antiqua" pitchFamily="18" charset="0"/>
              </a:rPr>
              <a:t>був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uk-UA" sz="2000" dirty="0" smtClean="0">
                <a:latin typeface="Book Antiqua" pitchFamily="18" charset="0"/>
              </a:rPr>
              <a:t>існувати</a:t>
            </a:r>
            <a:r>
              <a:rPr lang="ru-RU" sz="2000" dirty="0" smtClean="0">
                <a:latin typeface="Book Antiqua" pitchFamily="18" charset="0"/>
              </a:rPr>
              <a:t> на </a:t>
            </a:r>
            <a:r>
              <a:rPr lang="ru-RU" sz="2000" dirty="0" err="1" smtClean="0">
                <a:latin typeface="Book Antiqua" pitchFamily="18" charset="0"/>
              </a:rPr>
              <a:t>кошти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що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заробляли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самі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діти</a:t>
            </a:r>
            <a:r>
              <a:rPr lang="ru-RU" sz="2000" dirty="0" smtClean="0">
                <a:latin typeface="Book Antiqua" pitchFamily="18" charset="0"/>
              </a:rPr>
              <a:t>,  </a:t>
            </a:r>
            <a:r>
              <a:rPr lang="ru-RU" sz="2000" dirty="0" err="1" smtClean="0">
                <a:latin typeface="Book Antiqua" pitchFamily="18" charset="0"/>
              </a:rPr>
              <a:t>утримувати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подібний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притулок</a:t>
            </a:r>
            <a:r>
              <a:rPr lang="ru-RU" sz="2000" dirty="0" smtClean="0">
                <a:latin typeface="Book Antiqua" pitchFamily="18" charset="0"/>
              </a:rPr>
              <a:t> за </a:t>
            </a:r>
            <a:r>
              <a:rPr lang="ru-RU" sz="2000" dirty="0" err="1" smtClean="0">
                <a:latin typeface="Book Antiqua" pitchFamily="18" charset="0"/>
              </a:rPr>
              <a:t>рахунок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дитячої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праці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було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утопією</a:t>
            </a:r>
            <a:r>
              <a:rPr lang="ru-RU" sz="2000" dirty="0" smtClean="0">
                <a:latin typeface="Book Antiqua" pitchFamily="18" charset="0"/>
              </a:rPr>
              <a:t>,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в 1780 </a:t>
            </a:r>
            <a:r>
              <a:rPr lang="ru-RU" sz="2000" dirty="0" err="1" smtClean="0">
                <a:latin typeface="Book Antiqua" pitchFamily="18" charset="0"/>
              </a:rPr>
              <a:t>році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змушений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був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його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закрити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3" name="Picture 2" descr="C:\Documents and Settings\Administrator\Рабочий стол\img2.jpg"/>
          <p:cNvPicPr>
            <a:picLocks noChangeAspect="1" noChangeArrowheads="1"/>
          </p:cNvPicPr>
          <p:nvPr/>
        </p:nvPicPr>
        <p:blipFill>
          <a:blip r:embed="rId2"/>
          <a:srcRect l="13536" t="19052" r="9825" b="30657"/>
          <a:stretch>
            <a:fillRect/>
          </a:stretch>
        </p:blipFill>
        <p:spPr bwMode="auto">
          <a:xfrm>
            <a:off x="428596" y="785794"/>
            <a:ext cx="5214974" cy="37147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86446" y="2500306"/>
            <a:ext cx="2357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 Antiqua" pitchFamily="18" charset="0"/>
              </a:rPr>
              <a:t>Сьогодні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Нейгоф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є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навчально-виховним</a:t>
            </a:r>
            <a:r>
              <a:rPr lang="ru-RU" dirty="0" smtClean="0">
                <a:latin typeface="Book Antiqua" pitchFamily="18" charset="0"/>
              </a:rPr>
              <a:t> закладом та </a:t>
            </a:r>
            <a:r>
              <a:rPr lang="ru-RU" dirty="0" err="1" smtClean="0">
                <a:latin typeface="Book Antiqua" pitchFamily="18" charset="0"/>
              </a:rPr>
              <a:t>установою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професійної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освіти</a:t>
            </a:r>
            <a:r>
              <a:rPr lang="ru-RU" dirty="0" smtClean="0">
                <a:latin typeface="Book Antiqua" pitchFamily="18" charset="0"/>
              </a:rPr>
              <a:t> для </a:t>
            </a:r>
            <a:r>
              <a:rPr lang="ru-RU" dirty="0" err="1" smtClean="0">
                <a:latin typeface="Book Antiqua" pitchFamily="18" charset="0"/>
              </a:rPr>
              <a:t>важковиховуваних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підлітків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1026" name="Picture 2" descr="http://www.ru.heinrich-pestalozzi.de/fileadmin/_processed_/csm_neuhofjahre_ef61c395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4714908" cy="507209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85795"/>
            <a:ext cx="3305174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57224" y="5572140"/>
            <a:ext cx="3576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Book Antiqua" pitchFamily="18" charset="0"/>
              </a:rPr>
              <a:t>Й.Г. </a:t>
            </a:r>
            <a:r>
              <a:rPr lang="ru-RU" i="1" dirty="0" err="1" smtClean="0">
                <a:latin typeface="Book Antiqua" pitchFamily="18" charset="0"/>
              </a:rPr>
              <a:t>Песталоцціз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сином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Готлібом</a:t>
            </a:r>
            <a:endParaRPr lang="ru-RU" dirty="0"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2071678"/>
            <a:ext cx="32146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вперше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задався</a:t>
            </a:r>
            <a:r>
              <a:rPr lang="ru-RU" dirty="0" smtClean="0">
                <a:latin typeface="Book Antiqua" pitchFamily="18" charset="0"/>
              </a:rPr>
              <a:t> метою </a:t>
            </a:r>
            <a:r>
              <a:rPr lang="ru-RU" dirty="0" err="1" smtClean="0">
                <a:latin typeface="Book Antiqua" pitchFamily="18" charset="0"/>
              </a:rPr>
              <a:t>розробити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таку</a:t>
            </a:r>
            <a:r>
              <a:rPr lang="ru-RU" dirty="0" smtClean="0">
                <a:latin typeface="Book Antiqua" pitchFamily="18" charset="0"/>
              </a:rPr>
              <a:t> систему </a:t>
            </a:r>
            <a:r>
              <a:rPr lang="ru-RU" dirty="0" err="1" smtClean="0">
                <a:latin typeface="Book Antiqua" pitchFamily="18" charset="0"/>
              </a:rPr>
              <a:t>початкового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освіти</a:t>
            </a:r>
            <a:r>
              <a:rPr lang="ru-RU" dirty="0" smtClean="0">
                <a:latin typeface="Book Antiqua" pitchFamily="18" charset="0"/>
              </a:rPr>
              <a:t>, яка </a:t>
            </a:r>
            <a:r>
              <a:rPr lang="ru-RU" dirty="0" err="1" smtClean="0">
                <a:latin typeface="Book Antiqua" pitchFamily="18" charset="0"/>
              </a:rPr>
              <a:t>була</a:t>
            </a:r>
            <a:r>
              <a:rPr lang="ru-RU" dirty="0" smtClean="0">
                <a:latin typeface="Book Antiqua" pitchFamily="18" charset="0"/>
              </a:rPr>
              <a:t> б </a:t>
            </a:r>
            <a:r>
              <a:rPr lang="ru-RU" dirty="0" err="1" smtClean="0">
                <a:latin typeface="Book Antiqua" pitchFamily="18" charset="0"/>
              </a:rPr>
              <a:t>тісно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пов'язана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життям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повсякденним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досвідом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дитини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зробила</a:t>
            </a:r>
            <a:r>
              <a:rPr lang="ru-RU" dirty="0" smtClean="0">
                <a:latin typeface="Book Antiqua" pitchFamily="18" charset="0"/>
              </a:rPr>
              <a:t> б </a:t>
            </a:r>
            <a:r>
              <a:rPr lang="ru-RU" dirty="0" err="1" smtClean="0">
                <a:latin typeface="Book Antiqua" pitchFamily="18" charset="0"/>
              </a:rPr>
              <a:t>його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здатним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мислити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9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30534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Вісімнадцять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наступних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років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присвятив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літературній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роботі</a:t>
            </a:r>
            <a:r>
              <a:rPr lang="ru-RU" dirty="0" smtClean="0">
                <a:latin typeface="Bookman Old Style" pitchFamily="18" charset="0"/>
              </a:rPr>
              <a:t>. </a:t>
            </a:r>
          </a:p>
          <a:p>
            <a:pPr algn="ctr"/>
            <a:r>
              <a:rPr lang="ru-RU" dirty="0" err="1" smtClean="0">
                <a:latin typeface="Bookman Old Style" pitchFamily="18" charset="0"/>
              </a:rPr>
              <a:t>Серед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інших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творів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він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закінчив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видав </a:t>
            </a:r>
            <a:r>
              <a:rPr lang="ru-RU" dirty="0" err="1" smtClean="0">
                <a:latin typeface="Bookman Old Style" pitchFamily="18" charset="0"/>
              </a:rPr>
              <a:t>педагогічний</a:t>
            </a:r>
            <a:r>
              <a:rPr lang="ru-RU" dirty="0" smtClean="0">
                <a:latin typeface="Bookman Old Style" pitchFamily="18" charset="0"/>
              </a:rPr>
              <a:t> роман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 "</a:t>
            </a:r>
            <a:r>
              <a:rPr lang="ru-RU" dirty="0" err="1" smtClean="0">
                <a:latin typeface="Bookman Old Style" pitchFamily="18" charset="0"/>
              </a:rPr>
              <a:t>Лінгард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Гертруда</a:t>
            </a:r>
            <a:r>
              <a:rPr lang="ru-RU" dirty="0" smtClean="0">
                <a:latin typeface="Bookman Old Style" pitchFamily="18" charset="0"/>
              </a:rPr>
              <a:t>" (1781), </a:t>
            </a:r>
          </a:p>
          <a:p>
            <a:pPr algn="ctr"/>
            <a:r>
              <a:rPr lang="ru-RU" dirty="0" err="1" smtClean="0">
                <a:latin typeface="Bookman Old Style" pitchFamily="18" charset="0"/>
              </a:rPr>
              <a:t>який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мав</a:t>
            </a:r>
            <a:r>
              <a:rPr lang="ru-RU" dirty="0" smtClean="0">
                <a:latin typeface="Bookman Old Style" pitchFamily="18" charset="0"/>
              </a:rPr>
              <a:t> великий </a:t>
            </a:r>
            <a:r>
              <a:rPr lang="ru-RU" dirty="0" err="1" smtClean="0">
                <a:latin typeface="Bookman Old Style" pitchFamily="18" charset="0"/>
              </a:rPr>
              <a:t>успіх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бо</a:t>
            </a:r>
            <a:r>
              <a:rPr lang="ru-RU" dirty="0" smtClean="0">
                <a:latin typeface="Bookman Old Style" pitchFamily="18" charset="0"/>
              </a:rPr>
              <a:t> в </a:t>
            </a:r>
            <a:r>
              <a:rPr lang="ru-RU" dirty="0" err="1" smtClean="0">
                <a:latin typeface="Bookman Old Style" pitchFamily="18" charset="0"/>
              </a:rPr>
              <a:t>ньому</a:t>
            </a:r>
            <a:r>
              <a:rPr lang="ru-RU" dirty="0" smtClean="0">
                <a:latin typeface="Bookman Old Style" pitchFamily="18" charset="0"/>
              </a:rPr>
              <a:t> автор </a:t>
            </a:r>
            <a:r>
              <a:rPr lang="ru-RU" dirty="0" err="1" smtClean="0">
                <a:latin typeface="Bookman Old Style" pitchFamily="18" charset="0"/>
              </a:rPr>
              <a:t>прагнув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вирішити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важливу</a:t>
            </a:r>
            <a:r>
              <a:rPr lang="ru-RU" dirty="0" smtClean="0">
                <a:latin typeface="Bookman Old Style" pitchFamily="18" charset="0"/>
              </a:rPr>
              <a:t> проблему, </a:t>
            </a:r>
            <a:r>
              <a:rPr lang="ru-RU" dirty="0" err="1" smtClean="0">
                <a:latin typeface="Bookman Old Style" pitchFamily="18" charset="0"/>
              </a:rPr>
              <a:t>що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хвилювала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дрібнобуржуазну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інтелігенцію</a:t>
            </a:r>
            <a:r>
              <a:rPr lang="ru-RU" dirty="0" smtClean="0">
                <a:latin typeface="Bookman Old Style" pitchFamily="18" charset="0"/>
              </a:rPr>
              <a:t> того часу: як </a:t>
            </a:r>
            <a:r>
              <a:rPr lang="ru-RU" dirty="0" err="1" smtClean="0">
                <a:latin typeface="Bookman Old Style" pitchFamily="18" charset="0"/>
              </a:rPr>
              <a:t>допомогти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обездоленому</a:t>
            </a:r>
            <a:r>
              <a:rPr lang="ru-RU" dirty="0" smtClean="0">
                <a:latin typeface="Bookman Old Style" pitchFamily="18" charset="0"/>
              </a:rPr>
              <a:t> селянству. Молода </a:t>
            </a:r>
            <a:r>
              <a:rPr lang="ru-RU" dirty="0" err="1" smtClean="0">
                <a:latin typeface="Bookman Old Style" pitchFamily="18" charset="0"/>
              </a:rPr>
              <a:t>французька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республіка</a:t>
            </a:r>
            <a:r>
              <a:rPr lang="ru-RU" dirty="0" smtClean="0">
                <a:latin typeface="Bookman Old Style" pitchFamily="18" charset="0"/>
              </a:rPr>
              <a:t> нагородила </a:t>
            </a:r>
            <a:r>
              <a:rPr lang="ru-RU" dirty="0" err="1" smtClean="0">
                <a:latin typeface="Bookman Old Style" pitchFamily="18" charset="0"/>
              </a:rPr>
              <a:t>Песталоцці</a:t>
            </a:r>
            <a:r>
              <a:rPr lang="ru-RU" dirty="0" smtClean="0">
                <a:latin typeface="Bookman Old Style" pitchFamily="18" charset="0"/>
              </a:rPr>
              <a:t> за </a:t>
            </a:r>
            <a:r>
              <a:rPr lang="ru-RU" dirty="0" err="1" smtClean="0">
                <a:latin typeface="Bookman Old Style" pitchFamily="18" charset="0"/>
              </a:rPr>
              <a:t>цей</a:t>
            </a:r>
            <a:r>
              <a:rPr lang="ru-RU" dirty="0" smtClean="0">
                <a:latin typeface="Bookman Old Style" pitchFamily="18" charset="0"/>
              </a:rPr>
              <a:t> роман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видатну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діяльність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званням</a:t>
            </a:r>
            <a:endParaRPr lang="ru-RU" dirty="0" smtClean="0">
              <a:latin typeface="Bookman Old Style" pitchFamily="18" charset="0"/>
            </a:endParaRPr>
          </a:p>
          <a:p>
            <a:pPr algn="ctr"/>
            <a:r>
              <a:rPr lang="ru-RU" dirty="0" smtClean="0">
                <a:latin typeface="Bookman Old Style" pitchFamily="18" charset="0"/>
              </a:rPr>
              <a:t> "</a:t>
            </a:r>
            <a:r>
              <a:rPr lang="ru-RU" dirty="0" err="1" smtClean="0">
                <a:latin typeface="Bookman Old Style" pitchFamily="18" charset="0"/>
              </a:rPr>
              <a:t>громадянина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Французької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республіки</a:t>
            </a:r>
            <a:r>
              <a:rPr lang="ru-RU" dirty="0" smtClean="0">
                <a:latin typeface="Bookman Old Style" pitchFamily="18" charset="0"/>
              </a:rPr>
              <a:t>"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 advTm="24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Administrator\Рабочий стол\песталл\4EB8F827-7F0E-4822-A1D7-15844212D6C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3500462" cy="4826279"/>
          </a:xfrm>
          <a:prstGeom prst="rect">
            <a:avLst/>
          </a:prstGeom>
          <a:noFill/>
        </p:spPr>
      </p:pic>
      <p:pic>
        <p:nvPicPr>
          <p:cNvPr id="44035" name="Picture 3" descr="C:\Documents and Settings\Administrator\Рабочий стол\песталл\BCDEC045-6697-45BF-950E-40D39C4766FD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857496"/>
            <a:ext cx="5214974" cy="3143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7686" y="92867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latin typeface="Book Antiqua" pitchFamily="18" charset="0"/>
              </a:rPr>
              <a:t>Избранные педагогические сочинения Генриха Песталоцци. Т. 1 : </a:t>
            </a:r>
            <a:r>
              <a:rPr lang="ru-RU" i="1" dirty="0" err="1" smtClean="0">
                <a:latin typeface="Book Antiqua" pitchFamily="18" charset="0"/>
              </a:rPr>
              <a:t>Лингард</a:t>
            </a:r>
            <a:r>
              <a:rPr lang="ru-RU" i="1" dirty="0" smtClean="0">
                <a:latin typeface="Book Antiqua" pitchFamily="18" charset="0"/>
              </a:rPr>
              <a:t> и </a:t>
            </a:r>
            <a:r>
              <a:rPr lang="ru-RU" i="1" dirty="0" err="1" smtClean="0">
                <a:latin typeface="Book Antiqua" pitchFamily="18" charset="0"/>
              </a:rPr>
              <a:t>Гертруда</a:t>
            </a:r>
            <a:r>
              <a:rPr lang="ru-RU" i="1" dirty="0" smtClean="0">
                <a:latin typeface="Book Antiqua" pitchFamily="18" charset="0"/>
              </a:rPr>
              <a:t>. Ч. 1/2 / пер. нем. В. Смирнова. - М. : Типография Г. </a:t>
            </a:r>
            <a:r>
              <a:rPr lang="ru-RU" i="1" dirty="0" err="1" smtClean="0">
                <a:latin typeface="Book Antiqua" pitchFamily="18" charset="0"/>
              </a:rPr>
              <a:t>Лисснера</a:t>
            </a:r>
            <a:r>
              <a:rPr lang="ru-RU" i="1" dirty="0" smtClean="0">
                <a:latin typeface="Book Antiqua" pitchFamily="18" charset="0"/>
              </a:rPr>
              <a:t> и Ю. Роман, 1893. - 443 с. : с порт. - Издание Д. Ф. Федорова. 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Documents and Settings\Administrator\Рабочий стол\песталл\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964" y="1071546"/>
            <a:ext cx="8063564" cy="3786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4810" y="5286388"/>
            <a:ext cx="3588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Book Antiqua" pitchFamily="18" charset="0"/>
              </a:rPr>
              <a:t>І </a:t>
            </a:r>
            <a:r>
              <a:rPr lang="ru-RU" i="1" dirty="0" err="1" smtClean="0">
                <a:latin typeface="Book Antiqua" pitchFamily="18" charset="0"/>
              </a:rPr>
              <a:t>люстрації</a:t>
            </a:r>
            <a:r>
              <a:rPr lang="ru-RU" i="1" dirty="0" smtClean="0">
                <a:latin typeface="Book Antiqua" pitchFamily="18" charset="0"/>
              </a:rPr>
              <a:t>  до роману "</a:t>
            </a:r>
            <a:r>
              <a:rPr lang="ru-RU" i="1" dirty="0" err="1" smtClean="0">
                <a:latin typeface="Book Antiqua" pitchFamily="18" charset="0"/>
              </a:rPr>
              <a:t>Лінгард</a:t>
            </a:r>
            <a:r>
              <a:rPr lang="ru-RU" i="1" dirty="0" smtClean="0">
                <a:latin typeface="Book Antiqua" pitchFamily="18" charset="0"/>
              </a:rPr>
              <a:t> </a:t>
            </a:r>
            <a:r>
              <a:rPr lang="ru-RU" i="1" dirty="0" err="1" smtClean="0">
                <a:latin typeface="Book Antiqua" pitchFamily="18" charset="0"/>
              </a:rPr>
              <a:t>і</a:t>
            </a:r>
            <a:r>
              <a:rPr lang="ru-RU" i="1" dirty="0" smtClean="0">
                <a:latin typeface="Book Antiqua" pitchFamily="18" charset="0"/>
              </a:rPr>
              <a:t> </a:t>
            </a:r>
            <a:r>
              <a:rPr lang="ru-RU" i="1" dirty="0" err="1" smtClean="0">
                <a:latin typeface="Book Antiqua" pitchFamily="18" charset="0"/>
              </a:rPr>
              <a:t>Гертруда</a:t>
            </a:r>
            <a:r>
              <a:rPr lang="ru-RU" i="1" dirty="0" smtClean="0">
                <a:latin typeface="Book Antiqua" pitchFamily="18" charset="0"/>
              </a:rPr>
              <a:t>"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C:\Documents and Settings\Administrator\Рабочий стол\песталл\D51C4974-5AFB-40BF-9C24-9CE60866A60A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3357558" cy="4548692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Рабочий стол\песталл\481CA84B-CCA7-46FF-A076-47C867F70C8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1" y="2714620"/>
            <a:ext cx="5572164" cy="32861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9058" y="78579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i="1" dirty="0" smtClean="0">
                <a:latin typeface="Book Antiqua" pitchFamily="18" charset="0"/>
              </a:rPr>
              <a:t>Избранные педагогические сочинения Генриха Песталоцци. Т. 2 : </a:t>
            </a:r>
            <a:r>
              <a:rPr lang="ru-RU" i="1" dirty="0" err="1" smtClean="0">
                <a:latin typeface="Book Antiqua" pitchFamily="18" charset="0"/>
              </a:rPr>
              <a:t>Лингард</a:t>
            </a:r>
            <a:r>
              <a:rPr lang="ru-RU" i="1" dirty="0" smtClean="0">
                <a:latin typeface="Book Antiqua" pitchFamily="18" charset="0"/>
              </a:rPr>
              <a:t> и </a:t>
            </a:r>
            <a:r>
              <a:rPr lang="ru-RU" i="1" dirty="0" err="1" smtClean="0">
                <a:latin typeface="Book Antiqua" pitchFamily="18" charset="0"/>
              </a:rPr>
              <a:t>Гертруда</a:t>
            </a:r>
            <a:r>
              <a:rPr lang="ru-RU" i="1" dirty="0" smtClean="0">
                <a:latin typeface="Book Antiqua" pitchFamily="18" charset="0"/>
              </a:rPr>
              <a:t>. Ч. 3/4 / пер. нем. В. Смирнова. - М. : Типография Г. </a:t>
            </a:r>
            <a:r>
              <a:rPr lang="ru-RU" i="1" dirty="0" err="1" smtClean="0">
                <a:latin typeface="Book Antiqua" pitchFamily="18" charset="0"/>
              </a:rPr>
              <a:t>Лисснера</a:t>
            </a:r>
            <a:r>
              <a:rPr lang="ru-RU" i="1" dirty="0" smtClean="0">
                <a:latin typeface="Book Antiqua" pitchFamily="18" charset="0"/>
              </a:rPr>
              <a:t> и Ю. Роман, 1894. - 557 с. : с порт. - Издание Д. Ф. Федорова. 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u.heinrich-pestalozzi.de/fileadmin/_processed_/csm_stans_9d2c4f2af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4429156" cy="2714644"/>
          </a:xfrm>
          <a:prstGeom prst="rect">
            <a:avLst/>
          </a:prstGeom>
          <a:noFill/>
        </p:spPr>
      </p:pic>
      <p:pic>
        <p:nvPicPr>
          <p:cNvPr id="1028" name="Picture 4" descr="http://www.ru.heinrich-pestalozzi.de/fileadmin/_processed_/csm_stans_498aea177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214686"/>
            <a:ext cx="4429156" cy="29289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00694" y="2000240"/>
            <a:ext cx="24288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14 </a:t>
            </a:r>
            <a:r>
              <a:rPr lang="ru-RU" dirty="0" err="1" smtClean="0">
                <a:latin typeface="Book Antiqua" pitchFamily="18" charset="0"/>
              </a:rPr>
              <a:t>Січня</a:t>
            </a:r>
            <a:r>
              <a:rPr lang="ru-RU" dirty="0" smtClean="0">
                <a:latin typeface="Book Antiqua" pitchFamily="18" charset="0"/>
              </a:rPr>
              <a:t> 1799 року уряд </a:t>
            </a:r>
            <a:r>
              <a:rPr lang="ru-RU" dirty="0" err="1" smtClean="0">
                <a:latin typeface="Book Antiqua" pitchFamily="18" charset="0"/>
              </a:rPr>
              <a:t>вирішив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відкрити</a:t>
            </a:r>
            <a:r>
              <a:rPr lang="ru-RU" dirty="0" smtClean="0">
                <a:latin typeface="Book Antiqua" pitchFamily="18" charset="0"/>
              </a:rPr>
              <a:t> в </a:t>
            </a:r>
            <a:r>
              <a:rPr lang="ru-RU" dirty="0" err="1" smtClean="0">
                <a:latin typeface="Book Antiqua" pitchFamily="18" charset="0"/>
              </a:rPr>
              <a:t>м.Станці</a:t>
            </a:r>
            <a:r>
              <a:rPr lang="ru-RU" dirty="0" smtClean="0">
                <a:latin typeface="Book Antiqua" pitchFamily="18" charset="0"/>
              </a:rPr>
              <a:t> (м. </a:t>
            </a:r>
            <a:r>
              <a:rPr lang="ru-RU" dirty="0" err="1" smtClean="0">
                <a:latin typeface="Bookman Old Style" pitchFamily="18" charset="0"/>
              </a:rPr>
              <a:t>Штансе</a:t>
            </a:r>
            <a:r>
              <a:rPr lang="ru-RU" dirty="0" smtClean="0">
                <a:latin typeface="Bookman Old Style" pitchFamily="18" charset="0"/>
              </a:rPr>
              <a:t>,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Швейцарія</a:t>
            </a:r>
            <a:r>
              <a:rPr lang="ru-RU" dirty="0" smtClean="0">
                <a:latin typeface="Book Antiqua" pitchFamily="18" charset="0"/>
              </a:rPr>
              <a:t>) </a:t>
            </a:r>
            <a:r>
              <a:rPr lang="ru-RU" dirty="0" err="1" smtClean="0">
                <a:latin typeface="Book Antiqua" pitchFamily="18" charset="0"/>
              </a:rPr>
              <a:t>установу</a:t>
            </a:r>
            <a:r>
              <a:rPr lang="ru-RU" dirty="0" smtClean="0">
                <a:latin typeface="Book Antiqua" pitchFamily="18" charset="0"/>
              </a:rPr>
              <a:t> для </a:t>
            </a:r>
            <a:r>
              <a:rPr lang="ru-RU" dirty="0" err="1" smtClean="0">
                <a:latin typeface="Book Antiqua" pitchFamily="18" charset="0"/>
              </a:rPr>
              <a:t>осиротілих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дітей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доручити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Песталлоц</a:t>
            </a:r>
            <a:r>
              <a:rPr lang="uk-UA" dirty="0" smtClean="0">
                <a:latin typeface="Book Antiqua" pitchFamily="18" charset="0"/>
              </a:rPr>
              <a:t>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керівництво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будинком</a:t>
            </a:r>
            <a:endParaRPr lang="ru-RU" dirty="0" smtClean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1000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3438" y="2357430"/>
            <a:ext cx="3857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Через 6 </a:t>
            </a:r>
            <a:r>
              <a:rPr lang="ru-RU" dirty="0" err="1" smtClean="0">
                <a:latin typeface="Book Antiqua" pitchFamily="18" charset="0"/>
              </a:rPr>
              <a:t>тижнів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було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вже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більше</a:t>
            </a:r>
            <a:r>
              <a:rPr lang="ru-RU" dirty="0" smtClean="0">
                <a:latin typeface="Book Antiqua" pitchFamily="18" charset="0"/>
              </a:rPr>
              <a:t> 80 </a:t>
            </a:r>
            <a:r>
              <a:rPr lang="ru-RU" dirty="0" err="1" smtClean="0">
                <a:latin typeface="Book Antiqua" pitchFamily="18" charset="0"/>
              </a:rPr>
              <a:t>дітей</a:t>
            </a:r>
            <a:r>
              <a:rPr lang="ru-RU" dirty="0" smtClean="0">
                <a:latin typeface="Book Antiqua" pitchFamily="18" charset="0"/>
              </a:rPr>
              <a:t>, про </a:t>
            </a:r>
            <a:r>
              <a:rPr lang="ru-RU" dirty="0" err="1" smtClean="0">
                <a:latin typeface="Book Antiqua" pitchFamily="18" charset="0"/>
              </a:rPr>
              <a:t>яких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дбали</a:t>
            </a: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uk-UA" dirty="0" smtClean="0"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Йоганн </a:t>
            </a:r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та </a:t>
            </a:r>
            <a:r>
              <a:rPr lang="ru-RU" dirty="0" err="1" smtClean="0">
                <a:latin typeface="Book Antiqua" pitchFamily="18" charset="0"/>
              </a:rPr>
              <a:t>служниця</a:t>
            </a:r>
            <a:r>
              <a:rPr lang="ru-RU" dirty="0" smtClean="0">
                <a:latin typeface="Book Antiqua" pitchFamily="18" charset="0"/>
              </a:rPr>
              <a:t>. 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Він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кинувся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усією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своєю</a:t>
            </a:r>
            <a:r>
              <a:rPr lang="ru-RU" dirty="0" smtClean="0">
                <a:latin typeface="Book Antiqua" pitchFamily="18" charset="0"/>
              </a:rPr>
              <a:t> силою, </a:t>
            </a:r>
            <a:r>
              <a:rPr lang="ru-RU" dirty="0" err="1" smtClean="0">
                <a:latin typeface="Book Antiqua" pitchFamily="18" charset="0"/>
              </a:rPr>
              <a:t>накопиченою</a:t>
            </a:r>
            <a:r>
              <a:rPr lang="ru-RU" dirty="0" smtClean="0">
                <a:latin typeface="Book Antiqua" pitchFamily="18" charset="0"/>
              </a:rPr>
              <a:t> за </a:t>
            </a:r>
            <a:r>
              <a:rPr lang="ru-RU" dirty="0" err="1" smtClean="0">
                <a:latin typeface="Book Antiqua" pitchFamily="18" charset="0"/>
              </a:rPr>
              <a:t>багато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років</a:t>
            </a:r>
            <a:r>
              <a:rPr lang="ru-RU" dirty="0" smtClean="0">
                <a:latin typeface="Book Antiqua" pitchFamily="18" charset="0"/>
              </a:rPr>
              <a:t>, в </a:t>
            </a:r>
            <a:r>
              <a:rPr lang="ru-RU" dirty="0" err="1" smtClean="0">
                <a:latin typeface="Book Antiqua" pitchFamily="18" charset="0"/>
              </a:rPr>
              <a:t>виховання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застосував</a:t>
            </a:r>
            <a:r>
              <a:rPr lang="ru-RU" dirty="0" smtClean="0">
                <a:latin typeface="Book Antiqua" pitchFamily="18" charset="0"/>
              </a:rPr>
              <a:t> на </a:t>
            </a:r>
            <a:r>
              <a:rPr lang="ru-RU" dirty="0" err="1" smtClean="0">
                <a:latin typeface="Book Antiqua" pitchFamily="18" charset="0"/>
              </a:rPr>
              <a:t>практиці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педагогічні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ідеї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які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розробляв</a:t>
            </a:r>
            <a:r>
              <a:rPr lang="ru-RU" dirty="0" smtClean="0">
                <a:latin typeface="Book Antiqua" pitchFamily="18" charset="0"/>
              </a:rPr>
              <a:t> в </a:t>
            </a:r>
            <a:r>
              <a:rPr lang="ru-RU" dirty="0" err="1" smtClean="0">
                <a:latin typeface="Book Antiqua" pitchFamily="18" charset="0"/>
              </a:rPr>
              <a:t>останні</a:t>
            </a:r>
            <a:r>
              <a:rPr lang="ru-RU" dirty="0" smtClean="0">
                <a:latin typeface="Book Antiqua" pitchFamily="18" charset="0"/>
              </a:rPr>
              <a:t> 20 </a:t>
            </a:r>
            <a:r>
              <a:rPr lang="ru-RU" dirty="0" err="1" smtClean="0">
                <a:latin typeface="Book Antiqua" pitchFamily="18" charset="0"/>
              </a:rPr>
              <a:t>років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5" name="Picture 4" descr="C:\Documents and Settings\Administrator\Рабочий стол\песталл\pestalozzi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4143404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300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496" y="52149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latin typeface="Book Antiqua" pitchFamily="18" charset="0"/>
              </a:rPr>
              <a:t>Конрад Горб.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з</a:t>
            </a:r>
            <a:r>
              <a:rPr lang="ru-RU" i="1" dirty="0" smtClean="0">
                <a:latin typeface="Book Antiqua" pitchFamily="18" charset="0"/>
              </a:rPr>
              <a:t> сиротами в </a:t>
            </a:r>
            <a:r>
              <a:rPr lang="ru-RU" i="1" dirty="0" err="1" smtClean="0">
                <a:latin typeface="Book Antiqua" pitchFamily="18" charset="0"/>
              </a:rPr>
              <a:t>Стансі</a:t>
            </a:r>
            <a:r>
              <a:rPr lang="ru-RU" i="1" dirty="0" smtClean="0">
                <a:latin typeface="Book Antiqua" pitchFamily="18" charset="0"/>
              </a:rPr>
              <a:t>. Полотно. </a:t>
            </a:r>
            <a:r>
              <a:rPr lang="ru-RU" i="1" dirty="0" err="1" smtClean="0">
                <a:latin typeface="Book Antiqua" pitchFamily="18" charset="0"/>
              </a:rPr>
              <a:t>Олія</a:t>
            </a:r>
            <a:r>
              <a:rPr lang="ru-RU" i="1" dirty="0" smtClean="0">
                <a:latin typeface="Book Antiqua" pitchFamily="18" charset="0"/>
              </a:rPr>
              <a:t>. 1879. Музей </a:t>
            </a:r>
            <a:r>
              <a:rPr lang="ru-RU" i="1" dirty="0" err="1" smtClean="0">
                <a:latin typeface="Book Antiqua" pitchFamily="18" charset="0"/>
              </a:rPr>
              <a:t>сучасного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мистецтва</a:t>
            </a:r>
            <a:r>
              <a:rPr lang="ru-RU" i="1" dirty="0" smtClean="0">
                <a:latin typeface="Book Antiqua" pitchFamily="18" charset="0"/>
              </a:rPr>
              <a:t> Базеля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19459" name="Picture 3" descr="C:\Documents and Settings\Administrator\Рабочий стол\песталл\image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7215238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86380" y="1214422"/>
            <a:ext cx="19288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 Antiqua" pitchFamily="18" charset="0"/>
              </a:rPr>
              <a:t>Й.Г.Песталоцці</a:t>
            </a:r>
            <a:r>
              <a:rPr lang="ru-RU" dirty="0" smtClean="0">
                <a:latin typeface="Book Antiqua" pitchFamily="18" charset="0"/>
              </a:rPr>
              <a:t> (1746-1827) – </a:t>
            </a:r>
            <a:r>
              <a:rPr lang="ru-RU" dirty="0" err="1" smtClean="0">
                <a:latin typeface="Book Antiqua" pitchFamily="18" charset="0"/>
              </a:rPr>
              <a:t>швейцарський</a:t>
            </a:r>
            <a:r>
              <a:rPr lang="ru-RU" dirty="0" smtClean="0">
                <a:latin typeface="Book Antiqua" pitchFamily="18" charset="0"/>
              </a:rPr>
              <a:t> педагог – демократ – </a:t>
            </a:r>
            <a:r>
              <a:rPr lang="ru-RU" dirty="0" err="1" smtClean="0">
                <a:latin typeface="Book Antiqua" pitchFamily="18" charset="0"/>
              </a:rPr>
              <a:t>зробив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величезний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внесок</a:t>
            </a:r>
            <a:r>
              <a:rPr lang="ru-RU" dirty="0" smtClean="0">
                <a:latin typeface="Book Antiqua" pitchFamily="18" charset="0"/>
              </a:rPr>
              <a:t> у </a:t>
            </a:r>
            <a:r>
              <a:rPr lang="ru-RU" dirty="0" err="1" smtClean="0">
                <a:latin typeface="Book Antiqua" pitchFamily="18" charset="0"/>
              </a:rPr>
              <a:t>розвиток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прогресивної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педагогічної</a:t>
            </a:r>
            <a:r>
              <a:rPr lang="ru-RU" dirty="0" smtClean="0">
                <a:latin typeface="Book Antiqua" pitchFamily="18" charset="0"/>
              </a:rPr>
              <a:t> думки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14338" name="Picture 2" descr="C:\Documents and Settings\Administrator\Рабочий стол\песталл\unnam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0"/>
            <a:ext cx="3248025" cy="47625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 descr="C:\Documents and Settings\Administrator\Рабочий стол\песталл\68C8AEA8-C2D2-49A8-B92D-BBB81D6EFD6A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99347">
            <a:off x="907424" y="1157788"/>
            <a:ext cx="3081190" cy="42603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29124" y="2428868"/>
            <a:ext cx="41434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 Antiqua" pitchFamily="18" charset="0"/>
              </a:rPr>
              <a:t>   Генрих Песталоцци, знаменитый швейцарский педагог : </a:t>
            </a:r>
            <a:r>
              <a:rPr lang="ru-RU" i="1" dirty="0" err="1" smtClean="0">
                <a:latin typeface="Book Antiqua" pitchFamily="18" charset="0"/>
              </a:rPr>
              <a:t>биогафический</a:t>
            </a:r>
            <a:r>
              <a:rPr lang="ru-RU" i="1" dirty="0" smtClean="0">
                <a:latin typeface="Book Antiqua" pitchFamily="18" charset="0"/>
              </a:rPr>
              <a:t> очерк / сост. Константином Тимофеевым. - Изд. 2-е. - СПб. : Типография В. Безобразова, 1877. - 150 с. - Издание Д. Ф. Федорова. 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868" y="52149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з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дітьми</a:t>
            </a:r>
            <a:endParaRPr lang="ru-RU" i="1" dirty="0" smtClean="0">
              <a:latin typeface="Book Antiqua" pitchFamily="18" charset="0"/>
            </a:endParaRPr>
          </a:p>
          <a:p>
            <a:pPr algn="ctr"/>
            <a:r>
              <a:rPr lang="ru-RU" i="1" dirty="0" smtClean="0">
                <a:latin typeface="Book Antiqua" pitchFamily="18" charset="0"/>
              </a:rPr>
              <a:t> в </a:t>
            </a:r>
            <a:r>
              <a:rPr lang="ru-RU" i="1" dirty="0" err="1" smtClean="0">
                <a:latin typeface="Book Antiqua" pitchFamily="18" charset="0"/>
              </a:rPr>
              <a:t>Стансі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7" name="Picture 2" descr="C:\Documents and Settings\Administrator\Рабочий стол\песталл\image8-1024x68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286676" cy="435612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3438" y="4286256"/>
            <a:ext cx="3714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Проте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діяльність</a:t>
            </a:r>
            <a:r>
              <a:rPr lang="ru-RU" dirty="0" smtClean="0">
                <a:latin typeface="Bookman Old Style" pitchFamily="18" charset="0"/>
              </a:rPr>
              <a:t> педагога в </a:t>
            </a:r>
            <a:r>
              <a:rPr lang="ru-RU" dirty="0" err="1" smtClean="0">
                <a:latin typeface="Bookman Old Style" pitchFamily="18" charset="0"/>
              </a:rPr>
              <a:t>м.Станці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тривала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лише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кілька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місяців</a:t>
            </a:r>
            <a:r>
              <a:rPr lang="ru-RU" dirty="0" smtClean="0">
                <a:latin typeface="Bookman Old Style" pitchFamily="18" charset="0"/>
              </a:rPr>
              <a:t>. У </a:t>
            </a:r>
            <a:r>
              <a:rPr lang="ru-RU" dirty="0" err="1" smtClean="0">
                <a:latin typeface="Bookman Old Style" pitchFamily="18" charset="0"/>
              </a:rPr>
              <a:t>зв'язку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військовими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подіями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приміщення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було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віддане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під</a:t>
            </a:r>
            <a:r>
              <a:rPr lang="ru-RU" dirty="0" smtClean="0">
                <a:latin typeface="Bookman Old Style" pitchFamily="18" charset="0"/>
              </a:rPr>
              <a:t> лазарет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55298" name="Picture 2" descr="C:\Documents and Settings\Administrator\Рабочий стол\песталл\Heinrich_Pestalozzi_-_Rapperswil_-_Marktgasse-300x1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5786478" cy="356237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6248" y="53578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 smtClean="0">
                <a:latin typeface="Book Antiqua" pitchFamily="18" charset="0"/>
              </a:rPr>
              <a:t>Місто</a:t>
            </a:r>
            <a:r>
              <a:rPr lang="ru-RU" i="1" dirty="0" smtClean="0">
                <a:latin typeface="Book Antiqua" pitchFamily="18" charset="0"/>
              </a:rPr>
              <a:t> та замок </a:t>
            </a:r>
            <a:r>
              <a:rPr lang="ru-RU" i="1" dirty="0" err="1" smtClean="0">
                <a:latin typeface="Book Antiqua" pitchFamily="18" charset="0"/>
              </a:rPr>
              <a:t>Бургдорф</a:t>
            </a:r>
            <a:r>
              <a:rPr lang="ru-RU" i="1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близько</a:t>
            </a:r>
            <a:r>
              <a:rPr lang="ru-RU" i="1" dirty="0" smtClean="0">
                <a:latin typeface="Book Antiqua" pitchFamily="18" charset="0"/>
              </a:rPr>
              <a:t> 1760 року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857232"/>
            <a:ext cx="35718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Восени</a:t>
            </a:r>
            <a:r>
              <a:rPr lang="ru-RU" dirty="0" smtClean="0">
                <a:latin typeface="Bookman Old Style" pitchFamily="18" charset="0"/>
              </a:rPr>
              <a:t> 1800 р. </a:t>
            </a:r>
            <a:r>
              <a:rPr lang="ru-RU" dirty="0" err="1" smtClean="0">
                <a:latin typeface="Bookman Old Style" pitchFamily="18" charset="0"/>
              </a:rPr>
              <a:t>відбулося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з'єднання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шкіл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Крюз</a:t>
            </a:r>
            <a:r>
              <a:rPr lang="uk-UA" dirty="0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та </a:t>
            </a:r>
            <a:r>
              <a:rPr lang="ru-RU" dirty="0" err="1" smtClean="0">
                <a:latin typeface="Bookman Old Style" pitchFamily="18" charset="0"/>
              </a:rPr>
              <a:t>Песталоцці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таким чином </a:t>
            </a:r>
            <a:r>
              <a:rPr lang="ru-RU" dirty="0" err="1" smtClean="0">
                <a:latin typeface="Bookman Old Style" pitchFamily="18" charset="0"/>
              </a:rPr>
              <a:t>був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заснований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Педагогічний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інститут</a:t>
            </a:r>
            <a:r>
              <a:rPr lang="ru-RU" dirty="0" smtClean="0">
                <a:latin typeface="Bookman Old Style" pitchFamily="18" charset="0"/>
              </a:rPr>
              <a:t>, на </a:t>
            </a:r>
            <a:r>
              <a:rPr lang="ru-RU" dirty="0" err="1" smtClean="0">
                <a:latin typeface="Bookman Old Style" pitchFamily="18" charset="0"/>
              </a:rPr>
              <a:t>чолі</a:t>
            </a:r>
            <a:r>
              <a:rPr lang="ru-RU" dirty="0" smtClean="0">
                <a:latin typeface="Bookman Old Style" pitchFamily="18" charset="0"/>
              </a:rPr>
              <a:t>  </a:t>
            </a:r>
            <a:r>
              <a:rPr lang="ru-RU" dirty="0" err="1" smtClean="0">
                <a:latin typeface="Bookman Old Style" pitchFamily="18" charset="0"/>
              </a:rPr>
              <a:t>якого</a:t>
            </a:r>
            <a:r>
              <a:rPr lang="ru-RU" dirty="0" smtClean="0">
                <a:latin typeface="Bookman Old Style" pitchFamily="18" charset="0"/>
              </a:rPr>
              <a:t> став </a:t>
            </a:r>
            <a:r>
              <a:rPr lang="ru-RU" dirty="0" err="1" smtClean="0">
                <a:latin typeface="Bookman Old Style" pitchFamily="18" charset="0"/>
              </a:rPr>
              <a:t>Песталоцці</a:t>
            </a:r>
            <a:r>
              <a:rPr lang="ru-RU" dirty="0" smtClean="0">
                <a:latin typeface="Bookman Old Style" pitchFamily="18" charset="0"/>
              </a:rPr>
              <a:t>. 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В </a:t>
            </a:r>
            <a:r>
              <a:rPr lang="ru-RU" dirty="0" err="1" smtClean="0">
                <a:latin typeface="Bookman Old Style" pitchFamily="18" charset="0"/>
              </a:rPr>
              <a:t>результаті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об'єднання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вийшла</a:t>
            </a:r>
            <a:r>
              <a:rPr lang="ru-RU" dirty="0" smtClean="0">
                <a:latin typeface="Bookman Old Style" pitchFamily="18" charset="0"/>
              </a:rPr>
              <a:t> не </a:t>
            </a:r>
            <a:r>
              <a:rPr lang="ru-RU" dirty="0" err="1" smtClean="0">
                <a:latin typeface="Bookman Old Style" pitchFamily="18" charset="0"/>
              </a:rPr>
              <a:t>тільки</a:t>
            </a:r>
            <a:r>
              <a:rPr lang="ru-RU" dirty="0" smtClean="0">
                <a:latin typeface="Bookman Old Style" pitchFamily="18" charset="0"/>
              </a:rPr>
              <a:t> велика </a:t>
            </a:r>
            <a:r>
              <a:rPr lang="ru-RU" dirty="0" err="1" smtClean="0">
                <a:latin typeface="Bookman Old Style" pitchFamily="18" charset="0"/>
              </a:rPr>
              <a:t>об'єднана</a:t>
            </a:r>
            <a:r>
              <a:rPr lang="ru-RU" dirty="0" smtClean="0">
                <a:latin typeface="Bookman Old Style" pitchFamily="18" charset="0"/>
              </a:rPr>
              <a:t> школа, а </a:t>
            </a:r>
            <a:r>
              <a:rPr lang="ru-RU" dirty="0" err="1" smtClean="0">
                <a:latin typeface="Bookman Old Style" pitchFamily="18" charset="0"/>
              </a:rPr>
              <a:t>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досить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складний</a:t>
            </a:r>
            <a:r>
              <a:rPr lang="ru-RU" dirty="0" smtClean="0">
                <a:latin typeface="Bookman Old Style" pitchFamily="18" charset="0"/>
              </a:rPr>
              <a:t> комплекс </a:t>
            </a:r>
            <a:r>
              <a:rPr lang="ru-RU" dirty="0" err="1" smtClean="0">
                <a:latin typeface="Bookman Old Style" pitchFamily="18" charset="0"/>
              </a:rPr>
              <a:t>різних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педагогічних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установ</a:t>
            </a:r>
            <a:r>
              <a:rPr lang="ru-RU" dirty="0" smtClean="0">
                <a:latin typeface="Bookman Old Style" pitchFamily="18" charset="0"/>
              </a:rPr>
              <a:t>. </a:t>
            </a:r>
          </a:p>
          <a:p>
            <a:pPr algn="ctr"/>
            <a:r>
              <a:rPr lang="ru-RU" dirty="0" err="1" smtClean="0">
                <a:latin typeface="Bookman Old Style" pitchFamily="18" charset="0"/>
              </a:rPr>
              <a:t>Крім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шкіл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був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спеціальний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семінарій</a:t>
            </a:r>
            <a:r>
              <a:rPr lang="ru-RU" dirty="0" smtClean="0">
                <a:latin typeface="Bookman Old Style" pitchFamily="18" charset="0"/>
              </a:rPr>
              <a:t> для </a:t>
            </a:r>
            <a:r>
              <a:rPr lang="ru-RU" dirty="0" err="1" smtClean="0">
                <a:latin typeface="Bookman Old Style" pitchFamily="18" charset="0"/>
              </a:rPr>
              <a:t>педагогів</a:t>
            </a:r>
            <a:r>
              <a:rPr lang="ru-RU" dirty="0" smtClean="0">
                <a:latin typeface="Bookman Old Style" pitchFamily="18" charset="0"/>
              </a:rPr>
              <a:t>, в </a:t>
            </a:r>
            <a:r>
              <a:rPr lang="ru-RU" dirty="0" err="1" smtClean="0">
                <a:latin typeface="Bookman Old Style" pitchFamily="18" charset="0"/>
              </a:rPr>
              <a:t>якому</a:t>
            </a:r>
            <a:r>
              <a:rPr lang="ru-RU" dirty="0" smtClean="0">
                <a:latin typeface="Bookman Old Style" pitchFamily="18" charset="0"/>
              </a:rPr>
              <a:t> могли </a:t>
            </a:r>
            <a:r>
              <a:rPr lang="ru-RU" dirty="0" err="1" smtClean="0">
                <a:latin typeface="Bookman Old Style" pitchFamily="18" charset="0"/>
              </a:rPr>
              <a:t>брати</a:t>
            </a:r>
            <a:r>
              <a:rPr lang="ru-RU" dirty="0" smtClean="0">
                <a:latin typeface="Bookman Old Style" pitchFamily="18" charset="0"/>
              </a:rPr>
              <a:t> участь </a:t>
            </a:r>
            <a:r>
              <a:rPr lang="ru-RU" dirty="0" err="1" smtClean="0">
                <a:latin typeface="Bookman Old Style" pitchFamily="18" charset="0"/>
              </a:rPr>
              <a:t>вчителі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</a:t>
            </a:r>
            <a:r>
              <a:rPr lang="ru-RU" dirty="0" smtClean="0">
                <a:latin typeface="Bookman Old Style" pitchFamily="18" charset="0"/>
              </a:rPr>
              <a:t> метою </a:t>
            </a:r>
            <a:r>
              <a:rPr lang="ru-RU" dirty="0" err="1" smtClean="0">
                <a:latin typeface="Bookman Old Style" pitchFamily="18" charset="0"/>
              </a:rPr>
              <a:t>удосконалення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своєї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кваліфікації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24582" name="Picture 6" descr="Замок Бургдорф в 1760 го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928670"/>
            <a:ext cx="4429156" cy="42862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5000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Documents and Settings\Administrator\Рабочий стол\песталл\1485262943168347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000108"/>
            <a:ext cx="5857916" cy="44291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71670" y="55721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err="1" smtClean="0">
                <a:latin typeface="Book Antiqua" pitchFamily="18" charset="0"/>
              </a:rPr>
              <a:t>Іоганн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Генріх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 (</a:t>
            </a:r>
            <a:r>
              <a:rPr lang="en-US" i="1" dirty="0" smtClean="0">
                <a:latin typeface="Book Antiqua" pitchFamily="18" charset="0"/>
              </a:rPr>
              <a:t>Johann Heinrich Pestalozzi)</a:t>
            </a:r>
            <a:r>
              <a:rPr lang="uk-UA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веде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smtClean="0">
                <a:latin typeface="Book Antiqua" pitchFamily="18" charset="0"/>
              </a:rPr>
              <a:t>урок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3108" y="171448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Бургдорфський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період</a:t>
            </a:r>
            <a:r>
              <a:rPr lang="ru-RU" dirty="0" smtClean="0">
                <a:latin typeface="Bookman Old Style" pitchFamily="18" charset="0"/>
              </a:rPr>
              <a:t> - </a:t>
            </a:r>
            <a:r>
              <a:rPr lang="ru-RU" dirty="0" err="1" smtClean="0">
                <a:latin typeface="Bookman Old Style" pitchFamily="18" charset="0"/>
              </a:rPr>
              <a:t>це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період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розквіту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теоретичної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діяльності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Песталоцці</a:t>
            </a:r>
            <a:r>
              <a:rPr lang="ru-RU" dirty="0" smtClean="0">
                <a:latin typeface="Bookman Old Style" pitchFamily="18" charset="0"/>
              </a:rPr>
              <a:t> в </a:t>
            </a:r>
            <a:r>
              <a:rPr lang="ru-RU" dirty="0" err="1" smtClean="0">
                <a:latin typeface="Bookman Old Style" pitchFamily="18" charset="0"/>
              </a:rPr>
              <a:t>області</a:t>
            </a:r>
            <a:r>
              <a:rPr lang="ru-RU" dirty="0" smtClean="0">
                <a:latin typeface="Bookman Old Style" pitchFamily="18" charset="0"/>
              </a:rPr>
              <a:t>  </a:t>
            </a:r>
            <a:r>
              <a:rPr lang="ru-RU" dirty="0" err="1" smtClean="0">
                <a:latin typeface="Bookman Old Style" pitchFamily="18" charset="0"/>
              </a:rPr>
              <a:t>педагогіки</a:t>
            </a:r>
            <a:r>
              <a:rPr lang="ru-RU" dirty="0" smtClean="0">
                <a:latin typeface="Bookman Old Style" pitchFamily="18" charset="0"/>
              </a:rPr>
              <a:t>. </a:t>
            </a:r>
            <a:r>
              <a:rPr lang="ru-RU" dirty="0" err="1" smtClean="0">
                <a:latin typeface="Bookman Old Style" pitchFamily="18" charset="0"/>
              </a:rPr>
              <a:t>Однак</a:t>
            </a:r>
            <a:r>
              <a:rPr lang="ru-RU" dirty="0" smtClean="0">
                <a:latin typeface="Bookman Old Style" pitchFamily="18" charset="0"/>
              </a:rPr>
              <a:t> в </a:t>
            </a:r>
            <a:r>
              <a:rPr lang="ru-RU" dirty="0" err="1" smtClean="0">
                <a:latin typeface="Bookman Old Style" pitchFamily="18" charset="0"/>
              </a:rPr>
              <a:t>Бургдорфе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йому</a:t>
            </a:r>
            <a:r>
              <a:rPr lang="ru-RU" dirty="0" smtClean="0">
                <a:latin typeface="Bookman Old Style" pitchFamily="18" charset="0"/>
              </a:rPr>
              <a:t> не </a:t>
            </a:r>
            <a:r>
              <a:rPr lang="ru-RU" dirty="0" err="1" smtClean="0">
                <a:latin typeface="Bookman Old Style" pitchFamily="18" charset="0"/>
              </a:rPr>
              <a:t>довелося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пробути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досить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довго</a:t>
            </a:r>
            <a:r>
              <a:rPr lang="ru-RU" dirty="0" smtClean="0">
                <a:latin typeface="Bookman Old Style" pitchFamily="18" charset="0"/>
              </a:rPr>
              <a:t>: </a:t>
            </a:r>
          </a:p>
          <a:p>
            <a:pPr algn="ctr"/>
            <a:r>
              <a:rPr lang="ru-RU" dirty="0" err="1" smtClean="0">
                <a:latin typeface="Bookman Old Style" pitchFamily="18" charset="0"/>
              </a:rPr>
              <a:t>вже</a:t>
            </a:r>
            <a:r>
              <a:rPr lang="ru-RU" dirty="0" smtClean="0">
                <a:latin typeface="Bookman Old Style" pitchFamily="18" charset="0"/>
              </a:rPr>
              <a:t> в 1804 р. на </a:t>
            </a:r>
            <a:r>
              <a:rPr lang="ru-RU" dirty="0" err="1" smtClean="0">
                <a:latin typeface="Bookman Old Style" pitchFamily="18" charset="0"/>
              </a:rPr>
              <a:t>вимогу</a:t>
            </a:r>
            <a:r>
              <a:rPr lang="ru-RU" dirty="0" smtClean="0">
                <a:latin typeface="Bookman Old Style" pitchFamily="18" charset="0"/>
              </a:rPr>
              <a:t> нового </a:t>
            </a:r>
            <a:r>
              <a:rPr lang="ru-RU" dirty="0" err="1" smtClean="0">
                <a:latin typeface="Bookman Old Style" pitchFamily="18" charset="0"/>
              </a:rPr>
              <a:t>Бернського</a:t>
            </a:r>
            <a:r>
              <a:rPr lang="ru-RU" dirty="0" smtClean="0">
                <a:latin typeface="Bookman Old Style" pitchFamily="18" charset="0"/>
              </a:rPr>
              <a:t> уряду </a:t>
            </a:r>
            <a:r>
              <a:rPr lang="ru-RU" dirty="0" err="1" smtClean="0">
                <a:latin typeface="Bookman Old Style" pitchFamily="18" charset="0"/>
              </a:rPr>
              <a:t>він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змушений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був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звільнити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Бургдорфскій</a:t>
            </a:r>
            <a:r>
              <a:rPr lang="ru-RU" dirty="0" smtClean="0">
                <a:latin typeface="Bookman Old Style" pitchFamily="18" charset="0"/>
              </a:rPr>
              <a:t> замок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перевезти </a:t>
            </a:r>
            <a:r>
              <a:rPr lang="ru-RU" dirty="0" err="1" smtClean="0">
                <a:latin typeface="Bookman Old Style" pitchFamily="18" charset="0"/>
              </a:rPr>
              <a:t>свій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Інститут</a:t>
            </a:r>
            <a:r>
              <a:rPr lang="ru-RU" dirty="0" smtClean="0">
                <a:latin typeface="Bookman Old Style" pitchFamily="18" charset="0"/>
              </a:rPr>
              <a:t> в </a:t>
            </a:r>
            <a:r>
              <a:rPr lang="ru-RU" dirty="0" err="1" smtClean="0">
                <a:latin typeface="Bookman Old Style" pitchFamily="18" charset="0"/>
              </a:rPr>
              <a:t>Мюнхенбухзее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 advTm="10000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 descr="C:\Documents and Settings\Administrator\Рабочий стол\песталл\6DE49B00-74E7-4C3F-9B85-4B3BF378BFB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3786214" cy="50720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929190" y="2786058"/>
            <a:ext cx="36433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i="1" dirty="0" smtClean="0">
                <a:latin typeface="Book Antiqua" pitchFamily="18" charset="0"/>
              </a:rPr>
              <a:t>Предметные уроки : по мысли Песталоцци : руководство для занятий в школе и дома с </a:t>
            </a:r>
            <a:r>
              <a:rPr lang="ru-RU" i="1" dirty="0" err="1" smtClean="0">
                <a:latin typeface="Book Antiqua" pitchFamily="18" charset="0"/>
              </a:rPr>
              <a:t>тетьми</a:t>
            </a:r>
            <a:r>
              <a:rPr lang="ru-RU" i="1" dirty="0" smtClean="0">
                <a:latin typeface="Book Antiqua" pitchFamily="18" charset="0"/>
              </a:rPr>
              <a:t> от 7 до 10 лет </a:t>
            </a:r>
          </a:p>
          <a:p>
            <a:r>
              <a:rPr lang="ru-RU" i="1" dirty="0" smtClean="0">
                <a:latin typeface="Book Antiqua" pitchFamily="18" charset="0"/>
              </a:rPr>
              <a:t>/ сост. П. </a:t>
            </a:r>
            <a:r>
              <a:rPr lang="ru-RU" i="1" dirty="0" err="1" smtClean="0">
                <a:latin typeface="Book Antiqua" pitchFamily="18" charset="0"/>
              </a:rPr>
              <a:t>Перевлесским</a:t>
            </a:r>
            <a:r>
              <a:rPr lang="ru-RU" i="1" dirty="0" smtClean="0">
                <a:latin typeface="Book Antiqua" pitchFamily="18" charset="0"/>
              </a:rPr>
              <a:t>. - Изд. 5-е. - СПб. : Типография М.М. Стасюлевича, 1873. - 336 с. 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Tm="5000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Documents and Settings\Administrator\Рабочий стол\песталл\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000108"/>
            <a:ext cx="4283265" cy="447200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4857760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 разом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з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вихованцями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Рабочий стол\песталл\E44A6D8A-A281-4A87-9A5B-0710F7E0A3B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000108"/>
            <a:ext cx="3921124" cy="47863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214554"/>
            <a:ext cx="3429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 Antiqua" pitchFamily="18" charset="0"/>
              </a:rPr>
              <a:t>Предметные уроки : по мысли Песталоцци : руководство для занятий / сост. П. </a:t>
            </a:r>
            <a:r>
              <a:rPr lang="ru-RU" i="1" dirty="0" err="1" smtClean="0">
                <a:latin typeface="Book Antiqua" pitchFamily="18" charset="0"/>
              </a:rPr>
              <a:t>Перевлесским</a:t>
            </a:r>
            <a:r>
              <a:rPr lang="ru-RU" i="1" dirty="0" smtClean="0">
                <a:latin typeface="Book Antiqua" pitchFamily="18" charset="0"/>
              </a:rPr>
              <a:t>. - Изд. 6-е. - СПб. : Типография М.М. Стасюлевича, 1880. - 336 с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1785926"/>
            <a:ext cx="44291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Робота в </a:t>
            </a:r>
            <a:r>
              <a:rPr lang="ru-RU" dirty="0" err="1" smtClean="0">
                <a:latin typeface="Book Antiqua" pitchFamily="18" charset="0"/>
              </a:rPr>
              <a:t>Бургдорфе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характеризується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надзвичайною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інтенсивністю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літературно-педагогічної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діяльності</a:t>
            </a:r>
            <a:r>
              <a:rPr lang="ru-RU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В </a:t>
            </a:r>
            <a:r>
              <a:rPr lang="ru-RU" dirty="0" err="1" smtClean="0">
                <a:latin typeface="Book Antiqua" pitchFamily="18" charset="0"/>
              </a:rPr>
              <a:t>це</a:t>
            </a:r>
            <a:r>
              <a:rPr lang="ru-RU" dirty="0" smtClean="0">
                <a:latin typeface="Book Antiqua" pitchFamily="18" charset="0"/>
              </a:rPr>
              <a:t> час </a:t>
            </a:r>
            <a:r>
              <a:rPr lang="ru-RU" dirty="0" err="1" smtClean="0">
                <a:latin typeface="Book Antiqua" pitchFamily="18" charset="0"/>
              </a:rPr>
              <a:t>були</a:t>
            </a:r>
            <a:r>
              <a:rPr lang="ru-RU" dirty="0" smtClean="0">
                <a:latin typeface="Book Antiqua" pitchFamily="18" charset="0"/>
              </a:rPr>
              <a:t> ним </a:t>
            </a:r>
            <a:r>
              <a:rPr lang="ru-RU" dirty="0" err="1" smtClean="0">
                <a:latin typeface="Book Antiqua" pitchFamily="18" charset="0"/>
              </a:rPr>
              <a:t>написані</a:t>
            </a:r>
            <a:r>
              <a:rPr lang="ru-RU" dirty="0" smtClean="0">
                <a:latin typeface="Book Antiqua" pitchFamily="18" charset="0"/>
              </a:rPr>
              <a:t>: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«Як </a:t>
            </a:r>
            <a:r>
              <a:rPr lang="ru-RU" dirty="0" err="1" smtClean="0">
                <a:latin typeface="Book Antiqua" pitchFamily="18" charset="0"/>
              </a:rPr>
              <a:t>Гертруда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вчить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своїх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дітей</a:t>
            </a:r>
            <a:r>
              <a:rPr lang="ru-RU" dirty="0" smtClean="0">
                <a:latin typeface="Book Antiqua" pitchFamily="18" charset="0"/>
              </a:rPr>
              <a:t>»,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«Погляди </a:t>
            </a:r>
            <a:r>
              <a:rPr lang="ru-RU" dirty="0" err="1" smtClean="0">
                <a:latin typeface="Book Antiqua" pitchFamily="18" charset="0"/>
              </a:rPr>
              <a:t>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досліди</a:t>
            </a:r>
            <a:r>
              <a:rPr lang="ru-RU" dirty="0" smtClean="0">
                <a:latin typeface="Book Antiqua" pitchFamily="18" charset="0"/>
              </a:rPr>
              <a:t>; </a:t>
            </a:r>
            <a:r>
              <a:rPr lang="ru-RU" dirty="0" err="1" smtClean="0">
                <a:latin typeface="Book Antiqua" pitchFamily="18" charset="0"/>
              </a:rPr>
              <a:t>стосуються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ідей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елементарної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освіти</a:t>
            </a:r>
            <a:r>
              <a:rPr lang="ru-RU" dirty="0" smtClean="0">
                <a:latin typeface="Book Antiqua" pitchFamily="18" charset="0"/>
              </a:rPr>
              <a:t> ».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«Книга для </a:t>
            </a:r>
            <a:r>
              <a:rPr lang="ru-RU" dirty="0" err="1" smtClean="0">
                <a:latin typeface="Book Antiqua" pitchFamily="18" charset="0"/>
              </a:rPr>
              <a:t>матерів</a:t>
            </a:r>
            <a:r>
              <a:rPr lang="ru-RU" dirty="0" smtClean="0">
                <a:latin typeface="Book Antiqua" pitchFamily="18" charset="0"/>
              </a:rPr>
              <a:t>»,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 «</a:t>
            </a:r>
            <a:r>
              <a:rPr lang="ru-RU" dirty="0" err="1" smtClean="0">
                <a:latin typeface="Book Antiqua" pitchFamily="18" charset="0"/>
              </a:rPr>
              <a:t>Основи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мого</a:t>
            </a:r>
            <a:r>
              <a:rPr lang="ru-RU" dirty="0" smtClean="0">
                <a:latin typeface="Book Antiqua" pitchFamily="18" charset="0"/>
              </a:rPr>
              <a:t> методу» та </a:t>
            </a:r>
            <a:r>
              <a:rPr lang="ru-RU" dirty="0" err="1" smtClean="0">
                <a:latin typeface="Book Antiqua" pitchFamily="18" charset="0"/>
              </a:rPr>
              <a:t>інші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5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Administrator\Рабочий стол\песталл\images (1).jpg"/>
          <p:cNvPicPr>
            <a:picLocks noChangeAspect="1" noChangeArrowheads="1"/>
          </p:cNvPicPr>
          <p:nvPr/>
        </p:nvPicPr>
        <p:blipFill>
          <a:blip r:embed="rId2"/>
          <a:srcRect l="5490" t="24444" r="5690" b="35144"/>
          <a:stretch>
            <a:fillRect/>
          </a:stretch>
        </p:blipFill>
        <p:spPr bwMode="auto">
          <a:xfrm>
            <a:off x="714348" y="1071546"/>
            <a:ext cx="5143536" cy="3929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5214950"/>
            <a:ext cx="416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latin typeface="Book Antiqua" pitchFamily="18" charset="0"/>
              </a:rPr>
              <a:t>Будинок</a:t>
            </a:r>
            <a:r>
              <a:rPr lang="ru-RU" i="1" dirty="0" smtClean="0">
                <a:latin typeface="Book Antiqua" pitchFamily="18" charset="0"/>
              </a:rPr>
              <a:t>, в </a:t>
            </a:r>
            <a:r>
              <a:rPr lang="ru-RU" i="1" dirty="0" err="1" smtClean="0">
                <a:latin typeface="Book Antiqua" pitchFamily="18" charset="0"/>
              </a:rPr>
              <a:t>якому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народився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00760" y="1071546"/>
            <a:ext cx="25717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 Antiqua" pitchFamily="18" charset="0"/>
              </a:rPr>
              <a:t>Йоганн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Генріх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народився</a:t>
            </a:r>
            <a:r>
              <a:rPr lang="ru-RU" dirty="0" smtClean="0">
                <a:latin typeface="Book Antiqua" pitchFamily="18" charset="0"/>
              </a:rPr>
              <a:t> 1746 року в м. Цюрих (</a:t>
            </a:r>
            <a:r>
              <a:rPr lang="ru-RU" dirty="0" err="1" smtClean="0">
                <a:latin typeface="Book Antiqua" pitchFamily="18" charset="0"/>
              </a:rPr>
              <a:t>Швейцарія</a:t>
            </a:r>
            <a:r>
              <a:rPr lang="ru-RU" dirty="0" smtClean="0">
                <a:latin typeface="Book Antiqua" pitchFamily="18" charset="0"/>
              </a:rPr>
              <a:t>) в </a:t>
            </a:r>
            <a:r>
              <a:rPr lang="ru-RU" dirty="0" err="1" smtClean="0">
                <a:latin typeface="Book Antiqua" pitchFamily="18" charset="0"/>
              </a:rPr>
              <a:t>родині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лікаря</a:t>
            </a:r>
            <a:r>
              <a:rPr lang="ru-RU" dirty="0" smtClean="0">
                <a:latin typeface="Book Antiqua" pitchFamily="18" charset="0"/>
              </a:rPr>
              <a:t>. </a:t>
            </a:r>
            <a:r>
              <a:rPr lang="ru-RU" dirty="0" err="1" smtClean="0">
                <a:latin typeface="Book Antiqua" pitchFamily="18" charset="0"/>
              </a:rPr>
              <a:t>Навчався</a:t>
            </a: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у </a:t>
            </a:r>
            <a:r>
              <a:rPr lang="ru-RU" dirty="0" err="1" smtClean="0">
                <a:latin typeface="Book Antiqua" pitchFamily="18" charset="0"/>
              </a:rPr>
              <a:t>початковій</a:t>
            </a:r>
            <a:r>
              <a:rPr lang="ru-RU" dirty="0" smtClean="0">
                <a:latin typeface="Book Antiqua" pitchFamily="18" charset="0"/>
              </a:rPr>
              <a:t> (</a:t>
            </a:r>
            <a:r>
              <a:rPr lang="ru-RU" dirty="0" err="1" smtClean="0">
                <a:latin typeface="Book Antiqua" pitchFamily="18" charset="0"/>
              </a:rPr>
              <a:t>німецькій</a:t>
            </a:r>
            <a:r>
              <a:rPr lang="ru-RU" dirty="0" smtClean="0">
                <a:latin typeface="Book Antiqua" pitchFamily="18" charset="0"/>
              </a:rPr>
              <a:t>), </a:t>
            </a:r>
            <a:r>
              <a:rPr lang="ru-RU" dirty="0" err="1" smtClean="0">
                <a:latin typeface="Book Antiqua" pitchFamily="18" charset="0"/>
              </a:rPr>
              <a:t>середній</a:t>
            </a:r>
            <a:r>
              <a:rPr lang="ru-RU" dirty="0" smtClean="0">
                <a:latin typeface="Book Antiqua" pitchFamily="18" charset="0"/>
              </a:rPr>
              <a:t> (</a:t>
            </a:r>
            <a:r>
              <a:rPr lang="ru-RU" dirty="0" err="1" smtClean="0">
                <a:latin typeface="Book Antiqua" pitchFamily="18" charset="0"/>
              </a:rPr>
              <a:t>латинській</a:t>
            </a:r>
            <a:r>
              <a:rPr lang="ru-RU" dirty="0" smtClean="0">
                <a:latin typeface="Book Antiqua" pitchFamily="18" charset="0"/>
              </a:rPr>
              <a:t>) та </a:t>
            </a:r>
            <a:r>
              <a:rPr lang="ru-RU" dirty="0" err="1" smtClean="0">
                <a:latin typeface="Book Antiqua" pitchFamily="18" charset="0"/>
              </a:rPr>
              <a:t>вищій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школі</a:t>
            </a:r>
            <a:r>
              <a:rPr lang="ru-RU" dirty="0" smtClean="0">
                <a:latin typeface="Book Antiqua" pitchFamily="18" charset="0"/>
              </a:rPr>
              <a:t> - </a:t>
            </a:r>
            <a:r>
              <a:rPr lang="ru-RU" dirty="0" err="1" smtClean="0">
                <a:latin typeface="Book Antiqua" pitchFamily="18" charset="0"/>
              </a:rPr>
              <a:t>Каролінському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колегіумі</a:t>
            </a:r>
            <a:r>
              <a:rPr lang="ru-RU" dirty="0" smtClean="0">
                <a:latin typeface="Book Antiqua" pitchFamily="18" charset="0"/>
              </a:rPr>
              <a:t> - на </a:t>
            </a:r>
            <a:r>
              <a:rPr lang="ru-RU" dirty="0" err="1" smtClean="0">
                <a:latin typeface="Book Antiqua" pitchFamily="18" charset="0"/>
              </a:rPr>
              <a:t>філосовському</a:t>
            </a:r>
            <a:r>
              <a:rPr lang="ru-RU" dirty="0" smtClean="0">
                <a:latin typeface="Book Antiqua" pitchFamily="18" charset="0"/>
              </a:rPr>
              <a:t> та </a:t>
            </a:r>
            <a:r>
              <a:rPr lang="ru-RU" dirty="0" err="1" smtClean="0">
                <a:latin typeface="Book Antiqua" pitchFamily="18" charset="0"/>
              </a:rPr>
              <a:t>філологічному</a:t>
            </a:r>
            <a:r>
              <a:rPr lang="ru-RU" dirty="0" smtClean="0">
                <a:latin typeface="Book Antiqua" pitchFamily="18" charset="0"/>
              </a:rPr>
              <a:t> факультетах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1000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6143644"/>
            <a:ext cx="2638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latin typeface="Book Antiqua" pitchFamily="18" charset="0"/>
              </a:rPr>
              <a:t>Замок </a:t>
            </a:r>
            <a:r>
              <a:rPr lang="ru-RU" i="1" dirty="0" err="1" smtClean="0">
                <a:latin typeface="Book Antiqua" pitchFamily="18" charset="0"/>
              </a:rPr>
              <a:t>Бургдорф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сьогодні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35842" name="Picture 2" descr="Foto del castillo de Burgdorf hoy en dí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4214873" cy="2928981"/>
          </a:xfrm>
          <a:prstGeom prst="rect">
            <a:avLst/>
          </a:prstGeom>
          <a:noFill/>
        </p:spPr>
      </p:pic>
      <p:pic>
        <p:nvPicPr>
          <p:cNvPr id="5" name="Picture 7" descr="C:\Documents and Settings\Administrator\Рабочий стол\песталл\1024px-Burgdorf_Schloss_im_Abendlich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1" y="642918"/>
            <a:ext cx="4143403" cy="2857520"/>
          </a:xfrm>
          <a:prstGeom prst="rect">
            <a:avLst/>
          </a:prstGeom>
          <a:noFill/>
        </p:spPr>
      </p:pic>
      <p:pic>
        <p:nvPicPr>
          <p:cNvPr id="25601" name="Picture 1" descr="C:\Documents and Settings\Administrator\Рабочий стол\песталл\1024px-Burgdorf_87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533774"/>
            <a:ext cx="4143404" cy="2538432"/>
          </a:xfrm>
          <a:prstGeom prst="rect">
            <a:avLst/>
          </a:prstGeom>
          <a:noFill/>
        </p:spPr>
      </p:pic>
      <p:pic>
        <p:nvPicPr>
          <p:cNvPr id="25602" name="Picture 2" descr="C:\Documents and Settings\Administrator\Рабочий стол\песталл\images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500438"/>
            <a:ext cx="414340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lustración de la ciudad y del castillo de Yverdon en 18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14356"/>
            <a:ext cx="5214974" cy="45005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8" y="52863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 smtClean="0">
                <a:latin typeface="Book Antiqua" pitchFamily="18" charset="0"/>
              </a:rPr>
              <a:t>Місто</a:t>
            </a:r>
            <a:r>
              <a:rPr lang="ru-RU" i="1" dirty="0" smtClean="0">
                <a:latin typeface="Book Antiqua" pitchFamily="18" charset="0"/>
              </a:rPr>
              <a:t> та замок </a:t>
            </a:r>
            <a:r>
              <a:rPr lang="ru-RU" i="1" dirty="0" err="1" smtClean="0">
                <a:latin typeface="Book Antiqua" pitchFamily="18" charset="0"/>
              </a:rPr>
              <a:t>Івердон</a:t>
            </a:r>
            <a:r>
              <a:rPr lang="ru-RU" i="1" dirty="0" smtClean="0">
                <a:latin typeface="Book Antiqua" pitchFamily="18" charset="0"/>
              </a:rPr>
              <a:t> (</a:t>
            </a:r>
            <a:r>
              <a:rPr lang="ru-RU" i="1" dirty="0" err="1" smtClean="0">
                <a:latin typeface="Book Antiqua" pitchFamily="18" charset="0"/>
              </a:rPr>
              <a:t>нім</a:t>
            </a:r>
            <a:r>
              <a:rPr lang="ru-RU" i="1" dirty="0" smtClean="0">
                <a:latin typeface="Book Antiqua" pitchFamily="18" charset="0"/>
              </a:rPr>
              <a:t> .: </a:t>
            </a:r>
            <a:r>
              <a:rPr lang="ru-RU" i="1" dirty="0" err="1" smtClean="0">
                <a:latin typeface="Book Antiqua" pitchFamily="18" charset="0"/>
              </a:rPr>
              <a:t>Іфертен</a:t>
            </a:r>
            <a:r>
              <a:rPr lang="ru-RU" i="1" dirty="0" smtClean="0">
                <a:latin typeface="Book Antiqua" pitchFamily="18" charset="0"/>
              </a:rPr>
              <a:t>) </a:t>
            </a:r>
          </a:p>
          <a:p>
            <a:pPr algn="ctr"/>
            <a:r>
              <a:rPr lang="ru-RU" i="1" dirty="0" smtClean="0">
                <a:latin typeface="Book Antiqua" pitchFamily="18" charset="0"/>
              </a:rPr>
              <a:t>у 1815 </a:t>
            </a:r>
            <a:r>
              <a:rPr lang="ru-RU" i="1" dirty="0" err="1" smtClean="0">
                <a:latin typeface="Book Antiqua" pitchFamily="18" charset="0"/>
              </a:rPr>
              <a:t>році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2357430"/>
            <a:ext cx="32147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З 1804 р. до 1825 р. –</a:t>
            </a:r>
            <a:r>
              <a:rPr lang="ru-RU" dirty="0" err="1" smtClean="0">
                <a:latin typeface="Book Antiqua" pitchFamily="18" charset="0"/>
              </a:rPr>
              <a:t>він</a:t>
            </a:r>
            <a:r>
              <a:rPr lang="ru-RU" dirty="0" smtClean="0">
                <a:latin typeface="Book Antiqua" pitchFamily="18" charset="0"/>
              </a:rPr>
              <a:t> </a:t>
            </a:r>
            <a:r>
              <a:rPr lang="ru-RU" dirty="0" err="1" smtClean="0">
                <a:latin typeface="Book Antiqua" pitchFamily="18" charset="0"/>
              </a:rPr>
              <a:t>керував</a:t>
            </a: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 </a:t>
            </a:r>
            <a:r>
              <a:rPr lang="ru-RU" dirty="0" err="1" smtClean="0">
                <a:latin typeface="Book Antiqua" pitchFamily="18" charset="0"/>
              </a:rPr>
              <a:t>Івердонським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педагогічним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інститутом</a:t>
            </a:r>
            <a:r>
              <a:rPr lang="ru-RU" dirty="0" smtClean="0">
                <a:latin typeface="Book Antiqua" pitchFamily="18" charset="0"/>
              </a:rPr>
              <a:t> (</a:t>
            </a:r>
            <a:r>
              <a:rPr lang="ru-RU" dirty="0" err="1" smtClean="0">
                <a:latin typeface="Book Antiqua" pitchFamily="18" charset="0"/>
              </a:rPr>
              <a:t>Швейцарія</a:t>
            </a:r>
            <a:r>
              <a:rPr lang="ru-RU" dirty="0" smtClean="0">
                <a:latin typeface="Book Antiqua" pitchFamily="18" charset="0"/>
              </a:rPr>
              <a:t>)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lustración del castillo de Yverdon en 18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4572032" cy="46434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5500702"/>
            <a:ext cx="4355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latin typeface="Book Antiqua" pitchFamily="18" charset="0"/>
              </a:rPr>
              <a:t>Замок </a:t>
            </a:r>
            <a:r>
              <a:rPr lang="ru-RU" i="1" dirty="0" err="1" smtClean="0">
                <a:latin typeface="Book Antiqua" pitchFamily="18" charset="0"/>
              </a:rPr>
              <a:t>Івердон</a:t>
            </a:r>
            <a:r>
              <a:rPr lang="ru-RU" i="1" dirty="0" smtClean="0">
                <a:latin typeface="Book Antiqua" pitchFamily="18" charset="0"/>
              </a:rPr>
              <a:t> (</a:t>
            </a:r>
            <a:r>
              <a:rPr lang="ru-RU" i="1" dirty="0" err="1" smtClean="0">
                <a:latin typeface="Book Antiqua" pitchFamily="18" charset="0"/>
              </a:rPr>
              <a:t>нім</a:t>
            </a:r>
            <a:r>
              <a:rPr lang="ru-RU" i="1" dirty="0" smtClean="0">
                <a:latin typeface="Book Antiqua" pitchFamily="18" charset="0"/>
              </a:rPr>
              <a:t> .: </a:t>
            </a:r>
            <a:r>
              <a:rPr lang="ru-RU" i="1" dirty="0" err="1" smtClean="0">
                <a:latin typeface="Book Antiqua" pitchFamily="18" charset="0"/>
              </a:rPr>
              <a:t>Іфертен</a:t>
            </a:r>
            <a:r>
              <a:rPr lang="ru-RU" i="1" dirty="0" smtClean="0">
                <a:latin typeface="Book Antiqua" pitchFamily="18" charset="0"/>
              </a:rPr>
              <a:t>) у 1814 </a:t>
            </a:r>
            <a:r>
              <a:rPr lang="ru-RU" i="1" dirty="0" err="1" smtClean="0">
                <a:latin typeface="Book Antiqua" pitchFamily="18" charset="0"/>
              </a:rPr>
              <a:t>році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857232"/>
            <a:ext cx="378621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latin typeface="Bookman Old Style" pitchFamily="18" charset="0"/>
              </a:rPr>
              <a:t>В </a:t>
            </a:r>
            <a:r>
              <a:rPr lang="ru-RU" dirty="0" err="1" smtClean="0">
                <a:latin typeface="Bookman Old Style" pitchFamily="18" charset="0"/>
              </a:rPr>
              <a:t>Івердоні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Інститут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Песталоцці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проіснував</a:t>
            </a:r>
            <a:r>
              <a:rPr lang="ru-RU" dirty="0" smtClean="0">
                <a:latin typeface="Bookman Old Style" pitchFamily="18" charset="0"/>
              </a:rPr>
              <a:t> 21 </a:t>
            </a:r>
            <a:r>
              <a:rPr lang="ru-RU" dirty="0" err="1" smtClean="0">
                <a:latin typeface="Bookman Old Style" pitchFamily="18" charset="0"/>
              </a:rPr>
              <a:t>рік</a:t>
            </a:r>
            <a:r>
              <a:rPr lang="ru-RU" dirty="0" smtClean="0">
                <a:latin typeface="Bookman Old Style" pitchFamily="18" charset="0"/>
              </a:rPr>
              <a:t>. 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 З а </a:t>
            </a:r>
            <a:r>
              <a:rPr lang="ru-RU" dirty="0" err="1" smtClean="0">
                <a:latin typeface="Bookman Old Style" pitchFamily="18" charset="0"/>
              </a:rPr>
              <a:t>цей</a:t>
            </a:r>
            <a:r>
              <a:rPr lang="ru-RU" dirty="0" smtClean="0">
                <a:latin typeface="Bookman Old Style" pitchFamily="18" charset="0"/>
              </a:rPr>
              <a:t> час через </a:t>
            </a:r>
            <a:r>
              <a:rPr lang="ru-RU" dirty="0" err="1" smtClean="0">
                <a:latin typeface="Bookman Old Style" pitchFamily="18" charset="0"/>
              </a:rPr>
              <a:t>його</a:t>
            </a:r>
            <a:r>
              <a:rPr lang="ru-RU" dirty="0" smtClean="0">
                <a:latin typeface="Bookman Old Style" pitchFamily="18" charset="0"/>
              </a:rPr>
              <a:t> школу </a:t>
            </a:r>
            <a:r>
              <a:rPr lang="ru-RU" dirty="0" err="1" smtClean="0">
                <a:latin typeface="Bookman Old Style" pitchFamily="18" charset="0"/>
              </a:rPr>
              <a:t>пройшло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багато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сотень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дітей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вчителів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усіх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кінців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світу</a:t>
            </a:r>
            <a:r>
              <a:rPr lang="ru-RU" dirty="0" smtClean="0">
                <a:latin typeface="Bookman Old Style" pitchFamily="18" charset="0"/>
              </a:rPr>
              <a:t>. </a:t>
            </a:r>
            <a:r>
              <a:rPr lang="ru-RU" dirty="0" err="1" smtClean="0">
                <a:latin typeface="Bookman Old Style" pitchFamily="18" charset="0"/>
              </a:rPr>
              <a:t>Інститут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придбав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величезну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знаменитість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популярність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його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керівника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відомого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своїми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літературними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працями</a:t>
            </a:r>
            <a:r>
              <a:rPr lang="ru-RU" dirty="0" smtClean="0">
                <a:latin typeface="Bookman Old Style" pitchFamily="18" charset="0"/>
              </a:rPr>
              <a:t>, а </a:t>
            </a:r>
            <a:r>
              <a:rPr lang="ru-RU" dirty="0" err="1" smtClean="0">
                <a:latin typeface="Bookman Old Style" pitchFamily="18" charset="0"/>
              </a:rPr>
              <a:t>також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своєю</a:t>
            </a:r>
            <a:r>
              <a:rPr lang="ru-RU" dirty="0" smtClean="0">
                <a:latin typeface="Bookman Old Style" pitchFamily="18" charset="0"/>
              </a:rPr>
              <a:t> практичною </a:t>
            </a:r>
            <a:r>
              <a:rPr lang="ru-RU" dirty="0" err="1" smtClean="0">
                <a:latin typeface="Bookman Old Style" pitchFamily="18" charset="0"/>
              </a:rPr>
              <a:t>діяльністю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викликала</a:t>
            </a:r>
            <a:r>
              <a:rPr lang="ru-RU" dirty="0" smtClean="0">
                <a:latin typeface="Bookman Old Style" pitchFamily="18" charset="0"/>
              </a:rPr>
              <a:t> у </a:t>
            </a:r>
            <a:r>
              <a:rPr lang="ru-RU" dirty="0" err="1" smtClean="0">
                <a:latin typeface="Bookman Old Style" pitchFamily="18" charset="0"/>
              </a:rPr>
              <a:t>заможних</a:t>
            </a:r>
            <a:r>
              <a:rPr lang="ru-RU" dirty="0" smtClean="0">
                <a:latin typeface="Bookman Old Style" pitchFamily="18" charset="0"/>
              </a:rPr>
              <a:t> буржуа того часу </a:t>
            </a:r>
            <a:r>
              <a:rPr lang="ru-RU" dirty="0" err="1" smtClean="0">
                <a:latin typeface="Bookman Old Style" pitchFamily="18" charset="0"/>
              </a:rPr>
              <a:t>особливе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бажання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направити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своїх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дітей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саме</a:t>
            </a:r>
            <a:r>
              <a:rPr lang="ru-RU" dirty="0" smtClean="0">
                <a:latin typeface="Bookman Old Style" pitchFamily="18" charset="0"/>
              </a:rPr>
              <a:t> до </a:t>
            </a:r>
            <a:r>
              <a:rPr lang="ru-RU" dirty="0" err="1" smtClean="0">
                <a:latin typeface="Bookman Old Style" pitchFamily="18" charset="0"/>
              </a:rPr>
              <a:t>Песталоцці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Click="0" advTm="20000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AutoShape 6" descr="Burgdorf Schloss im Abendlich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43636" y="1928802"/>
            <a:ext cx="25003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При </a:t>
            </a:r>
            <a:r>
              <a:rPr lang="ru-RU" dirty="0" err="1" smtClean="0">
                <a:latin typeface="Bookman Old Style" pitchFamily="18" charset="0"/>
              </a:rPr>
              <a:t>Івердонському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інституті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працював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постійний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педагогічний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семінар</a:t>
            </a:r>
            <a:r>
              <a:rPr lang="ru-RU" dirty="0" smtClean="0">
                <a:latin typeface="Bookman Old Style" pitchFamily="18" charset="0"/>
              </a:rPr>
              <a:t>, де </a:t>
            </a:r>
            <a:r>
              <a:rPr lang="ru-RU" dirty="0" err="1" smtClean="0">
                <a:latin typeface="Bookman Old Style" pitchFamily="18" charset="0"/>
              </a:rPr>
              <a:t>щороку</a:t>
            </a:r>
            <a:r>
              <a:rPr lang="ru-RU" dirty="0" smtClean="0">
                <a:latin typeface="Bookman Old Style" pitchFamily="18" charset="0"/>
              </a:rPr>
              <a:t> 30-40 </a:t>
            </a:r>
            <a:r>
              <a:rPr lang="ru-RU" dirty="0" err="1" smtClean="0">
                <a:latin typeface="Bookman Old Style" pitchFamily="18" charset="0"/>
              </a:rPr>
              <a:t>чоловік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діставали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теоретичну</a:t>
            </a:r>
            <a:r>
              <a:rPr lang="ru-RU" dirty="0" smtClean="0">
                <a:latin typeface="Bookman Old Style" pitchFamily="18" charset="0"/>
              </a:rPr>
              <a:t> та </a:t>
            </a:r>
            <a:r>
              <a:rPr lang="ru-RU" dirty="0" err="1" smtClean="0">
                <a:latin typeface="Bookman Old Style" pitchFamily="18" charset="0"/>
              </a:rPr>
              <a:t>практичну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підготовку</a:t>
            </a:r>
            <a:r>
              <a:rPr lang="ru-RU" dirty="0" smtClean="0">
                <a:latin typeface="Bookman Old Style" pitchFamily="18" charset="0"/>
              </a:rPr>
              <a:t> для </a:t>
            </a:r>
            <a:r>
              <a:rPr lang="ru-RU" dirty="0" err="1" smtClean="0">
                <a:latin typeface="Bookman Old Style" pitchFamily="18" charset="0"/>
              </a:rPr>
              <a:t>педагогічної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діяльності</a:t>
            </a:r>
            <a:endParaRPr lang="ru-RU" dirty="0"/>
          </a:p>
        </p:txBody>
      </p:sp>
      <p:pic>
        <p:nvPicPr>
          <p:cNvPr id="54280" name="Picture 8" descr="C:\Documents and Settings\Administrator\Рабочий стол\песталл\image6-1024x51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5572164" cy="435771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1428736"/>
            <a:ext cx="40004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dirty="0" err="1" smtClean="0">
                <a:latin typeface="Bookman Old Style" pitchFamily="18" charset="0"/>
              </a:rPr>
              <a:t>Також</a:t>
            </a:r>
            <a:r>
              <a:rPr lang="ru-RU" dirty="0" smtClean="0">
                <a:latin typeface="Bookman Old Style" pitchFamily="18" charset="0"/>
              </a:rPr>
              <a:t> Й. </a:t>
            </a:r>
            <a:r>
              <a:rPr lang="ru-RU" dirty="0" err="1" smtClean="0">
                <a:latin typeface="Bookman Old Style" pitchFamily="18" charset="0"/>
              </a:rPr>
              <a:t>Песталоцці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продовжував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досліди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спрощеного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навчання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розпочаті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ще</a:t>
            </a:r>
            <a:r>
              <a:rPr lang="ru-RU" dirty="0" smtClean="0">
                <a:latin typeface="Bookman Old Style" pitchFamily="18" charset="0"/>
              </a:rPr>
              <a:t> у м. </a:t>
            </a:r>
            <a:r>
              <a:rPr lang="ru-RU" dirty="0" err="1" smtClean="0">
                <a:latin typeface="Bookman Old Style" pitchFamily="18" charset="0"/>
              </a:rPr>
              <a:t>Станці</a:t>
            </a:r>
            <a:r>
              <a:rPr lang="ru-RU" dirty="0" smtClean="0">
                <a:latin typeface="Bookman Old Style" pitchFamily="18" charset="0"/>
              </a:rPr>
              <a:t>, поставивши </a:t>
            </a:r>
            <a:r>
              <a:rPr lang="ru-RU" dirty="0" err="1" smtClean="0">
                <a:latin typeface="Bookman Old Style" pitchFamily="18" charset="0"/>
              </a:rPr>
              <a:t>завдання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встановити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такі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методи</a:t>
            </a:r>
            <a:r>
              <a:rPr lang="ru-RU" dirty="0" smtClean="0">
                <a:latin typeface="Bookman Old Style" pitchFamily="18" charset="0"/>
              </a:rPr>
              <a:t>, за </a:t>
            </a:r>
            <a:r>
              <a:rPr lang="ru-RU" dirty="0" err="1" smtClean="0">
                <a:latin typeface="Bookman Old Style" pitchFamily="18" charset="0"/>
              </a:rPr>
              <a:t>допомогою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яких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кожна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мати</a:t>
            </a:r>
            <a:r>
              <a:rPr lang="ru-RU" dirty="0" smtClean="0">
                <a:latin typeface="Bookman Old Style" pitchFamily="18" charset="0"/>
              </a:rPr>
              <a:t> могла б легко </a:t>
            </a:r>
            <a:r>
              <a:rPr lang="ru-RU" dirty="0" err="1" smtClean="0">
                <a:latin typeface="Bookman Old Style" pitchFamily="18" charset="0"/>
              </a:rPr>
              <a:t>навчати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своїх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дітей</a:t>
            </a:r>
            <a:endParaRPr lang="ru-RU" dirty="0" smtClean="0">
              <a:latin typeface="Bookman Old Style" pitchFamily="18" charset="0"/>
            </a:endParaRPr>
          </a:p>
        </p:txBody>
      </p:sp>
      <p:pic>
        <p:nvPicPr>
          <p:cNvPr id="23554" name="Picture 2" descr="C:\Documents and Settings\Administrator\Рабочий стол\песталл\i_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3800475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1000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 descr="C:\Documents and Settings\Administrator\Рабочий стол\песталл\F26B49F7-51EB-42AA-98BC-C35E60CE9B2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155" y="1070518"/>
            <a:ext cx="2703822" cy="422806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00694" y="2714620"/>
            <a:ext cx="32147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 smtClean="0">
                <a:latin typeface="Book Antiqua" pitchFamily="18" charset="0"/>
              </a:rPr>
              <a:t>Наторп</a:t>
            </a:r>
            <a:r>
              <a:rPr lang="ru-RU" i="1" dirty="0" smtClean="0">
                <a:latin typeface="Book Antiqua" pitchFamily="18" charset="0"/>
              </a:rPr>
              <a:t>, П.</a:t>
            </a:r>
          </a:p>
          <a:p>
            <a:r>
              <a:rPr lang="ru-RU" i="1" dirty="0" smtClean="0">
                <a:latin typeface="Book Antiqua" pitchFamily="18" charset="0"/>
              </a:rPr>
              <a:t>    Песталоцци : его жизнь и его идеи / П. </a:t>
            </a:r>
            <a:r>
              <a:rPr lang="ru-RU" i="1" dirty="0" err="1" smtClean="0">
                <a:latin typeface="Book Antiqua" pitchFamily="18" charset="0"/>
              </a:rPr>
              <a:t>Наторп</a:t>
            </a:r>
            <a:r>
              <a:rPr lang="ru-RU" i="1" dirty="0" smtClean="0">
                <a:latin typeface="Book Antiqua" pitchFamily="18" charset="0"/>
              </a:rPr>
              <a:t> ; Издательство газеты Школа и Жизнь ; пер. с нем. М. А. </a:t>
            </a:r>
            <a:r>
              <a:rPr lang="ru-RU" i="1" dirty="0" err="1" smtClean="0">
                <a:latin typeface="Book Antiqua" pitchFamily="18" charset="0"/>
              </a:rPr>
              <a:t>Энгельгарда</a:t>
            </a:r>
            <a:r>
              <a:rPr lang="ru-RU" i="1" dirty="0" smtClean="0">
                <a:latin typeface="Book Antiqua" pitchFamily="18" charset="0"/>
              </a:rPr>
              <a:t>. - СПб. : Север, 1913. - 104 с. : с порт. 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7" name="Picture 2" descr="C:\Documents and Settings\Administrator\Рабочий стол\песталл\D0D9D0D3-76FD-4111-B826-1FD122A2E04D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24073">
            <a:off x="2994665" y="1985453"/>
            <a:ext cx="2300162" cy="353293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Foto del castillo de Yverdon-les-Bains al día de ho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5572164" cy="46434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5500702"/>
            <a:ext cx="3171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latin typeface="Book Antiqua" pitchFamily="18" charset="0"/>
              </a:rPr>
              <a:t>Замок </a:t>
            </a:r>
            <a:r>
              <a:rPr lang="ru-RU" i="1" dirty="0" err="1" smtClean="0">
                <a:latin typeface="Book Antiqua" pitchFamily="18" charset="0"/>
              </a:rPr>
              <a:t>Івердон-ле-Бен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сьогодні</a:t>
            </a:r>
            <a:endParaRPr lang="ru-RU" i="1" dirty="0"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2000240"/>
            <a:ext cx="250031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У </a:t>
            </a:r>
            <a:r>
              <a:rPr lang="ru-RU" dirty="0" err="1" smtClean="0">
                <a:latin typeface="Book Antiqua" pitchFamily="18" charset="0"/>
              </a:rPr>
              <a:t>березні</a:t>
            </a:r>
            <a:r>
              <a:rPr lang="ru-RU" dirty="0" smtClean="0">
                <a:latin typeface="Book Antiqua" pitchFamily="18" charset="0"/>
              </a:rPr>
              <a:t> 1825 року </a:t>
            </a:r>
            <a:r>
              <a:rPr lang="ru-RU" dirty="0" err="1" smtClean="0">
                <a:latin typeface="Book Antiqua" pitchFamily="18" charset="0"/>
              </a:rPr>
              <a:t>інститут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було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закрито</a:t>
            </a:r>
            <a:r>
              <a:rPr lang="ru-RU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остаточно </a:t>
            </a:r>
            <a:r>
              <a:rPr lang="ru-RU" dirty="0" err="1" smtClean="0">
                <a:latin typeface="Book Antiqua" pitchFamily="18" charset="0"/>
              </a:rPr>
              <a:t>повернувся</a:t>
            </a:r>
            <a:r>
              <a:rPr lang="ru-RU" dirty="0" smtClean="0">
                <a:latin typeface="Book Antiqua" pitchFamily="18" charset="0"/>
              </a:rPr>
              <a:t> в </a:t>
            </a:r>
            <a:r>
              <a:rPr lang="ru-RU" dirty="0" err="1" smtClean="0">
                <a:latin typeface="Book Antiqua" pitchFamily="18" charset="0"/>
              </a:rPr>
              <a:t>садибу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Нейгоф</a:t>
            </a:r>
            <a:r>
              <a:rPr lang="ru-RU" dirty="0" smtClean="0">
                <a:latin typeface="Book Antiqua" pitchFamily="18" charset="0"/>
              </a:rPr>
              <a:t> (недалеко </a:t>
            </a:r>
            <a:r>
              <a:rPr lang="ru-RU" dirty="0" err="1" smtClean="0">
                <a:latin typeface="Book Antiqua" pitchFamily="18" charset="0"/>
              </a:rPr>
              <a:t>від</a:t>
            </a:r>
            <a:r>
              <a:rPr lang="ru-RU" dirty="0" smtClean="0">
                <a:latin typeface="Book Antiqua" pitchFamily="18" charset="0"/>
              </a:rPr>
              <a:t> м. Цюрих, </a:t>
            </a:r>
            <a:r>
              <a:rPr lang="ru-RU" dirty="0" err="1" smtClean="0">
                <a:latin typeface="Book Antiqua" pitchFamily="18" charset="0"/>
              </a:rPr>
              <a:t>Швейцарія</a:t>
            </a:r>
            <a:r>
              <a:rPr lang="ru-RU" dirty="0" smtClean="0">
                <a:latin typeface="Book Antiqua" pitchFamily="18" charset="0"/>
              </a:rPr>
              <a:t>)</a:t>
            </a:r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останніми</a:t>
            </a: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вихованцями</a:t>
            </a:r>
            <a:endParaRPr lang="ru-RU" dirty="0" smtClean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0000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oto del monumento a Pestalozzi en la plaza principal de Yverdon-les-Bai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636706"/>
            <a:ext cx="6215106" cy="48639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55007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 smtClean="0">
                <a:latin typeface="Book Antiqua" pitchFamily="18" charset="0"/>
              </a:rPr>
              <a:t>Пам'ятник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 на </a:t>
            </a:r>
            <a:r>
              <a:rPr lang="ru-RU" i="1" dirty="0" err="1" smtClean="0">
                <a:latin typeface="Book Antiqua" pitchFamily="18" charset="0"/>
              </a:rPr>
              <a:t>головній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площі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Івердон-ле-Бен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14942" y="1500174"/>
            <a:ext cx="30718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ще</a:t>
            </a:r>
            <a:r>
              <a:rPr lang="ru-RU" dirty="0" smtClean="0">
                <a:latin typeface="Book Antiqua" pitchFamily="18" charset="0"/>
              </a:rPr>
              <a:t> не </a:t>
            </a:r>
            <a:r>
              <a:rPr lang="ru-RU" dirty="0" err="1" smtClean="0">
                <a:latin typeface="Book Antiqua" pitchFamily="18" charset="0"/>
              </a:rPr>
              <a:t>поховав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мрію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знову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відродити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його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колишній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притулок</a:t>
            </a:r>
            <a:r>
              <a:rPr lang="ru-RU" dirty="0" smtClean="0">
                <a:latin typeface="Book Antiqua" pitchFamily="18" charset="0"/>
              </a:rPr>
              <a:t> для </a:t>
            </a:r>
            <a:r>
              <a:rPr lang="ru-RU" dirty="0" err="1" smtClean="0">
                <a:latin typeface="Book Antiqua" pitchFamily="18" charset="0"/>
              </a:rPr>
              <a:t>бідних</a:t>
            </a:r>
            <a:r>
              <a:rPr lang="ru-RU" dirty="0" smtClean="0">
                <a:latin typeface="Book Antiqua" pitchFamily="18" charset="0"/>
              </a:rPr>
              <a:t>.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У 1827 </a:t>
            </a:r>
            <a:r>
              <a:rPr lang="ru-RU" dirty="0" err="1" smtClean="0">
                <a:latin typeface="Book Antiqua" pitchFamily="18" charset="0"/>
              </a:rPr>
              <a:t>році</a:t>
            </a:r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dirty="0" smtClean="0">
                <a:latin typeface="Book Antiqua" pitchFamily="18" charset="0"/>
              </a:rPr>
              <a:t>разом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онуком</a:t>
            </a:r>
            <a:r>
              <a:rPr lang="ru-RU" dirty="0" smtClean="0">
                <a:latin typeface="Book Antiqua" pitchFamily="18" charset="0"/>
              </a:rPr>
              <a:t> приступив до </a:t>
            </a:r>
            <a:r>
              <a:rPr lang="ru-RU" dirty="0" err="1" smtClean="0">
                <a:latin typeface="Book Antiqua" pitchFamily="18" charset="0"/>
              </a:rPr>
              <a:t>здійснення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цієї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справи</a:t>
            </a:r>
            <a:r>
              <a:rPr lang="ru-RU" dirty="0" smtClean="0">
                <a:latin typeface="Book Antiqua" pitchFamily="18" charset="0"/>
              </a:rPr>
              <a:t>. </a:t>
            </a:r>
            <a:r>
              <a:rPr lang="ru-RU" dirty="0" err="1" smtClean="0">
                <a:latin typeface="Book Antiqua" pitchFamily="18" charset="0"/>
              </a:rPr>
              <a:t>Він</a:t>
            </a:r>
            <a:r>
              <a:rPr lang="ru-RU" dirty="0" smtClean="0">
                <a:latin typeface="Book Antiqua" pitchFamily="18" charset="0"/>
              </a:rPr>
              <a:t> почав </a:t>
            </a:r>
            <a:r>
              <a:rPr lang="ru-RU" dirty="0" err="1" smtClean="0">
                <a:latin typeface="Book Antiqua" pitchFamily="18" charset="0"/>
              </a:rPr>
              <a:t>споруджувати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нову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будівлю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тепер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значно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більше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розкішний</a:t>
            </a:r>
            <a:r>
              <a:rPr lang="ru-RU" dirty="0" smtClean="0">
                <a:latin typeface="Book Antiqua" pitchFamily="18" charset="0"/>
              </a:rPr>
              <a:t> «</a:t>
            </a:r>
            <a:r>
              <a:rPr lang="ru-RU" dirty="0" err="1" smtClean="0">
                <a:latin typeface="Book Antiqua" pitchFamily="18" charset="0"/>
              </a:rPr>
              <a:t>новий</a:t>
            </a:r>
            <a:r>
              <a:rPr lang="ru-RU" dirty="0" smtClean="0">
                <a:latin typeface="Book Antiqua" pitchFamily="18" charset="0"/>
              </a:rPr>
              <a:t>» </a:t>
            </a:r>
            <a:r>
              <a:rPr lang="ru-RU" dirty="0" err="1" smtClean="0">
                <a:latin typeface="Book Antiqua" pitchFamily="18" charset="0"/>
              </a:rPr>
              <a:t>Нейгоф</a:t>
            </a:r>
            <a:r>
              <a:rPr lang="ru-RU" dirty="0" smtClean="0">
                <a:latin typeface="Book Antiqua" pitchFamily="18" charset="0"/>
              </a:rPr>
              <a:t>, до </a:t>
            </a:r>
            <a:r>
              <a:rPr lang="ru-RU" dirty="0" err="1" smtClean="0">
                <a:latin typeface="Book Antiqua" pitchFamily="18" charset="0"/>
              </a:rPr>
              <a:t>завершення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якого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він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однак</a:t>
            </a:r>
            <a:r>
              <a:rPr lang="ru-RU" dirty="0" smtClean="0">
                <a:latin typeface="Book Antiqua" pitchFamily="18" charset="0"/>
              </a:rPr>
              <a:t>, не дожив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3" name="Picture 4" descr="http://beglova.com/wp-content/uploads/2020/05/image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4429156" cy="54357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0000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642918"/>
            <a:ext cx="2503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 Antiqua" pitchFamily="18" charset="0"/>
              </a:rPr>
              <a:t>Школа </a:t>
            </a:r>
            <a:r>
              <a:rPr lang="ru-RU" i="1" dirty="0" err="1" smtClean="0">
                <a:latin typeface="Book Antiqua" pitchFamily="18" charset="0"/>
              </a:rPr>
              <a:t>ім.Песталоцці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30003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При </a:t>
            </a:r>
            <a:r>
              <a:rPr lang="ru-RU" dirty="0" err="1" smtClean="0">
                <a:latin typeface="Book Antiqua" pitchFamily="18" charset="0"/>
              </a:rPr>
              <a:t>новозбудованій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школі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згодом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був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заснований</a:t>
            </a:r>
            <a:r>
              <a:rPr lang="ru-RU" dirty="0" smtClean="0">
                <a:latin typeface="Book Antiqua" pitchFamily="18" charset="0"/>
              </a:rPr>
              <a:t> перший у </a:t>
            </a:r>
            <a:r>
              <a:rPr lang="ru-RU" dirty="0" err="1" smtClean="0">
                <a:latin typeface="Book Antiqua" pitchFamily="18" charset="0"/>
              </a:rPr>
              <a:t>світі</a:t>
            </a:r>
            <a:r>
              <a:rPr lang="ru-RU" dirty="0" smtClean="0">
                <a:latin typeface="Book Antiqua" pitchFamily="18" charset="0"/>
              </a:rPr>
              <a:t> дитячий садок.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У </a:t>
            </a:r>
            <a:r>
              <a:rPr lang="ru-RU" dirty="0" err="1" smtClean="0">
                <a:latin typeface="Book Antiqua" pitchFamily="18" charset="0"/>
              </a:rPr>
              <a:t>будівлі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були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актовий</a:t>
            </a:r>
            <a:r>
              <a:rPr lang="ru-RU" dirty="0" smtClean="0">
                <a:latin typeface="Book Antiqua" pitchFamily="18" charset="0"/>
              </a:rPr>
              <a:t> зал, спортзал, </a:t>
            </a:r>
            <a:r>
              <a:rPr lang="ru-RU" dirty="0" err="1" smtClean="0">
                <a:latin typeface="Book Antiqua" pitchFamily="18" charset="0"/>
              </a:rPr>
              <a:t>обсерваторія</a:t>
            </a:r>
            <a:r>
              <a:rPr lang="ru-RU" dirty="0" smtClean="0">
                <a:latin typeface="Book Antiqua" pitchFamily="18" charset="0"/>
              </a:rPr>
              <a:t>, на </a:t>
            </a:r>
            <a:r>
              <a:rPr lang="ru-RU" dirty="0" err="1" smtClean="0">
                <a:latin typeface="Book Antiqua" pitchFamily="18" charset="0"/>
              </a:rPr>
              <a:t>даху</a:t>
            </a:r>
            <a:r>
              <a:rPr lang="ru-RU" dirty="0" smtClean="0">
                <a:latin typeface="Book Antiqua" pitchFamily="18" charset="0"/>
              </a:rPr>
              <a:t> - </a:t>
            </a:r>
            <a:r>
              <a:rPr lang="ru-RU" dirty="0" err="1" smtClean="0">
                <a:latin typeface="Book Antiqua" pitchFamily="18" charset="0"/>
              </a:rPr>
              <a:t>астрономічний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майданчик</a:t>
            </a:r>
            <a:r>
              <a:rPr lang="ru-RU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З 25серпня 1945 року в </a:t>
            </a:r>
            <a:r>
              <a:rPr lang="ru-RU" dirty="0" err="1" smtClean="0">
                <a:latin typeface="Book Antiqua" pitchFamily="18" charset="0"/>
              </a:rPr>
              <a:t>цій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будівлі</a:t>
            </a:r>
            <a:r>
              <a:rPr lang="ru-RU" dirty="0" smtClean="0">
                <a:latin typeface="Book Antiqua" pitchFamily="18" charset="0"/>
              </a:rPr>
              <a:t>, як </a:t>
            </a:r>
            <a:r>
              <a:rPr lang="ru-RU" dirty="0" err="1" smtClean="0">
                <a:latin typeface="Book Antiqua" pitchFamily="18" charset="0"/>
              </a:rPr>
              <a:t>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раніше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smtClean="0">
                <a:latin typeface="Book Antiqua" pitchFamily="18" charset="0"/>
              </a:rPr>
              <a:t>школа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3809993" cy="4452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9"/>
            <a:ext cx="7000924" cy="525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00562" y="6286520"/>
            <a:ext cx="2297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latin typeface="Book Antiqua" pitchFamily="18" charset="0"/>
              </a:rPr>
              <a:t>Кімната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3372" y="457200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i="1" dirty="0" err="1" smtClean="0">
                <a:latin typeface="Book Antiqua" pitchFamily="18" charset="0"/>
              </a:rPr>
              <a:t>Песковский</a:t>
            </a:r>
            <a:r>
              <a:rPr lang="ru-RU" i="1" dirty="0" smtClean="0">
                <a:latin typeface="Book Antiqua" pitchFamily="18" charset="0"/>
              </a:rPr>
              <a:t>, М.</a:t>
            </a:r>
          </a:p>
          <a:p>
            <a:r>
              <a:rPr lang="ru-RU" i="1" dirty="0" smtClean="0">
                <a:latin typeface="Book Antiqua" pitchFamily="18" charset="0"/>
              </a:rPr>
              <a:t>    Воспитатель человечества : памяти Иоанна-Генриха Песталоцци / М. </a:t>
            </a:r>
            <a:r>
              <a:rPr lang="ru-RU" i="1" dirty="0" err="1" smtClean="0">
                <a:latin typeface="Book Antiqua" pitchFamily="18" charset="0"/>
              </a:rPr>
              <a:t>Песковский</a:t>
            </a:r>
            <a:r>
              <a:rPr lang="ru-RU" i="1" dirty="0" smtClean="0">
                <a:latin typeface="Book Antiqua" pitchFamily="18" charset="0"/>
              </a:rPr>
              <a:t> // Образование. - 1896. - Кн. 1, год 5, №1 (январь). - С. 31 - 49. - Отд. 1. 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64514" name="Picture 2" descr="C:\Documents and Settings\Administrator\Рабочий стол\песталл\57270292-9579-40BD-A5EC-79F92D1B45E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071546"/>
            <a:ext cx="2714644" cy="3286148"/>
          </a:xfrm>
          <a:prstGeom prst="rect">
            <a:avLst/>
          </a:prstGeom>
          <a:noFill/>
        </p:spPr>
      </p:pic>
      <p:pic>
        <p:nvPicPr>
          <p:cNvPr id="64515" name="Picture 3" descr="C:\Documents and Settings\Administrator\Рабочий стол\песталл\519A6EA2-8DA3-4EB3-A37B-34D9DE79C82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991032">
            <a:off x="764150" y="1369096"/>
            <a:ext cx="4489496" cy="339630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ru.heinrich-pestalozzi.de/fileadmin/Daten/zur_biographie/1804_yverdon/jramsau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000108"/>
            <a:ext cx="3028950" cy="4762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29256" y="5000636"/>
            <a:ext cx="24272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 в </a:t>
            </a:r>
            <a:r>
              <a:rPr lang="ru-RU" i="1" dirty="0" err="1" smtClean="0">
                <a:latin typeface="Book Antiqua" pitchFamily="18" charset="0"/>
              </a:rPr>
              <a:t>старості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Ilustración del primer lugar de entierro de J.H. Pestalozzi en la ciudad de Bir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4357686" cy="45005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51435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 smtClean="0">
                <a:latin typeface="Book Antiqua" pitchFamily="18" charset="0"/>
              </a:rPr>
              <a:t>Першого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місця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поховання</a:t>
            </a:r>
            <a:r>
              <a:rPr lang="ru-RU" i="1" dirty="0" smtClean="0">
                <a:latin typeface="Book Antiqua" pitchFamily="18" charset="0"/>
              </a:rPr>
              <a:t> Й. Г.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 в </a:t>
            </a:r>
            <a:r>
              <a:rPr lang="ru-RU" i="1" dirty="0" err="1" smtClean="0">
                <a:latin typeface="Book Antiqua" pitchFamily="18" charset="0"/>
              </a:rPr>
              <a:t>містечку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Бірр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2071678"/>
            <a:ext cx="32146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 Antiqua" pitchFamily="18" charset="0"/>
              </a:rPr>
              <a:t>Він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захворів</a:t>
            </a:r>
            <a:r>
              <a:rPr lang="ru-RU" dirty="0" smtClean="0">
                <a:latin typeface="Book Antiqua" pitchFamily="18" charset="0"/>
              </a:rPr>
              <a:t> 15 лютого 1827 </a:t>
            </a:r>
            <a:r>
              <a:rPr lang="ru-RU" dirty="0" err="1" smtClean="0">
                <a:latin typeface="Book Antiqua" pitchFamily="18" charset="0"/>
              </a:rPr>
              <a:t>і</a:t>
            </a:r>
            <a:r>
              <a:rPr lang="ru-RU" dirty="0" smtClean="0">
                <a:latin typeface="Book Antiqua" pitchFamily="18" charset="0"/>
              </a:rPr>
              <a:t> помер через 2 </a:t>
            </a:r>
            <a:r>
              <a:rPr lang="ru-RU" dirty="0" err="1" smtClean="0">
                <a:latin typeface="Book Antiqua" pitchFamily="18" charset="0"/>
              </a:rPr>
              <a:t>дні</a:t>
            </a:r>
            <a:r>
              <a:rPr lang="ru-RU" dirty="0" smtClean="0">
                <a:latin typeface="Book Antiqua" pitchFamily="18" charset="0"/>
              </a:rPr>
              <a:t> в </a:t>
            </a:r>
            <a:r>
              <a:rPr lang="ru-RU" dirty="0" err="1" smtClean="0">
                <a:latin typeface="Book Antiqua" pitchFamily="18" charset="0"/>
              </a:rPr>
              <a:t>Бругга</a:t>
            </a:r>
            <a:r>
              <a:rPr lang="ru-RU" dirty="0" smtClean="0">
                <a:latin typeface="Book Antiqua" pitchFamily="18" charset="0"/>
              </a:rPr>
              <a:t>. </a:t>
            </a:r>
            <a:r>
              <a:rPr lang="ru-RU" dirty="0" err="1" smtClean="0">
                <a:latin typeface="Book Antiqua" pitchFamily="18" charset="0"/>
              </a:rPr>
              <a:t>Похований</a:t>
            </a:r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dirty="0" smtClean="0">
                <a:latin typeface="Book Antiqua" pitchFamily="18" charset="0"/>
              </a:rPr>
              <a:t> 19 лютого в </a:t>
            </a:r>
            <a:r>
              <a:rPr lang="ru-RU" dirty="0" err="1" smtClean="0">
                <a:latin typeface="Book Antiqua" pitchFamily="18" charset="0"/>
              </a:rPr>
              <a:t>містечку</a:t>
            </a:r>
            <a:r>
              <a:rPr lang="ru-RU" dirty="0" smtClean="0">
                <a:latin typeface="Book Antiqua" pitchFamily="18" charset="0"/>
              </a:rPr>
              <a:t> Б</a:t>
            </a:r>
            <a:r>
              <a:rPr lang="uk-UA" dirty="0" smtClean="0">
                <a:latin typeface="Book Antiqua" pitchFamily="18" charset="0"/>
              </a:rPr>
              <a:t>і</a:t>
            </a:r>
            <a:r>
              <a:rPr lang="ru-RU" dirty="0" err="1" smtClean="0">
                <a:latin typeface="Book Antiqua" pitchFamily="18" charset="0"/>
              </a:rPr>
              <a:t>рр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біля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бокової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стіни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старої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школи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6000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oto de la tumba de J.H. Pestalozzi en Bir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643182"/>
            <a:ext cx="3786214" cy="3143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28662" y="4857760"/>
            <a:ext cx="3414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latin typeface="Book Antiqua" pitchFamily="18" charset="0"/>
              </a:rPr>
              <a:t>Могила Й. Г.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 в </a:t>
            </a:r>
            <a:r>
              <a:rPr lang="ru-RU" i="1" dirty="0" err="1" smtClean="0">
                <a:latin typeface="Book Antiqua" pitchFamily="18" charset="0"/>
              </a:rPr>
              <a:t>Біррі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9218" name="Picture 2" descr="http://www.ru.heinrich-pestalozzi.de/fileadmin/Daten/zur_biographie/1825_letzte-lebensjahre/letztelebensjah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642918"/>
            <a:ext cx="4429156" cy="350046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71934" y="15716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latin typeface="Book Antiqua" pitchFamily="18" charset="0"/>
              </a:rPr>
              <a:t>Памяти </a:t>
            </a:r>
            <a:r>
              <a:rPr lang="ru-RU" i="1" dirty="0" err="1" smtClean="0">
                <a:latin typeface="Book Antiqua" pitchFamily="18" charset="0"/>
              </a:rPr>
              <a:t>Песталоци</a:t>
            </a:r>
            <a:r>
              <a:rPr lang="ru-RU" i="1" dirty="0" smtClean="0">
                <a:latin typeface="Book Antiqua" pitchFamily="18" charset="0"/>
              </a:rPr>
              <a:t> // Русский начальный учитель. - 1896. - Год 17, № 2 (февраль). – </a:t>
            </a:r>
          </a:p>
          <a:p>
            <a:r>
              <a:rPr lang="ru-RU" i="1" dirty="0" smtClean="0">
                <a:latin typeface="Book Antiqua" pitchFamily="18" charset="0"/>
              </a:rPr>
              <a:t>С. 59. 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63490" name="Picture 2" descr="C:\Documents and Settings\Administrator\Рабочий стол\песталл\17AE6639-E314-4061-A200-59F31572A4C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62612">
            <a:off x="1000100" y="1643050"/>
            <a:ext cx="2857492" cy="3932453"/>
          </a:xfrm>
          <a:prstGeom prst="rect">
            <a:avLst/>
          </a:prstGeom>
          <a:noFill/>
        </p:spPr>
      </p:pic>
      <p:pic>
        <p:nvPicPr>
          <p:cNvPr id="63491" name="Picture 3" descr="C:\Documents and Settings\Administrator\Рабочий стол\песталл\FB0DAA66-3DDF-45D0-AFC6-1CEE41856B4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928934"/>
            <a:ext cx="4274735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1357298"/>
            <a:ext cx="55007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У заново </a:t>
            </a:r>
            <a:r>
              <a:rPr lang="ru-RU" dirty="0" err="1" smtClean="0">
                <a:latin typeface="Book Antiqua" pitchFamily="18" charset="0"/>
              </a:rPr>
              <a:t>побудованої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школи</a:t>
            </a:r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dirty="0" smtClean="0">
                <a:latin typeface="Book Antiqua" pitchFamily="18" charset="0"/>
              </a:rPr>
              <a:t> кантон </a:t>
            </a:r>
            <a:r>
              <a:rPr lang="ru-RU" dirty="0" err="1" smtClean="0">
                <a:latin typeface="Book Antiqua" pitchFamily="18" charset="0"/>
              </a:rPr>
              <a:t>Ааргау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спорудив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йому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існуючий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сьогодні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надгробний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пам'ятник</a:t>
            </a:r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надгробної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написом</a:t>
            </a: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Августина  </a:t>
            </a:r>
            <a:r>
              <a:rPr lang="ru-RU" dirty="0" err="1" smtClean="0">
                <a:latin typeface="Book Antiqua" pitchFamily="18" charset="0"/>
              </a:rPr>
              <a:t>Келлера</a:t>
            </a:r>
            <a:r>
              <a:rPr lang="ru-RU" dirty="0" smtClean="0">
                <a:latin typeface="Book Antiqua" pitchFamily="18" charset="0"/>
              </a:rPr>
              <a:t>: </a:t>
            </a:r>
          </a:p>
          <a:p>
            <a:pPr algn="ctr"/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b="1" dirty="0" smtClean="0">
                <a:latin typeface="Book Antiqua" pitchFamily="18" charset="0"/>
              </a:rPr>
              <a:t>«Спаситель </a:t>
            </a:r>
            <a:r>
              <a:rPr lang="ru-RU" b="1" dirty="0" err="1" smtClean="0">
                <a:latin typeface="Book Antiqua" pitchFamily="18" charset="0"/>
              </a:rPr>
              <a:t>бідних</a:t>
            </a:r>
            <a:r>
              <a:rPr lang="ru-RU" b="1" dirty="0" smtClean="0">
                <a:latin typeface="Book Antiqua" pitchFamily="18" charset="0"/>
              </a:rPr>
              <a:t> в </a:t>
            </a:r>
            <a:r>
              <a:rPr lang="ru-RU" b="1" dirty="0" err="1" smtClean="0">
                <a:latin typeface="Book Antiqua" pitchFamily="18" charset="0"/>
              </a:rPr>
              <a:t>Нейгофе</a:t>
            </a:r>
            <a:r>
              <a:rPr lang="ru-RU" b="1" dirty="0" smtClean="0">
                <a:latin typeface="Book Antiqua" pitchFamily="18" charset="0"/>
              </a:rPr>
              <a:t>, </a:t>
            </a:r>
          </a:p>
          <a:p>
            <a:pPr algn="ctr"/>
            <a:r>
              <a:rPr lang="ru-RU" b="1" dirty="0" err="1" smtClean="0">
                <a:latin typeface="Book Antiqua" pitchFamily="18" charset="0"/>
              </a:rPr>
              <a:t>народний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проповідник</a:t>
            </a:r>
            <a:r>
              <a:rPr lang="ru-RU" b="1" dirty="0" smtClean="0">
                <a:latin typeface="Book Antiqua" pitchFamily="18" charset="0"/>
              </a:rPr>
              <a:t> в «</a:t>
            </a:r>
            <a:r>
              <a:rPr lang="ru-RU" b="1" dirty="0" err="1" smtClean="0">
                <a:latin typeface="Book Antiqua" pitchFamily="18" charset="0"/>
              </a:rPr>
              <a:t>Лінгард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і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Гертруді</a:t>
            </a:r>
            <a:r>
              <a:rPr lang="ru-RU" b="1" dirty="0" smtClean="0">
                <a:latin typeface="Book Antiqua" pitchFamily="18" charset="0"/>
              </a:rPr>
              <a:t>», </a:t>
            </a:r>
            <a:r>
              <a:rPr lang="ru-RU" b="1" dirty="0" err="1" smtClean="0">
                <a:latin typeface="Book Antiqua" pitchFamily="18" charset="0"/>
              </a:rPr>
              <a:t>батько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сиріт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під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Станце</a:t>
            </a:r>
            <a:r>
              <a:rPr lang="ru-RU" b="1" dirty="0" smtClean="0">
                <a:latin typeface="Book Antiqua" pitchFamily="18" charset="0"/>
              </a:rPr>
              <a:t>, </a:t>
            </a:r>
          </a:p>
          <a:p>
            <a:pPr algn="ctr"/>
            <a:r>
              <a:rPr lang="ru-RU" b="1" dirty="0" err="1" smtClean="0">
                <a:latin typeface="Book Antiqua" pitchFamily="18" charset="0"/>
              </a:rPr>
              <a:t>засновник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нової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народної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школи</a:t>
            </a:r>
            <a:r>
              <a:rPr lang="ru-RU" b="1" dirty="0" smtClean="0">
                <a:latin typeface="Book Antiqua" pitchFamily="18" charset="0"/>
              </a:rPr>
              <a:t> в </a:t>
            </a:r>
            <a:r>
              <a:rPr lang="ru-RU" b="1" dirty="0" err="1" smtClean="0">
                <a:latin typeface="Book Antiqua" pitchFamily="18" charset="0"/>
              </a:rPr>
              <a:t>Бургдорфі</a:t>
            </a:r>
            <a:r>
              <a:rPr lang="ru-RU" b="1" dirty="0" smtClean="0">
                <a:latin typeface="Book Antiqua" pitchFamily="18" charset="0"/>
              </a:rPr>
              <a:t> та </a:t>
            </a:r>
            <a:r>
              <a:rPr lang="ru-RU" b="1" dirty="0" err="1" smtClean="0">
                <a:latin typeface="Book Antiqua" pitchFamily="18" charset="0"/>
              </a:rPr>
              <a:t>Мюнхенбухзі</a:t>
            </a:r>
            <a:r>
              <a:rPr lang="ru-RU" b="1" dirty="0" smtClean="0">
                <a:latin typeface="Book Antiqua" pitchFamily="18" charset="0"/>
              </a:rPr>
              <a:t>, </a:t>
            </a:r>
          </a:p>
          <a:p>
            <a:pPr algn="ctr"/>
            <a:r>
              <a:rPr lang="ru-RU" b="1" dirty="0" smtClean="0">
                <a:latin typeface="Book Antiqua" pitchFamily="18" charset="0"/>
              </a:rPr>
              <a:t>в </a:t>
            </a:r>
            <a:r>
              <a:rPr lang="ru-RU" b="1" dirty="0" err="1" smtClean="0">
                <a:latin typeface="Book Antiqua" pitchFamily="18" charset="0"/>
              </a:rPr>
              <a:t>Івердоні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вихователь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людства</a:t>
            </a:r>
            <a:r>
              <a:rPr lang="ru-RU" b="1" dirty="0" smtClean="0">
                <a:latin typeface="Book Antiqua" pitchFamily="18" charset="0"/>
              </a:rPr>
              <a:t>, </a:t>
            </a:r>
          </a:p>
          <a:p>
            <a:pPr algn="ctr"/>
            <a:r>
              <a:rPr lang="ru-RU" b="1" dirty="0" err="1" smtClean="0">
                <a:latin typeface="Book Antiqua" pitchFamily="18" charset="0"/>
              </a:rPr>
              <a:t>людина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християнин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громадянин</a:t>
            </a:r>
            <a:r>
              <a:rPr lang="ru-RU" b="1" dirty="0" smtClean="0">
                <a:latin typeface="Book Antiqua" pitchFamily="18" charset="0"/>
              </a:rPr>
              <a:t>. </a:t>
            </a:r>
          </a:p>
          <a:p>
            <a:pPr algn="ctr"/>
            <a:r>
              <a:rPr lang="ru-RU" b="1" dirty="0" smtClean="0">
                <a:latin typeface="Book Antiqua" pitchFamily="18" charset="0"/>
              </a:rPr>
              <a:t>Все для </a:t>
            </a:r>
            <a:r>
              <a:rPr lang="ru-RU" b="1" dirty="0" err="1" smtClean="0">
                <a:latin typeface="Book Antiqua" pitchFamily="18" charset="0"/>
              </a:rPr>
              <a:t>інших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нічого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для</a:t>
            </a:r>
            <a:r>
              <a:rPr lang="ru-RU" b="1" dirty="0" smtClean="0">
                <a:latin typeface="Book Antiqua" pitchFamily="18" charset="0"/>
              </a:rPr>
              <a:t> себе!»</a:t>
            </a:r>
            <a:endParaRPr lang="ru-RU" b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5000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oto del epitafio Johann Heinrich Pestalozz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642918"/>
            <a:ext cx="4214842" cy="49292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14546" y="564357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 smtClean="0">
                <a:latin typeface="Book Antiqua" pitchFamily="18" charset="0"/>
              </a:rPr>
              <a:t>Епітафія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Йоханну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Гейнріху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5000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7422" y="642918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Уже </a:t>
            </a:r>
            <a:r>
              <a:rPr lang="ru-RU" dirty="0" err="1" smtClean="0">
                <a:latin typeface="Book Antiqua" pitchFamily="18" charset="0"/>
              </a:rPr>
              <a:t>кілька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років</a:t>
            </a:r>
            <a:r>
              <a:rPr lang="ru-RU" dirty="0" smtClean="0">
                <a:latin typeface="Book Antiqua" pitchFamily="18" charset="0"/>
              </a:rPr>
              <a:t> тому картина </a:t>
            </a:r>
            <a:r>
              <a:rPr lang="ru-RU" dirty="0" err="1" smtClean="0">
                <a:latin typeface="Book Antiqua" pitchFamily="18" charset="0"/>
              </a:rPr>
              <a:t>зростаючого</a:t>
            </a:r>
            <a:r>
              <a:rPr lang="ru-RU" dirty="0" smtClean="0">
                <a:latin typeface="Book Antiqua" pitchFamily="18" charset="0"/>
              </a:rPr>
              <a:t> дерева </a:t>
            </a:r>
            <a:r>
              <a:rPr lang="ru-RU" dirty="0" err="1" smtClean="0">
                <a:latin typeface="Book Antiqua" pitchFamily="18" charset="0"/>
              </a:rPr>
              <a:t>була</a:t>
            </a:r>
            <a:r>
              <a:rPr lang="ru-RU" dirty="0" smtClean="0">
                <a:latin typeface="Book Antiqua" pitchFamily="18" charset="0"/>
              </a:rPr>
              <a:t> для </a:t>
            </a:r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символом </a:t>
            </a:r>
            <a:r>
              <a:rPr lang="ru-RU" dirty="0" err="1" smtClean="0">
                <a:latin typeface="Book Antiqua" pitchFamily="18" charset="0"/>
              </a:rPr>
              <a:t>наочного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опису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взаємовпливу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виховання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здібностей</a:t>
            </a:r>
            <a:r>
              <a:rPr lang="ru-RU" i="1" dirty="0" smtClean="0">
                <a:latin typeface="Book Antiqua" pitchFamily="18" charset="0"/>
              </a:rPr>
              <a:t>.</a:t>
            </a:r>
          </a:p>
          <a:p>
            <a:pPr algn="ctr"/>
            <a:endParaRPr lang="uk-UA" dirty="0" smtClean="0">
              <a:latin typeface="Book Antiqua" pitchFamily="18" charset="0"/>
            </a:endParaRPr>
          </a:p>
          <a:p>
            <a:pPr algn="ctr"/>
            <a:r>
              <a:rPr lang="ru-RU" i="1" dirty="0" smtClean="0">
                <a:latin typeface="Book Antiqua" pitchFamily="18" charset="0"/>
              </a:rPr>
              <a:t>"Картина </a:t>
            </a:r>
            <a:r>
              <a:rPr lang="ru-RU" i="1" dirty="0" err="1" smtClean="0">
                <a:latin typeface="Book Antiqua" pitchFamily="18" charset="0"/>
              </a:rPr>
              <a:t>кращого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виховання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стоїть</a:t>
            </a:r>
            <a:r>
              <a:rPr lang="ru-RU" i="1" dirty="0" smtClean="0">
                <a:latin typeface="Book Antiqua" pitchFamily="18" charset="0"/>
              </a:rPr>
              <a:t> перед </a:t>
            </a:r>
            <a:r>
              <a:rPr lang="ru-RU" i="1" dirty="0" err="1" smtClean="0">
                <a:latin typeface="Book Antiqua" pitchFamily="18" charset="0"/>
              </a:rPr>
              <a:t>моїми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очима</a:t>
            </a:r>
            <a:r>
              <a:rPr lang="ru-RU" i="1" dirty="0" smtClean="0">
                <a:latin typeface="Book Antiqua" pitchFamily="18" charset="0"/>
              </a:rPr>
              <a:t> в </a:t>
            </a:r>
            <a:r>
              <a:rPr lang="ru-RU" i="1" dirty="0" err="1" smtClean="0">
                <a:latin typeface="Book Antiqua" pitchFamily="18" charset="0"/>
              </a:rPr>
              <a:t>образі</a:t>
            </a:r>
            <a:r>
              <a:rPr lang="ru-RU" i="1" dirty="0" smtClean="0">
                <a:latin typeface="Book Antiqua" pitchFamily="18" charset="0"/>
              </a:rPr>
              <a:t> дерева, </a:t>
            </a:r>
            <a:r>
              <a:rPr lang="ru-RU" i="1" dirty="0" err="1" smtClean="0">
                <a:latin typeface="Book Antiqua" pitchFamily="18" charset="0"/>
              </a:rPr>
              <a:t>посадженого</a:t>
            </a:r>
            <a:r>
              <a:rPr lang="ru-RU" i="1" dirty="0" smtClean="0">
                <a:latin typeface="Book Antiqua" pitchFamily="18" charset="0"/>
              </a:rPr>
              <a:t> на </a:t>
            </a:r>
            <a:r>
              <a:rPr lang="ru-RU" i="1" dirty="0" err="1" smtClean="0">
                <a:latin typeface="Book Antiqua" pitchFamily="18" charset="0"/>
              </a:rPr>
              <a:t>березі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струмка</a:t>
            </a:r>
            <a:r>
              <a:rPr lang="ru-RU" i="1" dirty="0" smtClean="0">
                <a:latin typeface="Book Antiqua" pitchFamily="18" charset="0"/>
              </a:rPr>
              <a:t>.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Подивися</a:t>
            </a:r>
            <a:r>
              <a:rPr lang="ru-RU" i="1" dirty="0" smtClean="0">
                <a:latin typeface="Book Antiqua" pitchFamily="18" charset="0"/>
              </a:rPr>
              <a:t>, </a:t>
            </a:r>
            <a:r>
              <a:rPr lang="ru-RU" i="1" dirty="0" err="1" smtClean="0">
                <a:latin typeface="Book Antiqua" pitchFamily="18" charset="0"/>
              </a:rPr>
              <a:t>що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це</a:t>
            </a:r>
            <a:r>
              <a:rPr lang="ru-RU" i="1" dirty="0" smtClean="0">
                <a:latin typeface="Book Antiqua" pitchFamily="18" charset="0"/>
              </a:rPr>
              <a:t>?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Звідки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воно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береться</a:t>
            </a:r>
            <a:r>
              <a:rPr lang="ru-RU" i="1" dirty="0" smtClean="0">
                <a:latin typeface="Book Antiqua" pitchFamily="18" charset="0"/>
              </a:rPr>
              <a:t>?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Звідки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воно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береться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з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його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корінням</a:t>
            </a:r>
            <a:r>
              <a:rPr lang="ru-RU" i="1" dirty="0" smtClean="0">
                <a:latin typeface="Book Antiqua" pitchFamily="18" charset="0"/>
              </a:rPr>
              <a:t>,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його</a:t>
            </a:r>
            <a:r>
              <a:rPr lang="ru-RU" i="1" dirty="0" smtClean="0">
                <a:latin typeface="Book Antiqua" pitchFamily="18" charset="0"/>
              </a:rPr>
              <a:t> стволом, </a:t>
            </a:r>
            <a:r>
              <a:rPr lang="ru-RU" i="1" dirty="0" err="1" smtClean="0">
                <a:latin typeface="Book Antiqua" pitchFamily="18" charset="0"/>
              </a:rPr>
              <a:t>його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гілками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і</a:t>
            </a:r>
            <a:r>
              <a:rPr lang="ru-RU" i="1" dirty="0" smtClean="0">
                <a:latin typeface="Book Antiqua" pitchFamily="18" charset="0"/>
              </a:rPr>
              <a:t> сучками,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його</a:t>
            </a:r>
            <a:r>
              <a:rPr lang="ru-RU" i="1" dirty="0" smtClean="0">
                <a:latin typeface="Book Antiqua" pitchFamily="18" charset="0"/>
              </a:rPr>
              <a:t> плодами?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Подивися</a:t>
            </a:r>
            <a:r>
              <a:rPr lang="ru-RU" i="1" dirty="0" smtClean="0">
                <a:latin typeface="Book Antiqua" pitchFamily="18" charset="0"/>
              </a:rPr>
              <a:t>, </a:t>
            </a:r>
            <a:r>
              <a:rPr lang="ru-RU" i="1" dirty="0" err="1" smtClean="0">
                <a:latin typeface="Book Antiqua" pitchFamily="18" charset="0"/>
              </a:rPr>
              <a:t>ти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кладеш</a:t>
            </a:r>
            <a:r>
              <a:rPr lang="ru-RU" i="1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i="1" dirty="0" smtClean="0">
                <a:latin typeface="Book Antiqua" pitchFamily="18" charset="0"/>
              </a:rPr>
              <a:t>в землю </a:t>
            </a:r>
            <a:r>
              <a:rPr lang="ru-RU" i="1" dirty="0" err="1" smtClean="0">
                <a:latin typeface="Book Antiqua" pitchFamily="18" charset="0"/>
              </a:rPr>
              <a:t>маленьке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зернятко</a:t>
            </a:r>
            <a:r>
              <a:rPr lang="ru-RU" i="1" dirty="0" smtClean="0">
                <a:latin typeface="Book Antiqua" pitchFamily="18" charset="0"/>
              </a:rPr>
              <a:t>. </a:t>
            </a:r>
          </a:p>
          <a:p>
            <a:pPr algn="ctr"/>
            <a:r>
              <a:rPr lang="ru-RU" i="1" dirty="0" smtClean="0">
                <a:latin typeface="Book Antiqua" pitchFamily="18" charset="0"/>
              </a:rPr>
              <a:t>У </a:t>
            </a:r>
            <a:r>
              <a:rPr lang="ru-RU" i="1" dirty="0" err="1" smtClean="0">
                <a:latin typeface="Book Antiqua" pitchFamily="18" charset="0"/>
              </a:rPr>
              <a:t>ньому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укладено</a:t>
            </a:r>
            <a:r>
              <a:rPr lang="ru-RU" i="1" dirty="0" smtClean="0">
                <a:latin typeface="Book Antiqua" pitchFamily="18" charset="0"/>
              </a:rPr>
              <a:t> дух дерева. </a:t>
            </a:r>
          </a:p>
          <a:p>
            <a:pPr algn="ctr"/>
            <a:r>
              <a:rPr lang="ru-RU" i="1" dirty="0" smtClean="0">
                <a:latin typeface="Book Antiqua" pitchFamily="18" charset="0"/>
              </a:rPr>
              <a:t>У </a:t>
            </a:r>
            <a:r>
              <a:rPr lang="ru-RU" i="1" dirty="0" err="1" smtClean="0">
                <a:latin typeface="Book Antiqua" pitchFamily="18" charset="0"/>
              </a:rPr>
              <a:t>ньому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міститься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сутність</a:t>
            </a:r>
            <a:r>
              <a:rPr lang="ru-RU" i="1" dirty="0" smtClean="0">
                <a:latin typeface="Book Antiqua" pitchFamily="18" charset="0"/>
              </a:rPr>
              <a:t> дерева. </a:t>
            </a: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Воно</a:t>
            </a:r>
            <a:r>
              <a:rPr lang="ru-RU" i="1" dirty="0" smtClean="0">
                <a:latin typeface="Book Antiqua" pitchFamily="18" charset="0"/>
              </a:rPr>
              <a:t> - </a:t>
            </a:r>
            <a:r>
              <a:rPr lang="ru-RU" i="1" dirty="0" err="1" smtClean="0">
                <a:latin typeface="Book Antiqua" pitchFamily="18" charset="0"/>
              </a:rPr>
              <a:t>насіння</a:t>
            </a:r>
            <a:r>
              <a:rPr lang="ru-RU" i="1" dirty="0" smtClean="0">
                <a:latin typeface="Book Antiqua" pitchFamily="18" charset="0"/>
              </a:rPr>
              <a:t> дерева ". </a:t>
            </a:r>
          </a:p>
          <a:p>
            <a:pPr algn="ctr"/>
            <a:r>
              <a:rPr lang="ru-RU" i="1" dirty="0" smtClean="0">
                <a:latin typeface="Book Antiqua" pitchFamily="18" charset="0"/>
              </a:rPr>
              <a:t>(</a:t>
            </a:r>
            <a:r>
              <a:rPr lang="ru-RU" i="1" dirty="0" err="1" smtClean="0">
                <a:latin typeface="Book Antiqua" pitchFamily="18" charset="0"/>
              </a:rPr>
              <a:t>Повне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зібрання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творів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r>
              <a:rPr lang="ru-RU" i="1" dirty="0" smtClean="0">
                <a:latin typeface="Book Antiqua" pitchFamily="18" charset="0"/>
              </a:rPr>
              <a:t>, </a:t>
            </a:r>
          </a:p>
          <a:p>
            <a:pPr algn="ctr"/>
            <a:r>
              <a:rPr lang="ru-RU" i="1" dirty="0" smtClean="0">
                <a:latin typeface="Book Antiqua" pitchFamily="18" charset="0"/>
              </a:rPr>
              <a:t>т. 25, </a:t>
            </a:r>
            <a:r>
              <a:rPr lang="ru-RU" i="1" dirty="0" err="1" smtClean="0">
                <a:latin typeface="Book Antiqua" pitchFamily="18" charset="0"/>
              </a:rPr>
              <a:t>стор</a:t>
            </a:r>
            <a:r>
              <a:rPr lang="ru-RU" i="1" dirty="0" smtClean="0">
                <a:latin typeface="Book Antiqua" pitchFamily="18" charset="0"/>
              </a:rPr>
              <a:t>. 265)</a:t>
            </a:r>
            <a:endParaRPr lang="ru-RU" i="1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20000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571480"/>
            <a:ext cx="4572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i="1" dirty="0" err="1" smtClean="0">
                <a:latin typeface="Book Antiqua" pitchFamily="18" charset="0"/>
              </a:rPr>
              <a:t>Вийшло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одне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з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його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небагатьох</a:t>
            </a:r>
            <a:r>
              <a:rPr lang="ru-RU" i="1" dirty="0" smtClean="0">
                <a:latin typeface="Book Antiqua" pitchFamily="18" charset="0"/>
              </a:rPr>
              <a:t>, </a:t>
            </a:r>
            <a:r>
              <a:rPr lang="ru-RU" i="1" dirty="0" err="1" smtClean="0">
                <a:latin typeface="Book Antiqua" pitchFamily="18" charset="0"/>
              </a:rPr>
              <a:t>ймовірно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його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єдиний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літературно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значний</a:t>
            </a:r>
            <a:r>
              <a:rPr lang="ru-RU" i="1" dirty="0" smtClean="0">
                <a:latin typeface="Book Antiqua" pitchFamily="18" charset="0"/>
              </a:rPr>
              <a:t>  </a:t>
            </a:r>
            <a:r>
              <a:rPr lang="ru-RU" i="1" dirty="0" err="1" smtClean="0">
                <a:latin typeface="Book Antiqua" pitchFamily="18" charset="0"/>
              </a:rPr>
              <a:t>вірш</a:t>
            </a:r>
            <a:r>
              <a:rPr lang="ru-RU" i="1" dirty="0" smtClean="0">
                <a:latin typeface="Book Antiqua" pitchFamily="18" charset="0"/>
              </a:rPr>
              <a:t>:</a:t>
            </a:r>
          </a:p>
          <a:p>
            <a:pPr algn="ctr"/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dirty="0" err="1" smtClean="0">
                <a:latin typeface="Book Antiqua" pitchFamily="18" charset="0"/>
              </a:rPr>
              <a:t>Факсиміле</a:t>
            </a:r>
            <a:r>
              <a:rPr lang="ru-RU" dirty="0" smtClean="0">
                <a:latin typeface="Book Antiqua" pitchFamily="18" charset="0"/>
              </a:rPr>
              <a:t>: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Дерево </a:t>
            </a:r>
            <a:r>
              <a:rPr lang="ru-RU" dirty="0" err="1" smtClean="0">
                <a:latin typeface="Book Antiqua" pitchFamily="18" charset="0"/>
              </a:rPr>
              <a:t>оберігаєме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підтримуєме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воно</a:t>
            </a:r>
            <a:r>
              <a:rPr lang="ru-RU" dirty="0" smtClean="0">
                <a:latin typeface="Book Antiqua" pitchFamily="18" charset="0"/>
              </a:rPr>
              <a:t> росте прямо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землі</a:t>
            </a:r>
            <a:r>
              <a:rPr lang="ru-RU" dirty="0" smtClean="0">
                <a:latin typeface="Book Antiqua" pitchFamily="18" charset="0"/>
              </a:rPr>
              <a:t> до неба.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Пригнічуюєме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нагнуте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воно</a:t>
            </a:r>
            <a:r>
              <a:rPr lang="ru-RU" dirty="0" smtClean="0">
                <a:latin typeface="Book Antiqua" pitchFamily="18" charset="0"/>
              </a:rPr>
              <a:t> криво росте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неба до </a:t>
            </a:r>
            <a:r>
              <a:rPr lang="ru-RU" dirty="0" err="1" smtClean="0">
                <a:latin typeface="Book Antiqua" pitchFamily="18" charset="0"/>
              </a:rPr>
              <a:t>землі</a:t>
            </a:r>
            <a:r>
              <a:rPr lang="ru-RU" dirty="0" smtClean="0">
                <a:latin typeface="Book Antiqua" pitchFamily="18" charset="0"/>
              </a:rPr>
              <a:t>. 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Тягнеться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зігнуте</a:t>
            </a:r>
            <a:r>
              <a:rPr lang="ru-RU" dirty="0" smtClean="0">
                <a:latin typeface="Book Antiqua" pitchFamily="18" charset="0"/>
              </a:rPr>
              <a:t> в </a:t>
            </a:r>
            <a:r>
              <a:rPr lang="ru-RU" dirty="0" err="1" smtClean="0">
                <a:latin typeface="Book Antiqua" pitchFamily="18" charset="0"/>
              </a:rPr>
              <a:t>старості</a:t>
            </a:r>
            <a:r>
              <a:rPr lang="ru-RU" dirty="0" smtClean="0">
                <a:latin typeface="Book Antiqua" pitchFamily="18" charset="0"/>
              </a:rPr>
              <a:t>, так само </a:t>
            </a:r>
            <a:r>
              <a:rPr lang="ru-RU" dirty="0" err="1" smtClean="0">
                <a:latin typeface="Book Antiqua" pitchFamily="18" charset="0"/>
              </a:rPr>
              <a:t>вірно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зігнуте</a:t>
            </a:r>
            <a:r>
              <a:rPr lang="ru-RU" dirty="0" smtClean="0">
                <a:latin typeface="Book Antiqua" pitchFamily="18" charset="0"/>
              </a:rPr>
              <a:t> як в </a:t>
            </a:r>
            <a:r>
              <a:rPr lang="ru-RU" dirty="0" err="1" smtClean="0">
                <a:latin typeface="Book Antiqua" pitchFamily="18" charset="0"/>
              </a:rPr>
              <a:t>молодості</a:t>
            </a:r>
            <a:r>
              <a:rPr lang="ru-RU" dirty="0" smtClean="0">
                <a:latin typeface="Book Antiqua" pitchFamily="18" charset="0"/>
              </a:rPr>
              <a:t>, добре </a:t>
            </a:r>
            <a:r>
              <a:rPr lang="ru-RU" dirty="0" err="1" smtClean="0">
                <a:latin typeface="Book Antiqua" pitchFamily="18" charset="0"/>
              </a:rPr>
              <a:t>витягнуто</a:t>
            </a:r>
            <a:r>
              <a:rPr lang="ru-RU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Оберігається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підтримується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воно</a:t>
            </a:r>
            <a:r>
              <a:rPr lang="ru-RU" dirty="0" smtClean="0">
                <a:latin typeface="Book Antiqua" pitchFamily="18" charset="0"/>
              </a:rPr>
              <a:t> росте прямо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землі</a:t>
            </a:r>
            <a:r>
              <a:rPr lang="ru-RU" dirty="0" smtClean="0">
                <a:latin typeface="Book Antiqua" pitchFamily="18" charset="0"/>
              </a:rPr>
              <a:t> до неба. 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Пригнічують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нагнуте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змолоду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воно</a:t>
            </a:r>
            <a:r>
              <a:rPr lang="ru-RU" dirty="0" smtClean="0">
                <a:latin typeface="Book Antiqua" pitchFamily="18" charset="0"/>
              </a:rPr>
              <a:t> криво росте 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неба до </a:t>
            </a:r>
            <a:r>
              <a:rPr lang="ru-RU" dirty="0" err="1" smtClean="0">
                <a:latin typeface="Book Antiqua" pitchFamily="18" charset="0"/>
              </a:rPr>
              <a:t>землі</a:t>
            </a:r>
            <a:r>
              <a:rPr lang="ru-RU" dirty="0" smtClean="0">
                <a:latin typeface="Book Antiqua" pitchFamily="18" charset="0"/>
              </a:rPr>
              <a:t>.</a:t>
            </a:r>
            <a:endParaRPr lang="ru-RU" dirty="0"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29322" y="1214422"/>
            <a:ext cx="2093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Faksimile</a:t>
            </a:r>
            <a:r>
              <a:rPr lang="en-US" dirty="0" smtClean="0"/>
              <a:t>: </a:t>
            </a:r>
            <a:r>
              <a:rPr lang="en-US" dirty="0" err="1" smtClean="0"/>
              <a:t>Der</a:t>
            </a:r>
            <a:r>
              <a:rPr lang="en-US" dirty="0" smtClean="0"/>
              <a:t> Baum</a:t>
            </a:r>
            <a:endParaRPr lang="en-US" dirty="0"/>
          </a:p>
        </p:txBody>
      </p:sp>
      <p:pic>
        <p:nvPicPr>
          <p:cNvPr id="6" name="Picture 2" descr="http://www.ru.heinrich-pestalozzi.de/fileadmin/Daten/zur_biographie/1804_yverdon/faksimile-der-bau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071678"/>
            <a:ext cx="2476504" cy="29718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86314" y="5214950"/>
            <a:ext cx="4102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Faksimile: Der Baum (PSW 23, S. 327-329)</a:t>
            </a:r>
            <a:endParaRPr lang="ru-RU" dirty="0"/>
          </a:p>
        </p:txBody>
      </p:sp>
    </p:spTree>
  </p:cSld>
  <p:clrMapOvr>
    <a:masterClrMapping/>
  </p:clrMapOvr>
  <p:transition spd="slow" advClick="0" advTm="20000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5214950"/>
            <a:ext cx="3220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latin typeface="Book Antiqua" pitchFamily="18" charset="0"/>
              </a:rPr>
              <a:t>Дитяче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містечко</a:t>
            </a:r>
            <a:r>
              <a:rPr lang="ru-RU" i="1" dirty="0" smtClean="0">
                <a:latin typeface="Book Antiqua" pitchFamily="18" charset="0"/>
              </a:rPr>
              <a:t> </a:t>
            </a:r>
            <a:r>
              <a:rPr lang="ru-RU" i="1" dirty="0" err="1" smtClean="0">
                <a:latin typeface="Book Antiqua" pitchFamily="18" charset="0"/>
              </a:rPr>
              <a:t>Песталоцці</a:t>
            </a:r>
            <a:endParaRPr lang="ru-RU" i="1" dirty="0">
              <a:latin typeface="Book Antiqua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4870393" cy="3086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5008" y="1928802"/>
            <a:ext cx="29289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Book Antiqua" pitchFamily="18" charset="0"/>
              </a:rPr>
              <a:t>Дитяче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містечко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-</a:t>
            </a:r>
            <a:r>
              <a:rPr lang="ru-RU" dirty="0" err="1" smtClean="0">
                <a:latin typeface="Book Antiqua" pitchFamily="18" charset="0"/>
              </a:rPr>
              <a:t>назване</a:t>
            </a:r>
            <a:r>
              <a:rPr lang="ru-RU" dirty="0" smtClean="0">
                <a:latin typeface="Book Antiqua" pitchFamily="18" charset="0"/>
              </a:rPr>
              <a:t> на честь </a:t>
            </a:r>
            <a:r>
              <a:rPr lang="ru-RU" dirty="0" err="1" smtClean="0">
                <a:latin typeface="Book Antiqua" pitchFamily="18" charset="0"/>
              </a:rPr>
              <a:t>видатного</a:t>
            </a:r>
            <a:r>
              <a:rPr lang="ru-RU" dirty="0" smtClean="0">
                <a:latin typeface="Book Antiqua" pitchFamily="18" charset="0"/>
              </a:rPr>
              <a:t> педагога.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Розташоване</a:t>
            </a:r>
            <a:r>
              <a:rPr lang="ru-RU" dirty="0" smtClean="0">
                <a:latin typeface="Book Antiqua" pitchFamily="18" charset="0"/>
              </a:rPr>
              <a:t> в </a:t>
            </a:r>
            <a:r>
              <a:rPr lang="ru-RU" dirty="0" err="1" smtClean="0">
                <a:latin typeface="Book Antiqua" pitchFamily="18" charset="0"/>
              </a:rPr>
              <a:t>місті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Троген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Швейцарія</a:t>
            </a:r>
            <a:r>
              <a:rPr lang="ru-RU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Сьогодня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знаходиться</a:t>
            </a:r>
            <a:r>
              <a:rPr lang="ru-RU" dirty="0" smtClean="0">
                <a:latin typeface="Book Antiqua" pitchFamily="18" charset="0"/>
              </a:rPr>
              <a:t> на </a:t>
            </a:r>
            <a:r>
              <a:rPr lang="ru-RU" dirty="0" err="1" smtClean="0">
                <a:latin typeface="Book Antiqua" pitchFamily="18" charset="0"/>
              </a:rPr>
              <a:t>забезпеченні</a:t>
            </a:r>
            <a:r>
              <a:rPr lang="ru-RU" dirty="0" smtClean="0">
                <a:latin typeface="Book Antiqua" pitchFamily="18" charset="0"/>
              </a:rPr>
              <a:t> Фонда </a:t>
            </a:r>
            <a:r>
              <a:rPr lang="ru-RU" dirty="0" err="1" smtClean="0">
                <a:latin typeface="Book Antiqua" pitchFamily="18" charset="0"/>
              </a:rPr>
              <a:t>Песталоцці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0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86116" y="571480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Book Antiqua" pitchFamily="18" charset="0"/>
              </a:rPr>
              <a:t>У </a:t>
            </a:r>
            <a:r>
              <a:rPr lang="ru-RU" sz="2000" dirty="0" err="1" smtClean="0">
                <a:latin typeface="Book Antiqua" pitchFamily="18" charset="0"/>
              </a:rPr>
              <a:t>студентські</a:t>
            </a:r>
            <a:r>
              <a:rPr lang="ru-RU" sz="2000" dirty="0" smtClean="0">
                <a:latin typeface="Book Antiqua" pitchFamily="18" charset="0"/>
              </a:rPr>
              <a:t> роки Й. </a:t>
            </a:r>
            <a:r>
              <a:rPr lang="ru-RU" sz="2000" dirty="0" err="1" smtClean="0">
                <a:latin typeface="Book Antiqua" pitchFamily="18" charset="0"/>
              </a:rPr>
              <a:t>Песталоцці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перебував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під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впливом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творів</a:t>
            </a:r>
            <a:r>
              <a:rPr lang="ru-RU" sz="2000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sz="2000" dirty="0" smtClean="0">
                <a:latin typeface="Book Antiqua" pitchFamily="18" charset="0"/>
              </a:rPr>
              <a:t>Ж.-Ж. Руссо. </a:t>
            </a:r>
          </a:p>
          <a:p>
            <a:pPr algn="ctr"/>
            <a:r>
              <a:rPr lang="ru-RU" sz="2000" dirty="0" smtClean="0">
                <a:latin typeface="Book Antiqua" pitchFamily="18" charset="0"/>
              </a:rPr>
              <a:t>На </a:t>
            </a:r>
            <a:r>
              <a:rPr lang="ru-RU" sz="2000" dirty="0" err="1" smtClean="0">
                <a:latin typeface="Book Antiqua" pitchFamily="18" charset="0"/>
              </a:rPr>
              <a:t>формування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світогляду</a:t>
            </a:r>
            <a:r>
              <a:rPr lang="ru-RU" sz="2000" dirty="0" smtClean="0">
                <a:latin typeface="Book Antiqua" pitchFamily="18" charset="0"/>
              </a:rPr>
              <a:t> молодого  </a:t>
            </a:r>
            <a:r>
              <a:rPr lang="ru-RU" sz="2000" dirty="0" err="1" smtClean="0">
                <a:latin typeface="Book Antiqua" pitchFamily="18" charset="0"/>
              </a:rPr>
              <a:t>Йоганна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мали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вплив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також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викладачі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Каролінського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колегіуму</a:t>
            </a:r>
            <a:r>
              <a:rPr lang="ru-RU" sz="2000" dirty="0" smtClean="0">
                <a:latin typeface="Book Antiqua" pitchFamily="18" charset="0"/>
              </a:rPr>
              <a:t> - </a:t>
            </a:r>
            <a:r>
              <a:rPr lang="ru-RU" sz="2000" dirty="0" err="1" smtClean="0">
                <a:latin typeface="Book Antiqua" pitchFamily="18" charset="0"/>
              </a:rPr>
              <a:t>історик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Яків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Бодмер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і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лінгвіст-літератор</a:t>
            </a:r>
            <a:r>
              <a:rPr lang="ru-RU" sz="2000" dirty="0" smtClean="0">
                <a:latin typeface="Book Antiqua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Йоганн</a:t>
            </a:r>
            <a:r>
              <a:rPr lang="ru-RU" sz="2000" dirty="0" smtClean="0">
                <a:latin typeface="Book Antiqua" pitchFamily="18" charset="0"/>
              </a:rPr>
              <a:t> </a:t>
            </a:r>
            <a:r>
              <a:rPr lang="ru-RU" sz="2000" dirty="0" err="1" smtClean="0">
                <a:latin typeface="Book Antiqua" pitchFamily="18" charset="0"/>
              </a:rPr>
              <a:t>Брейтінгер</a:t>
            </a:r>
            <a:endParaRPr lang="ru-RU" sz="2000" dirty="0">
              <a:latin typeface="Book Antiqua" pitchFamily="18" charset="0"/>
            </a:endParaRPr>
          </a:p>
        </p:txBody>
      </p:sp>
      <p:pic>
        <p:nvPicPr>
          <p:cNvPr id="15362" name="Picture 2" descr="C:\Documents and Settings\Administrator\Рабочий стол\песталл\gettyimages-526741626-1024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2219324" cy="2928958"/>
          </a:xfrm>
          <a:prstGeom prst="rect">
            <a:avLst/>
          </a:prstGeom>
          <a:noFill/>
        </p:spPr>
      </p:pic>
      <p:pic>
        <p:nvPicPr>
          <p:cNvPr id="15363" name="Picture 3" descr="C:\Documents and Settings\Administrator\Рабочий стол\песталл\220px-Zentralbibliothek_Zürich_-_Porträt_von_Johann_Jakob_Bodmer_-_50000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15093">
            <a:off x="509435" y="3992495"/>
            <a:ext cx="2082056" cy="2313395"/>
          </a:xfrm>
          <a:prstGeom prst="rect">
            <a:avLst/>
          </a:prstGeom>
          <a:noFill/>
        </p:spPr>
      </p:pic>
      <p:pic>
        <p:nvPicPr>
          <p:cNvPr id="15364" name="Picture 4" descr="C:\Documents and Settings\Administrator\Рабочий стол\песталл\274px-Johann_Jakob_Breiting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3429000"/>
            <a:ext cx="2113606" cy="277700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214546" y="621508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Book Antiqua" pitchFamily="18" charset="0"/>
              </a:rPr>
              <a:t>Яків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Бодмер</a:t>
            </a:r>
            <a:r>
              <a:rPr lang="ru-RU" dirty="0" smtClean="0">
                <a:latin typeface="Book Antiqua" pitchFamily="18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57818" y="6286520"/>
            <a:ext cx="2281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Book Antiqua" pitchFamily="18" charset="0"/>
              </a:rPr>
              <a:t>Йоганн</a:t>
            </a:r>
            <a:r>
              <a:rPr lang="ru-RU" dirty="0" smtClean="0">
                <a:latin typeface="Book Antiqua" pitchFamily="18" charset="0"/>
              </a:rPr>
              <a:t> </a:t>
            </a:r>
            <a:r>
              <a:rPr lang="ru-RU" dirty="0" err="1" smtClean="0">
                <a:latin typeface="Book Antiqua" pitchFamily="18" charset="0"/>
              </a:rPr>
              <a:t>Брейтінгер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3500438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ook Antiqua" pitchFamily="18" charset="0"/>
              </a:rPr>
              <a:t>Ж.-Ж. Руссо</a:t>
            </a:r>
            <a:endParaRPr lang="ru-RU" dirty="0"/>
          </a:p>
        </p:txBody>
      </p:sp>
    </p:spTree>
  </p:cSld>
  <p:clrMapOvr>
    <a:masterClrMapping/>
  </p:clrMapOvr>
  <p:transition spd="slow" advClick="0" advTm="11000">
    <p:pull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:\Documents and Settings\Administrator\Рабочий стол\песталл\F26B49F7-51EB-42AA-98BC-C35E60CE9B2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96973">
            <a:off x="794819" y="1246553"/>
            <a:ext cx="2510045" cy="3561873"/>
          </a:xfrm>
          <a:prstGeom prst="rect">
            <a:avLst/>
          </a:prstGeom>
          <a:noFill/>
        </p:spPr>
      </p:pic>
      <p:pic>
        <p:nvPicPr>
          <p:cNvPr id="8" name="Picture 3" descr="C:\Documents and Settings\Administrator\Рабочий стол\песталл\E44A6D8A-A281-4A87-9A5B-0710F7E0A3BE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874762">
            <a:off x="1198505" y="3530399"/>
            <a:ext cx="2149689" cy="2850065"/>
          </a:xfrm>
          <a:prstGeom prst="rect">
            <a:avLst/>
          </a:prstGeom>
          <a:noFill/>
        </p:spPr>
      </p:pic>
      <p:pic>
        <p:nvPicPr>
          <p:cNvPr id="68615" name="Picture 7" descr="C:\Documents and Settings\Administrator\Рабочий стол\песталл\BCDEC045-6697-45BF-950E-40D39C4766FD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1428736"/>
            <a:ext cx="3987348" cy="2809876"/>
          </a:xfrm>
          <a:prstGeom prst="rect">
            <a:avLst/>
          </a:prstGeom>
          <a:noFill/>
        </p:spPr>
      </p:pic>
      <p:pic>
        <p:nvPicPr>
          <p:cNvPr id="12" name="Picture 5" descr="C:\Documents and Settings\Administrator\Рабочий стол\песталл\519A6EA2-8DA3-4EB3-A37B-34D9DE79C82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472" y="3143248"/>
            <a:ext cx="4000528" cy="3026404"/>
          </a:xfrm>
          <a:prstGeom prst="rect">
            <a:avLst/>
          </a:prstGeom>
          <a:noFill/>
        </p:spPr>
      </p:pic>
      <p:pic>
        <p:nvPicPr>
          <p:cNvPr id="13" name="Picture 6" descr="C:\Documents and Settings\Administrator\Рабочий стол\песталл\17AE6639-E314-4061-A200-59F31572A4C5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3143248"/>
            <a:ext cx="2272654" cy="312760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214678" y="7143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i="1" dirty="0" smtClean="0">
                <a:latin typeface="Book Antiqua" pitchFamily="18" charset="0"/>
              </a:rPr>
              <a:t>Творчий спадок </a:t>
            </a:r>
            <a:r>
              <a:rPr lang="uk-UA" i="1" dirty="0" smtClean="0">
                <a:latin typeface="Book Antiqua" pitchFamily="18" charset="0"/>
              </a:rPr>
              <a:t>Й</a:t>
            </a:r>
            <a:r>
              <a:rPr lang="uk-UA" i="1" dirty="0" smtClean="0">
                <a:latin typeface="Book Antiqua" pitchFamily="18" charset="0"/>
              </a:rPr>
              <a:t>. </a:t>
            </a:r>
            <a:r>
              <a:rPr lang="uk-UA" i="1" dirty="0" smtClean="0">
                <a:latin typeface="Book Antiqua" pitchFamily="18" charset="0"/>
              </a:rPr>
              <a:t>Г. </a:t>
            </a:r>
            <a:r>
              <a:rPr lang="uk-UA" i="1" dirty="0" err="1" smtClean="0">
                <a:latin typeface="Book Antiqua" pitchFamily="18" charset="0"/>
              </a:rPr>
              <a:t>Песталоцці</a:t>
            </a:r>
            <a:r>
              <a:rPr lang="uk-UA" i="1" dirty="0" smtClean="0">
                <a:latin typeface="Book Antiqua" pitchFamily="18" charset="0"/>
              </a:rPr>
              <a:t>, який зберігається у фондах бібліотеки.</a:t>
            </a:r>
            <a:endParaRPr lang="ru-RU" i="1" dirty="0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71934" y="17144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http://library.rshu.edu.ua/virtualni-vystavki/1063-vin-divivsya-u-majbutne-j-g-pestalotstsi-pro-mistetstvo-vikhovannya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64291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http://bibliotecaespirita.es/johann-heinrich-pestalozzi/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52863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http://www.ru.heinrich-pestalozzi.de/biografija/kratkaja-biografija/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86182" y="321468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file:///C:/Documents%20and%20Settings/Administrator/%D0%A0%D0%B0%D0%B1%D0%BE%D1%87%D0%B8%D0%B9%20%D1%81%D1%82%D0%BE%D0%BB/%D0%BF%D0%B5%D1%81%D1%82%D0%B0%D0%BB%D0%BB/F0000663.pdf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8577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https://sites.google.com/site/vciteliminulogo/i-g-pestalocci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250030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http://webhp.kspu.edu/joomla/index.php?option=com_courses&amp;task=view&amp;Itemid=110&amp;catid=37&amp;id=13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121442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https://beglova.com/pestalocci-vospitatel-chelovechestva/</a:t>
            </a:r>
            <a:endParaRPr lang="ru-RU" dirty="0"/>
          </a:p>
        </p:txBody>
      </p:sp>
    </p:spTree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1142984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Брав </a:t>
            </a:r>
            <a:r>
              <a:rPr lang="ru-RU" dirty="0" err="1" smtClean="0">
                <a:latin typeface="Book Antiqua" pitchFamily="18" charset="0"/>
              </a:rPr>
              <a:t>активну</a:t>
            </a:r>
            <a:r>
              <a:rPr lang="ru-RU" dirty="0" smtClean="0">
                <a:latin typeface="Book Antiqua" pitchFamily="18" charset="0"/>
              </a:rPr>
              <a:t> участь у </a:t>
            </a:r>
            <a:r>
              <a:rPr lang="ru-RU" dirty="0" err="1" smtClean="0">
                <a:latin typeface="Book Antiqua" pitchFamily="18" charset="0"/>
              </a:rPr>
              <a:t>роботі</a:t>
            </a:r>
            <a:r>
              <a:rPr lang="ru-RU" dirty="0" smtClean="0">
                <a:latin typeface="Book Antiqua" pitchFamily="18" charset="0"/>
              </a:rPr>
              <a:t> "</a:t>
            </a:r>
            <a:r>
              <a:rPr lang="ru-RU" dirty="0" err="1" smtClean="0">
                <a:latin typeface="Book Antiqua" pitchFamily="18" charset="0"/>
              </a:rPr>
              <a:t>Гельветичного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товариства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кушнірів</a:t>
            </a:r>
            <a:r>
              <a:rPr lang="ru-RU" dirty="0" smtClean="0">
                <a:latin typeface="Book Antiqua" pitchFamily="18" charset="0"/>
              </a:rPr>
              <a:t> (</a:t>
            </a:r>
            <a:r>
              <a:rPr lang="ru-RU" dirty="0" err="1" smtClean="0">
                <a:latin typeface="Book Antiqua" pitchFamily="18" charset="0"/>
              </a:rPr>
              <a:t>шкіряників</a:t>
            </a:r>
            <a:r>
              <a:rPr lang="ru-RU" dirty="0" smtClean="0">
                <a:latin typeface="Book Antiqua" pitchFamily="18" charset="0"/>
              </a:rPr>
              <a:t>)", на </a:t>
            </a:r>
            <a:r>
              <a:rPr lang="ru-RU" dirty="0" err="1" smtClean="0">
                <a:latin typeface="Book Antiqua" pitchFamily="18" charset="0"/>
              </a:rPr>
              <a:t>зборах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якого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розглядалися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питання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історії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політики</a:t>
            </a:r>
            <a:r>
              <a:rPr lang="ru-RU" dirty="0" smtClean="0">
                <a:latin typeface="Book Antiqua" pitchFamily="18" charset="0"/>
              </a:rPr>
              <a:t>, </a:t>
            </a:r>
            <a:r>
              <a:rPr lang="ru-RU" dirty="0" err="1" smtClean="0">
                <a:latin typeface="Book Antiqua" pitchFamily="18" charset="0"/>
              </a:rPr>
              <a:t>моралі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виховання</a:t>
            </a:r>
            <a:r>
              <a:rPr lang="ru-RU" dirty="0" smtClean="0">
                <a:latin typeface="Book Antiqua" pitchFamily="18" charset="0"/>
              </a:rPr>
              <a:t> в </a:t>
            </a:r>
            <a:r>
              <a:rPr lang="ru-RU" dirty="0" err="1" smtClean="0">
                <a:latin typeface="Book Antiqua" pitchFamily="18" charset="0"/>
              </a:rPr>
              <a:t>дусі</a:t>
            </a: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вчення</a:t>
            </a:r>
            <a:r>
              <a:rPr lang="ru-RU" dirty="0" smtClean="0">
                <a:latin typeface="Book Antiqua" pitchFamily="18" charset="0"/>
              </a:rPr>
              <a:t> Руссо.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Товариство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видавало</a:t>
            </a:r>
            <a:r>
              <a:rPr lang="ru-RU" dirty="0" smtClean="0">
                <a:latin typeface="Book Antiqua" pitchFamily="18" charset="0"/>
              </a:rPr>
              <a:t> журнал "</a:t>
            </a:r>
            <a:r>
              <a:rPr lang="ru-RU" dirty="0" err="1" smtClean="0">
                <a:latin typeface="Book Antiqua" pitchFamily="18" charset="0"/>
              </a:rPr>
              <a:t>Нагадувач</a:t>
            </a:r>
            <a:r>
              <a:rPr lang="ru-RU" dirty="0" smtClean="0">
                <a:latin typeface="Book Antiqua" pitchFamily="18" charset="0"/>
              </a:rPr>
              <a:t>", на </a:t>
            </a:r>
            <a:r>
              <a:rPr lang="ru-RU" dirty="0" err="1" smtClean="0">
                <a:latin typeface="Book Antiqua" pitchFamily="18" charset="0"/>
              </a:rPr>
              <a:t>сторінках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якого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публікував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свої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статті</a:t>
            </a:r>
            <a:r>
              <a:rPr lang="ru-RU" dirty="0" smtClean="0">
                <a:latin typeface="Book Antiqua" pitchFamily="18" charset="0"/>
              </a:rPr>
              <a:t>.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 За участь у </a:t>
            </a:r>
            <a:r>
              <a:rPr lang="ru-RU" dirty="0" err="1" smtClean="0">
                <a:latin typeface="Book Antiqua" pitchFamily="18" charset="0"/>
              </a:rPr>
              <a:t>роботі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цього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товариства</a:t>
            </a:r>
            <a:r>
              <a:rPr lang="ru-RU" dirty="0" smtClean="0">
                <a:latin typeface="Book Antiqua" pitchFamily="18" charset="0"/>
              </a:rPr>
              <a:t> та протест </a:t>
            </a:r>
            <a:r>
              <a:rPr lang="ru-RU" dirty="0" err="1" smtClean="0">
                <a:latin typeface="Book Antiqua" pitchFamily="18" charset="0"/>
              </a:rPr>
              <a:t>проти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спалення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твору</a:t>
            </a: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Ж.-Ж.Руссо "</a:t>
            </a:r>
            <a:r>
              <a:rPr lang="ru-RU" dirty="0" err="1" smtClean="0">
                <a:latin typeface="Book Antiqua" pitchFamily="18" charset="0"/>
              </a:rPr>
              <a:t>Еміль</a:t>
            </a:r>
            <a:r>
              <a:rPr lang="ru-RU" dirty="0" smtClean="0">
                <a:latin typeface="Book Antiqua" pitchFamily="18" charset="0"/>
              </a:rPr>
              <a:t>" </a:t>
            </a:r>
          </a:p>
          <a:p>
            <a:pPr algn="ctr"/>
            <a:r>
              <a:rPr lang="ru-RU" dirty="0" err="1" smtClean="0">
                <a:latin typeface="Book Antiqua" pitchFamily="18" charset="0"/>
              </a:rPr>
              <a:t>він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був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заарештований</a:t>
            </a:r>
            <a:r>
              <a:rPr lang="ru-RU" dirty="0" smtClean="0">
                <a:latin typeface="Book Antiqua" pitchFamily="18" charset="0"/>
              </a:rPr>
              <a:t> у 1767 </a:t>
            </a:r>
            <a:r>
              <a:rPr lang="ru-RU" dirty="0" err="1" smtClean="0">
                <a:latin typeface="Book Antiqua" pitchFamily="18" charset="0"/>
              </a:rPr>
              <a:t>р</a:t>
            </a:r>
            <a:endParaRPr lang="ru-RU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Click="0" advTm="19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Paisaje de la fazenda de Neuhof en 17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5286412" cy="45005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5357826"/>
            <a:ext cx="3695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latin typeface="Book Antiqua" pitchFamily="18" charset="0"/>
              </a:rPr>
              <a:t>Краєвид</a:t>
            </a:r>
            <a:r>
              <a:rPr lang="ru-RU" i="1" dirty="0" smtClean="0">
                <a:latin typeface="Book Antiqua" pitchFamily="18" charset="0"/>
              </a:rPr>
              <a:t> ферми </a:t>
            </a:r>
            <a:r>
              <a:rPr lang="ru-RU" i="1" dirty="0" err="1" smtClean="0">
                <a:latin typeface="Book Antiqua" pitchFamily="18" charset="0"/>
              </a:rPr>
              <a:t>Нейгоф</a:t>
            </a:r>
            <a:r>
              <a:rPr lang="ru-RU" i="1" dirty="0" smtClean="0">
                <a:latin typeface="Book Antiqua" pitchFamily="18" charset="0"/>
              </a:rPr>
              <a:t> у 1780 </a:t>
            </a:r>
            <a:r>
              <a:rPr lang="ru-RU" i="1" dirty="0" err="1" smtClean="0">
                <a:latin typeface="Book Antiqua" pitchFamily="18" charset="0"/>
              </a:rPr>
              <a:t>році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388" y="2285992"/>
            <a:ext cx="19288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У 1769 </a:t>
            </a:r>
            <a:r>
              <a:rPr lang="ru-RU" dirty="0" err="1" smtClean="0">
                <a:latin typeface="Book Antiqua" pitchFamily="18" charset="0"/>
              </a:rPr>
              <a:t>році</a:t>
            </a:r>
            <a:r>
              <a:rPr lang="ru-RU" dirty="0" smtClean="0">
                <a:latin typeface="Book Antiqua" pitchFamily="18" charset="0"/>
              </a:rPr>
              <a:t> 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Й. </a:t>
            </a:r>
            <a:r>
              <a:rPr lang="ru-RU" dirty="0" err="1" smtClean="0">
                <a:latin typeface="Book Antiqua" pitchFamily="18" charset="0"/>
              </a:rPr>
              <a:t>Песталоцці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придбав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невелику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садибу</a:t>
            </a:r>
            <a:r>
              <a:rPr lang="ru-RU" dirty="0" smtClean="0">
                <a:latin typeface="Book Antiqua" pitchFamily="18" charset="0"/>
              </a:rPr>
              <a:t>, назвавши </a:t>
            </a:r>
            <a:r>
              <a:rPr lang="ru-RU" dirty="0" err="1" smtClean="0">
                <a:latin typeface="Book Antiqua" pitchFamily="18" charset="0"/>
              </a:rPr>
              <a:t>її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Нейгоф</a:t>
            </a:r>
            <a:r>
              <a:rPr lang="ru-RU" dirty="0" smtClean="0">
                <a:latin typeface="Book Antiqua" pitchFamily="18" charset="0"/>
              </a:rPr>
              <a:t>, </a:t>
            </a:r>
          </a:p>
          <a:p>
            <a:pPr algn="ctr"/>
            <a:r>
              <a:rPr lang="ru-RU" dirty="0" smtClean="0">
                <a:latin typeface="Book Antiqua" pitchFamily="18" charset="0"/>
              </a:rPr>
              <a:t> недалеко </a:t>
            </a:r>
            <a:r>
              <a:rPr lang="ru-RU" dirty="0" err="1" smtClean="0">
                <a:latin typeface="Book Antiqua" pitchFamily="18" charset="0"/>
              </a:rPr>
              <a:t>від</a:t>
            </a:r>
            <a:r>
              <a:rPr lang="ru-RU" dirty="0" smtClean="0">
                <a:latin typeface="Book Antiqua" pitchFamily="18" charset="0"/>
              </a:rPr>
              <a:t> м. Цюрих </a:t>
            </a:r>
            <a:endParaRPr lang="ru-RU" dirty="0"/>
          </a:p>
        </p:txBody>
      </p:sp>
    </p:spTree>
  </p:cSld>
  <p:clrMapOvr>
    <a:masterClrMapping/>
  </p:clrMapOvr>
  <p:transition spd="slow" advClick="0" advTm="6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0694" y="2000240"/>
            <a:ext cx="25003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Там разом </a:t>
            </a:r>
            <a:r>
              <a:rPr lang="ru-RU" dirty="0" err="1" smtClean="0">
                <a:latin typeface="Book Antiqua" pitchFamily="18" charset="0"/>
              </a:rPr>
              <a:t>із</a:t>
            </a:r>
            <a:r>
              <a:rPr lang="ru-RU" dirty="0" smtClean="0">
                <a:latin typeface="Book Antiqua" pitchFamily="18" charset="0"/>
              </a:rPr>
              <a:t> дружиною Анною </a:t>
            </a:r>
            <a:r>
              <a:rPr lang="ru-RU" dirty="0" err="1" smtClean="0">
                <a:latin typeface="Book Antiqua" pitchFamily="18" charset="0"/>
              </a:rPr>
              <a:t>відкрив</a:t>
            </a:r>
            <a:endParaRPr lang="ru-RU" dirty="0" smtClean="0">
              <a:latin typeface="Book Antiqua" pitchFamily="18" charset="0"/>
            </a:endParaRPr>
          </a:p>
          <a:p>
            <a:pPr algn="ctr"/>
            <a:r>
              <a:rPr lang="ru-RU" dirty="0" smtClean="0">
                <a:latin typeface="Book Antiqua" pitchFamily="18" charset="0"/>
              </a:rPr>
              <a:t> "</a:t>
            </a:r>
            <a:r>
              <a:rPr lang="ru-RU" dirty="0" err="1" smtClean="0">
                <a:latin typeface="Book Antiqua" pitchFamily="18" charset="0"/>
              </a:rPr>
              <a:t>Установу</a:t>
            </a:r>
            <a:r>
              <a:rPr lang="ru-RU" dirty="0" smtClean="0">
                <a:latin typeface="Book Antiqua" pitchFamily="18" charset="0"/>
              </a:rPr>
              <a:t> для </a:t>
            </a:r>
            <a:r>
              <a:rPr lang="ru-RU" dirty="0" err="1" smtClean="0">
                <a:latin typeface="Book Antiqua" pitchFamily="18" charset="0"/>
              </a:rPr>
              <a:t>бідних</a:t>
            </a:r>
            <a:r>
              <a:rPr lang="ru-RU" dirty="0" smtClean="0">
                <a:latin typeface="Book Antiqua" pitchFamily="18" charset="0"/>
              </a:rPr>
              <a:t>" (1774–1780рр.) - школу </a:t>
            </a:r>
            <a:r>
              <a:rPr lang="ru-RU" dirty="0" err="1" smtClean="0">
                <a:latin typeface="Book Antiqua" pitchFamily="18" charset="0"/>
              </a:rPr>
              <a:t>інтернатного</a:t>
            </a:r>
            <a:r>
              <a:rPr lang="ru-RU" dirty="0" smtClean="0">
                <a:latin typeface="Book Antiqua" pitchFamily="18" charset="0"/>
              </a:rPr>
              <a:t> типу для </a:t>
            </a:r>
            <a:r>
              <a:rPr lang="ru-RU" dirty="0" err="1" smtClean="0">
                <a:latin typeface="Book Antiqua" pitchFamily="18" charset="0"/>
              </a:rPr>
              <a:t>дітей</a:t>
            </a:r>
            <a:r>
              <a:rPr lang="ru-RU" dirty="0" smtClean="0">
                <a:latin typeface="Book Antiqua" pitchFamily="18" charset="0"/>
              </a:rPr>
              <a:t> селян, в </a:t>
            </a:r>
            <a:r>
              <a:rPr lang="ru-RU" dirty="0" err="1" smtClean="0">
                <a:latin typeface="Book Antiqua" pitchFamily="18" charset="0"/>
              </a:rPr>
              <a:t>якій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намагався</a:t>
            </a: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 err="1" smtClean="0">
                <a:latin typeface="Book Antiqua" pitchFamily="18" charset="0"/>
              </a:rPr>
              <a:t>поєднати</a:t>
            </a:r>
            <a:r>
              <a:rPr lang="ru-RU" dirty="0" smtClean="0">
                <a:latin typeface="Book Antiqua" pitchFamily="18" charset="0"/>
              </a:rPr>
              <a:t> </a:t>
            </a:r>
            <a:r>
              <a:rPr lang="ru-RU" dirty="0" err="1" smtClean="0">
                <a:latin typeface="Book Antiqua" pitchFamily="18" charset="0"/>
              </a:rPr>
              <a:t>навчання</a:t>
            </a:r>
            <a:r>
              <a:rPr lang="ru-RU" dirty="0" smtClean="0">
                <a:latin typeface="Book Antiqua" pitchFamily="18" charset="0"/>
              </a:rPr>
              <a:t> </a:t>
            </a:r>
            <a:r>
              <a:rPr lang="ru-RU" dirty="0" err="1" smtClean="0">
                <a:latin typeface="Book Antiqua" pitchFamily="18" charset="0"/>
              </a:rPr>
              <a:t>з</a:t>
            </a:r>
            <a:r>
              <a:rPr lang="ru-RU" dirty="0" smtClean="0">
                <a:latin typeface="Book Antiqua" pitchFamily="18" charset="0"/>
              </a:rPr>
              <a:t> продуктивною </a:t>
            </a:r>
            <a:r>
              <a:rPr lang="ru-RU" dirty="0" err="1" smtClean="0">
                <a:latin typeface="Book Antiqua" pitchFamily="18" charset="0"/>
              </a:rPr>
              <a:t>працею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457203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4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0694" y="1643050"/>
            <a:ext cx="321467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Bookman Old Style" pitchFamily="18" charset="0"/>
              </a:rPr>
              <a:t>Педагог </a:t>
            </a:r>
            <a:r>
              <a:rPr lang="ru-RU" sz="2000" dirty="0" err="1" smtClean="0">
                <a:latin typeface="Bookman Old Style" pitchFamily="18" charset="0"/>
              </a:rPr>
              <a:t>помітив</a:t>
            </a:r>
            <a:r>
              <a:rPr lang="ru-RU" sz="2000" dirty="0" smtClean="0">
                <a:latin typeface="Bookman Old Style" pitchFamily="18" charset="0"/>
              </a:rPr>
              <a:t>, </a:t>
            </a:r>
            <a:r>
              <a:rPr lang="ru-RU" sz="2000" dirty="0" err="1" smtClean="0">
                <a:latin typeface="Bookman Old Style" pitchFamily="18" charset="0"/>
              </a:rPr>
              <a:t>що</a:t>
            </a:r>
            <a:r>
              <a:rPr lang="ru-RU" sz="2000" dirty="0" smtClean="0">
                <a:latin typeface="Bookman Old Style" pitchFamily="18" charset="0"/>
              </a:rPr>
              <a:t> сироти, </a:t>
            </a:r>
            <a:r>
              <a:rPr lang="ru-RU" sz="2000" dirty="0" err="1" smtClean="0">
                <a:latin typeface="Bookman Old Style" pitchFamily="18" charset="0"/>
              </a:rPr>
              <a:t>які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вчились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і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працювали</a:t>
            </a:r>
            <a:r>
              <a:rPr lang="ru-RU" sz="2000" dirty="0" smtClean="0">
                <a:latin typeface="Bookman Old Style" pitchFamily="18" charset="0"/>
              </a:rPr>
              <a:t> як </a:t>
            </a:r>
            <a:r>
              <a:rPr lang="ru-RU" sz="2000" dirty="0" err="1" smtClean="0">
                <a:latin typeface="Bookman Old Style" pitchFamily="18" charset="0"/>
              </a:rPr>
              <a:t>фермери</a:t>
            </a:r>
            <a:r>
              <a:rPr lang="ru-RU" sz="2000" dirty="0" smtClean="0">
                <a:latin typeface="Bookman Old Style" pitchFamily="18" charset="0"/>
              </a:rPr>
              <a:t>, </a:t>
            </a:r>
            <a:r>
              <a:rPr lang="ru-RU" sz="2000" dirty="0" err="1" smtClean="0">
                <a:latin typeface="Bookman Old Style" pitchFamily="18" charset="0"/>
              </a:rPr>
              <a:t>недоїдали</a:t>
            </a:r>
            <a:r>
              <a:rPr lang="ru-RU" sz="2000" dirty="0" smtClean="0">
                <a:latin typeface="Bookman Old Style" pitchFamily="18" charset="0"/>
              </a:rPr>
              <a:t> та </a:t>
            </a:r>
            <a:r>
              <a:rPr lang="ru-RU" sz="2000" dirty="0" err="1" smtClean="0">
                <a:latin typeface="Bookman Old Style" pitchFamily="18" charset="0"/>
              </a:rPr>
              <a:t>перевтомлювались</a:t>
            </a:r>
            <a:r>
              <a:rPr lang="ru-RU" sz="2000" dirty="0" smtClean="0">
                <a:latin typeface="Bookman Old Style" pitchFamily="18" charset="0"/>
              </a:rPr>
              <a:t>. </a:t>
            </a:r>
            <a:r>
              <a:rPr lang="ru-RU" sz="2000" dirty="0" err="1" smtClean="0">
                <a:latin typeface="Bookman Old Style" pitchFamily="18" charset="0"/>
              </a:rPr>
              <a:t>Він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хотів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навчити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їх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жити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задоволено</a:t>
            </a:r>
            <a:r>
              <a:rPr lang="ru-RU" sz="2000" dirty="0" smtClean="0">
                <a:latin typeface="Bookman Old Style" pitchFamily="18" charset="0"/>
              </a:rPr>
              <a:t>, </a:t>
            </a:r>
            <a:r>
              <a:rPr lang="ru-RU" sz="2000" dirty="0" err="1" smtClean="0">
                <a:latin typeface="Bookman Old Style" pitchFamily="18" charset="0"/>
              </a:rPr>
              <a:t>і</a:t>
            </a:r>
            <a:r>
              <a:rPr lang="ru-RU" sz="2000" dirty="0" smtClean="0">
                <a:latin typeface="Bookman Old Style" pitchFamily="18" charset="0"/>
              </a:rPr>
              <a:t> думав </a:t>
            </a:r>
            <a:r>
              <a:rPr lang="ru-RU" sz="2000" dirty="0" err="1" smtClean="0">
                <a:latin typeface="Bookman Old Style" pitchFamily="18" charset="0"/>
              </a:rPr>
              <a:t>перетворити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 Antiqua" pitchFamily="18" charset="0"/>
              </a:rPr>
              <a:t>Нейгоф</a:t>
            </a:r>
            <a:r>
              <a:rPr lang="ru-RU" sz="2000" dirty="0" smtClean="0">
                <a:latin typeface="Bookman Old Style" pitchFamily="18" charset="0"/>
              </a:rPr>
              <a:t> на </a:t>
            </a:r>
            <a:r>
              <a:rPr lang="ru-RU" sz="2000" dirty="0" err="1" smtClean="0">
                <a:latin typeface="Bookman Old Style" pitchFamily="18" charset="0"/>
              </a:rPr>
              <a:t>промислову</a:t>
            </a:r>
            <a:r>
              <a:rPr lang="ru-RU" sz="2000" dirty="0" smtClean="0">
                <a:latin typeface="Bookman Old Style" pitchFamily="18" charset="0"/>
              </a:rPr>
              <a:t> школу. </a:t>
            </a:r>
            <a:r>
              <a:rPr lang="ru-RU" sz="2000" dirty="0" err="1" smtClean="0">
                <a:latin typeface="Bookman Old Style" pitchFamily="18" charset="0"/>
              </a:rPr>
              <a:t>Його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ідеал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навчання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цих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дітей</a:t>
            </a:r>
            <a:r>
              <a:rPr lang="ru-RU" sz="2000" dirty="0" smtClean="0">
                <a:latin typeface="Bookman Old Style" pitchFamily="18" charset="0"/>
              </a:rPr>
              <a:t> включав </a:t>
            </a:r>
            <a:r>
              <a:rPr lang="ru-RU" sz="2000" dirty="0" err="1" smtClean="0">
                <a:latin typeface="Bookman Old Style" pitchFamily="18" charset="0"/>
              </a:rPr>
              <a:t>сільське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господарство</a:t>
            </a:r>
            <a:r>
              <a:rPr lang="ru-RU" sz="2000" dirty="0" smtClean="0">
                <a:latin typeface="Bookman Old Style" pitchFamily="18" charset="0"/>
              </a:rPr>
              <a:t>, </a:t>
            </a:r>
            <a:r>
              <a:rPr lang="ru-RU" sz="2000" dirty="0" err="1" smtClean="0">
                <a:latin typeface="Bookman Old Style" pitchFamily="18" charset="0"/>
              </a:rPr>
              <a:t>промисловість</a:t>
            </a:r>
            <a:r>
              <a:rPr lang="ru-RU" sz="2000" dirty="0" smtClean="0">
                <a:latin typeface="Bookman Old Style" pitchFamily="18" charset="0"/>
              </a:rPr>
              <a:t> та </a:t>
            </a:r>
            <a:r>
              <a:rPr lang="ru-RU" sz="2000" dirty="0" err="1" smtClean="0">
                <a:latin typeface="Bookman Old Style" pitchFamily="18" charset="0"/>
              </a:rPr>
              <a:t>торгівлю</a:t>
            </a:r>
            <a:endParaRPr lang="ru-RU" sz="2400" dirty="0">
              <a:latin typeface="Bookman Old Style" pitchFamily="18" charset="0"/>
            </a:endParaRPr>
          </a:p>
        </p:txBody>
      </p:sp>
      <p:pic>
        <p:nvPicPr>
          <p:cNvPr id="56322" name="Picture 2" descr="Человеческая природа – Сердце, Ум и Ру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5143536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0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ation20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education20</Template>
  <TotalTime>15819</TotalTime>
  <Words>1648</Words>
  <PresentationFormat>Экран (4:3)</PresentationFormat>
  <Paragraphs>153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education20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ServerBD</cp:lastModifiedBy>
  <cp:revision>235</cp:revision>
  <dcterms:modified xsi:type="dcterms:W3CDTF">2021-01-15T12:18:23Z</dcterms:modified>
</cp:coreProperties>
</file>