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76" r:id="rId5"/>
    <p:sldId id="267" r:id="rId6"/>
    <p:sldId id="258" r:id="rId7"/>
    <p:sldId id="268" r:id="rId8"/>
    <p:sldId id="259" r:id="rId9"/>
    <p:sldId id="260" r:id="rId10"/>
    <p:sldId id="277" r:id="rId11"/>
    <p:sldId id="278" r:id="rId12"/>
    <p:sldId id="269" r:id="rId13"/>
    <p:sldId id="261" r:id="rId14"/>
    <p:sldId id="271" r:id="rId15"/>
    <p:sldId id="262" r:id="rId16"/>
    <p:sldId id="263" r:id="rId17"/>
    <p:sldId id="270" r:id="rId18"/>
    <p:sldId id="273" r:id="rId19"/>
    <p:sldId id="275" r:id="rId20"/>
    <p:sldId id="265" r:id="rId21"/>
    <p:sldId id="272" r:id="rId22"/>
    <p:sldId id="274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2" autoAdjust="0"/>
  </p:normalViewPr>
  <p:slideViewPr>
    <p:cSldViewPr>
      <p:cViewPr varScale="1">
        <p:scale>
          <a:sx n="63" d="100"/>
          <a:sy n="63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31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62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31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2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17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7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45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70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03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7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47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81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gif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08" y="0"/>
            <a:ext cx="9155008" cy="685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8000"/>
                    </a14:imgEffect>
                    <a14:imgEffect>
                      <a14:colorTemperature colorTemp="11200"/>
                    </a14:imgEffect>
                    <a14:imgEffect>
                      <a14:brightnessContrast bright="-2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22128"/>
            <a:ext cx="3960440" cy="5420257"/>
          </a:xfrm>
          <a:prstGeom prst="rect">
            <a:avLst/>
          </a:prstGeom>
          <a:noFill/>
          <a:ln>
            <a:noFill/>
          </a:ln>
          <a:effectLst>
            <a:glow rad="8001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98112" y="1268760"/>
            <a:ext cx="4577504" cy="53860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Наукова бібліотека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Глухівського національного педагогічного університету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пропонує переглянути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віртуальну виставку до 100-річчя з дня народження </a:t>
            </a:r>
            <a:r>
              <a:rPr lang="ru-RU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Григорія </a:t>
            </a:r>
            <a:r>
              <a:rPr lang="ru-RU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Тютюнника</a:t>
            </a:r>
          </a:p>
          <a:p>
            <a:pPr algn="ctr"/>
            <a:r>
              <a:rPr lang="ru-RU" sz="4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вічно сурмить недоспівана пісня» </a:t>
            </a:r>
          </a:p>
        </p:txBody>
      </p:sp>
      <p:pic>
        <p:nvPicPr>
          <p:cNvPr id="1035" name="Picture 11" descr="C:\Documents and Settings\admin\Рабочий стол\картинки\b84550_e617234ff332460a8fcdc28882254e4c-mv2.gif"/>
          <p:cNvPicPr>
            <a:picLocks noChangeAspect="1" noChangeArrowheads="1" noCrop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739" y="-329440"/>
            <a:ext cx="3261888" cy="190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admin\Рабочий стол\картинки\856370_1bbc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384" y="-329440"/>
            <a:ext cx="2857500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Василь Волощук - Люблю я свою Україну (online-audio-converter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2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14:prism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Рабочий стол\Україна\1367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1352"/>
            <a:ext cx="9252520" cy="687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39"/>
            <a:ext cx="896448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Любов до всього українського поєднала і вела по життєвому шляху дві непересічні особистості – Григорія Тютюнника і його дружину – Олену Федотівну Черненко, яка була йому вірним другом, берегинею його 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пам’яті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                              </a:t>
            </a:r>
            <a:endParaRPr lang="ru-RU" sz="24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Олено</a:t>
            </a:r>
            <a:r>
              <a:rPr lang="ru-RU"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!...Я люблю тебе,                                                           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</a:p>
          <a:p>
            <a:pPr algn="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літнє небо голубе!                                                                                           </a:t>
            </a:r>
          </a:p>
          <a:p>
            <a:pPr algn="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степами шум вітрів.                                                                                    </a:t>
            </a:r>
          </a:p>
          <a:p>
            <a:pPr algn="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попіл би згорів,                                                                                       </a:t>
            </a:r>
          </a:p>
          <a:p>
            <a:pPr algn="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тільки бачить синь очей                                                                                   </a:t>
            </a:r>
          </a:p>
          <a:p>
            <a:pPr algn="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імлі у шелесті ночей,                                                                                    </a:t>
            </a:r>
          </a:p>
          <a:p>
            <a:pPr algn="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щоб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 голубила мене,                                                                                             </a:t>
            </a:r>
          </a:p>
          <a:p>
            <a:pPr algn="r"/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 </a:t>
            </a:r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вечір квітами 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дихне…                                                                                             </a:t>
            </a:r>
            <a:endParaRPr lang="ru-RU" sz="2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400" y="2132856"/>
            <a:ext cx="2364000" cy="1904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011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7000">
        <p14:prism/>
      </p:transition>
    </mc:Choice>
    <mc:Fallback xmlns="">
      <p:transition spd="slow" advClick="0" advTm="1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16632"/>
            <a:ext cx="42484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/>
              <a:t>Н</a:t>
            </a:r>
            <a:r>
              <a:rPr lang="ru-RU" sz="2400" b="1" smtClean="0"/>
              <a:t>іжно </a:t>
            </a:r>
            <a:r>
              <a:rPr lang="ru-RU" sz="2400" b="1"/>
              <a:t>любив свою матір, можливо, ще й тому, що зростав без батька. Своїй мамі він присвятив цикл </a:t>
            </a:r>
            <a:r>
              <a:rPr lang="ru-RU" sz="2400" b="1" smtClean="0"/>
              <a:t>поезій.                           </a:t>
            </a:r>
            <a:endParaRPr lang="ru-RU" sz="2400" b="1"/>
          </a:p>
          <a:p>
            <a:endParaRPr lang="ru-RU" smtClean="0"/>
          </a:p>
          <a:p>
            <a:endParaRPr lang="ru-RU" smtClean="0"/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 чекаєш вже давно,                                                                            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Страднице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моя, старенька мати.                                                                   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Б’ють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вітри тривогою в вікно,                                                                         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дають тобі спокійно спати.                                                                       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сумуй, не клич собі жалю.                                                                                 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 повинна ти мене діждатись.                                                                 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так тебе люблю, люблю,                                                                                  </a:t>
            </a:r>
          </a:p>
          <a:p>
            <a:pPr algn="ctr"/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Страднице </a:t>
            </a:r>
            <a:r>
              <a:rPr lang="ru-RU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моя,  старенька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мати…</a:t>
            </a:r>
            <a:endParaRPr lang="ru-RU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23"/>
          <a:stretch/>
        </p:blipFill>
        <p:spPr bwMode="auto">
          <a:xfrm>
            <a:off x="4315517" y="1730192"/>
            <a:ext cx="4697766" cy="494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899" y="116632"/>
            <a:ext cx="3709578" cy="207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21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4000">
        <p14:prism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4248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377991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Усе життя Григорій-старший квапився жити. Він наче відчував, що долею йому відведено зовсім мало часу. </a:t>
            </a:r>
            <a:endParaRPr lang="ru-RU" sz="2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Спонукав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творчості й молодшого брата, радив йому писати українською: «От ти пишеш по-російськи. Ну, що ж, як воно вже так склалося, пиши. Тільки знай, братику, мова - душа народу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8" t="-2279" r="16089" b="-2567"/>
          <a:stretch/>
        </p:blipFill>
        <p:spPr bwMode="auto">
          <a:xfrm>
            <a:off x="3661265" y="-178089"/>
            <a:ext cx="5542983" cy="5227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11" y="5049788"/>
            <a:ext cx="2391877" cy="180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5" t="10352" r="7505" b="25732"/>
          <a:stretch/>
        </p:blipFill>
        <p:spPr bwMode="auto">
          <a:xfrm>
            <a:off x="3637249" y="4978967"/>
            <a:ext cx="308817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2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4000">
        <p14:prism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Documents and Settings\admin\Рабочий стол\28258379595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9" y="2664"/>
            <a:ext cx="91304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476672"/>
            <a:ext cx="4248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</a:rPr>
              <a:t>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Творчий доробок митця складає збірка оповідань «Зоряні межі» (1950), повість «Хмарка сонця не заступить» (1957). Вже після смерті письменника світ побачив його збірку поезій воєнного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часу  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«Журавлині ключі» (1963), повість «Буг шумить» (1965), «Твори у двох томах» (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1970)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78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215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3214834" cy="618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Щоліта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приїздив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Шилівку до матері, тут по кілька місяців жив і писав свій основний твір життя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казав друзям, що йому ніде так легко не пишеться, як у рідній Шилівці, котру назвав у романі «Вир»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Троянівкою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1" name="Picture 5" descr="C:\Documents and Settings\admin\Рабочий стол\Україна\3e1200c776a93e088328bb8cb6c5770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2" t="15704" r="552" b="9740"/>
          <a:stretch/>
        </p:blipFill>
        <p:spPr bwMode="auto">
          <a:xfrm>
            <a:off x="3214835" y="476672"/>
            <a:ext cx="579493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335049"/>
            <a:ext cx="2348681" cy="236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197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98" y="0"/>
            <a:ext cx="915559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Роман Григорія Тютюнника «Вир» посідає особливе місце як у творчості прозаїка, так і в історії українського письменства. Його поява стала справжньою подією в літературному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житті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69974"/>
            <a:ext cx="7431004" cy="445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099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4" y="0"/>
            <a:ext cx="91800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332657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1960 року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з'явилася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перша частина роману «Вир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52" y="1574081"/>
            <a:ext cx="6996120" cy="5027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C:\Documents and Settings\admin\Рабочий стол\картинки\artage-io-thumb-5cf64ac82c0c13fe958399b126fba92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08091"/>
            <a:ext cx="5605363" cy="254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61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C:\Documents and Settings\admin\Рабочий стол\картинки\Eb3l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28803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Друга частина вийшла посмертно - в 1962 році. Наступного року «Вир» було удостоєно Шевченківської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премії </a:t>
            </a:r>
          </a:p>
          <a:p>
            <a:endParaRPr lang="ru-RU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1"/>
          <a:stretch/>
        </p:blipFill>
        <p:spPr bwMode="auto">
          <a:xfrm>
            <a:off x="3688154" y="0"/>
            <a:ext cx="545584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 descr="C:\Documents and Settings\admin\Рабочий стол\картинки\tyn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02" y="4581127"/>
            <a:ext cx="3059787" cy="22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88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Documents and Settings\admin\Рабочий стол\картинки\116188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328"/>
            <a:ext cx="3302496" cy="3122672"/>
          </a:xfrm>
          <a:prstGeom prst="rect">
            <a:avLst/>
          </a:prstGeom>
          <a:noFill/>
          <a:effectLst>
            <a:glow rad="406400">
              <a:schemeClr val="accent1">
                <a:satMod val="175000"/>
                <a:alpha val="72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37" b="11810"/>
          <a:stretch/>
        </p:blipFill>
        <p:spPr bwMode="auto">
          <a:xfrm>
            <a:off x="4269160" y="2852936"/>
            <a:ext cx="4628256" cy="3523665"/>
          </a:xfrm>
          <a:prstGeom prst="rect">
            <a:avLst/>
          </a:prstGeom>
          <a:noFill/>
          <a:ln>
            <a:noFill/>
          </a:ln>
          <a:effectLst>
            <a:glow rad="609600">
              <a:schemeClr val="accent1">
                <a:alpha val="5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370790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«...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 людяності. І вроджений, і вистражданий», - писав про нього молодший брат Григір. Справжній талант не дається без болю і муки, як і саме життя. А ще життя не дається без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любові…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«Мало – бачити. Мало – розуміти. Треба любить. Немає загадки таланту. Є вічна загадка любові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493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4000">
        <p14:prism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404665"/>
            <a:ext cx="58143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світанку я вихожу в степ,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летять вітри пахучі, мрійні,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 жовтець медянисто цвіте,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шумлять хліба хмільні, надійні.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Ляжу і прислухаюсь землі: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Грають соки і чорнозем диха,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Десь тумани постають в імлі,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Пропливають так повільно, стиха.</a:t>
            </a:r>
          </a:p>
          <a:p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земля колише,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колиса…»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8" name="Picture 4" descr="C:\Documents and Settings\admin\Рабочий стол\картинки\2294174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-867898"/>
            <a:ext cx="3181407" cy="254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59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4000">
        <p14:prism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" y="35468"/>
            <a:ext cx="9139064" cy="6822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618544"/>
            <a:ext cx="9144000" cy="9541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Народився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Григорій 23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квітня 1920 року в селі Шилівка Зіньківського району на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Полтавщині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512" y="1996803"/>
            <a:ext cx="2592288" cy="351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30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5800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/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80"/>
            <a:ext cx="9143999" cy="68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076835"/>
            <a:ext cx="33032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Помер Григорій Тютюнник 29 серпня 1961 року у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Львові.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Похований на Личаківському цвинтарі у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Львові. На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могилі - погруддя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письменника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980" y="693282"/>
            <a:ext cx="4122008" cy="5490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28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9" y="0"/>
            <a:ext cx="914744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smtClean="0"/>
              <a:t> </a:t>
            </a:r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Ім'я Г. М. Тютюнника присвоєно школі, в якій він навчався, у Шилівці. Там же є кімната-музей Григорія та його брата - Григора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Тютюнників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794" y="1521151"/>
            <a:ext cx="7543206" cy="532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77072"/>
            <a:ext cx="3787233" cy="2426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957" y="1372419"/>
            <a:ext cx="3184971" cy="2385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86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295" cy="684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018" y="429668"/>
            <a:ext cx="51628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endParaRPr lang="uk-UA" smtClean="0"/>
          </a:p>
          <a:p>
            <a:endParaRPr lang="uk-UA"/>
          </a:p>
          <a:p>
            <a:endParaRPr lang="uk-UA" smtClean="0"/>
          </a:p>
          <a:p>
            <a:r>
              <a:rPr lang="en-US" smtClean="0"/>
              <a:t>ukrclassic.com.ua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9" y="908720"/>
            <a:ext cx="51594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endParaRPr lang="uk-UA"/>
          </a:p>
          <a:p>
            <a:endParaRPr lang="uk-UA" smtClean="0"/>
          </a:p>
          <a:p>
            <a:endParaRPr lang="uk-UA"/>
          </a:p>
          <a:p>
            <a:r>
              <a:rPr lang="en-US" smtClean="0"/>
              <a:t>uk.wikipedia.org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9" y="1422068"/>
            <a:ext cx="5781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endParaRPr lang="uk-UA"/>
          </a:p>
          <a:p>
            <a:endParaRPr lang="uk-UA" smtClean="0"/>
          </a:p>
          <a:p>
            <a:endParaRPr lang="uk-UA"/>
          </a:p>
          <a:p>
            <a:r>
              <a:rPr lang="en-US" smtClean="0"/>
              <a:t>resource.history.org.ua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8"/>
            <a:ext cx="52526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endParaRPr lang="uk-UA"/>
          </a:p>
          <a:p>
            <a:endParaRPr lang="uk-UA" smtClean="0"/>
          </a:p>
          <a:p>
            <a:r>
              <a:rPr lang="en-US" smtClean="0"/>
              <a:t>www.ukrlib.com.ua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30" y="2718212"/>
            <a:ext cx="5285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endParaRPr lang="uk-UA"/>
          </a:p>
          <a:p>
            <a:r>
              <a:rPr lang="en-US" smtClean="0"/>
              <a:t>wikiinfo.mdpu.org.u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244334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mtClean="0"/>
          </a:p>
          <a:p>
            <a:endParaRPr lang="uk-UA"/>
          </a:p>
          <a:p>
            <a:r>
              <a:rPr lang="en-US" smtClean="0"/>
              <a:t>arhiv.orthodoxy.org.ua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018" y="404665"/>
            <a:ext cx="83494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259996"/>
            <a:ext cx="53322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/>
              <a:t>litakcent.com</a:t>
            </a:r>
            <a:endParaRPr lang="ru-RU"/>
          </a:p>
        </p:txBody>
      </p:sp>
      <p:pic>
        <p:nvPicPr>
          <p:cNvPr id="7172" name="Picture 4" descr="C:\Documents and Settings\admin\Рабочий стол\unname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28304"/>
            <a:ext cx="3675558" cy="472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0"/>
            <a:ext cx="9144000" cy="694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1" y="1916832"/>
            <a:ext cx="59766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</a:t>
            </a:r>
          </a:p>
        </p:txBody>
      </p:sp>
    </p:spTree>
    <p:extLst>
      <p:ext uri="{BB962C8B-B14F-4D97-AF65-F5344CB8AC3E}">
        <p14:creationId xmlns:p14="http://schemas.microsoft.com/office/powerpoint/2010/main" val="120002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08" y="1842648"/>
            <a:ext cx="9160808" cy="500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224676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smtClean="0"/>
              <a:t>Батько </a:t>
            </a:r>
            <a:r>
              <a:rPr lang="ru-RU" sz="2800" b="1"/>
              <a:t>був селянином, якого </a:t>
            </a:r>
            <a:r>
              <a:rPr lang="ru-RU" sz="2800" b="1" smtClean="0"/>
              <a:t>репресували 1937 року </a:t>
            </a:r>
            <a:r>
              <a:rPr lang="ru-RU" sz="2800" b="1"/>
              <a:t>з політичних </a:t>
            </a:r>
            <a:r>
              <a:rPr lang="ru-RU" sz="2800" b="1" smtClean="0"/>
              <a:t>мотивів </a:t>
            </a:r>
            <a:r>
              <a:rPr lang="ru-RU" sz="2800" b="1"/>
              <a:t>й пустили по сибірських етепах </a:t>
            </a:r>
            <a:endParaRPr lang="ru-RU" sz="2800" b="1" smtClean="0"/>
          </a:p>
          <a:p>
            <a:pPr algn="ctr"/>
            <a:r>
              <a:rPr lang="ru-RU" sz="2800" b="1" smtClean="0"/>
              <a:t>(</a:t>
            </a:r>
            <a:r>
              <a:rPr lang="ru-RU" sz="2800" b="1"/>
              <a:t>у 1957 році </a:t>
            </a:r>
            <a:r>
              <a:rPr lang="ru-RU" sz="2800" b="1" smtClean="0"/>
              <a:t>Михайла Васильовича </a:t>
            </a:r>
            <a:r>
              <a:rPr lang="ru-RU" sz="2800" b="1"/>
              <a:t>було реабілітовано посмертно</a:t>
            </a:r>
            <a:r>
              <a:rPr lang="ru-RU" sz="2800" b="1" smtClean="0"/>
              <a:t>).</a:t>
            </a:r>
          </a:p>
          <a:p>
            <a:pPr algn="ctr"/>
            <a:r>
              <a:rPr lang="ru-RU" sz="2800" b="1" smtClean="0"/>
              <a:t> Мати</a:t>
            </a:r>
            <a:r>
              <a:rPr lang="ru-RU" sz="2800" b="1"/>
              <a:t> </a:t>
            </a:r>
            <a:r>
              <a:rPr lang="ru-RU" sz="2800" b="1" smtClean="0"/>
              <a:t>Ївга Федотівна була учителькою</a:t>
            </a:r>
            <a:endParaRPr lang="ru-RU" sz="2800" b="1"/>
          </a:p>
        </p:txBody>
      </p:sp>
    </p:spTree>
    <p:extLst>
      <p:ext uri="{BB962C8B-B14F-4D97-AF65-F5344CB8AC3E}">
        <p14:creationId xmlns:p14="http://schemas.microsoft.com/office/powerpoint/2010/main" val="259077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" y="0"/>
            <a:ext cx="91394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80640" y="188640"/>
            <a:ext cx="41741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solidFill>
                  <a:schemeClr val="bg1"/>
                </a:solidFill>
              </a:rPr>
              <a:t>Хлопчик </a:t>
            </a:r>
            <a:r>
              <a:rPr lang="ru-RU" sz="2800" b="1">
                <a:solidFill>
                  <a:schemeClr val="bg1"/>
                </a:solidFill>
              </a:rPr>
              <a:t>ріс жвавий і допитливий. Його бабуся не раз говорила: </a:t>
            </a:r>
            <a:endParaRPr lang="ru-RU" sz="2800" b="1" smtClean="0">
              <a:solidFill>
                <a:schemeClr val="bg1"/>
              </a:solidFill>
            </a:endParaRPr>
          </a:p>
          <a:p>
            <a:pPr algn="ctr"/>
            <a:r>
              <a:rPr lang="ru-RU" sz="2800" b="1" smtClean="0">
                <a:solidFill>
                  <a:schemeClr val="bg1"/>
                </a:solidFill>
              </a:rPr>
              <a:t>«</a:t>
            </a:r>
            <a:r>
              <a:rPr lang="ru-RU" sz="2800" b="1">
                <a:solidFill>
                  <a:schemeClr val="bg1"/>
                </a:solidFill>
              </a:rPr>
              <a:t>То така дитина, що ні припнути, ні прив’язати». На річечці Ташань і промайнули його дитячі </a:t>
            </a:r>
            <a:r>
              <a:rPr lang="ru-RU" sz="2800" b="1" smtClean="0">
                <a:solidFill>
                  <a:schemeClr val="bg1"/>
                </a:solidFill>
              </a:rPr>
              <a:t>роки</a:t>
            </a:r>
            <a:endParaRPr lang="ru-RU" sz="2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6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60"/>
            <a:ext cx="9144000" cy="684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10511" y="1628800"/>
            <a:ext cx="3509961" cy="31085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1935 року вчився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Шилівській семирічці, останні три роки - у Зіньківській середній школі № 1, яку закінчив 1938 </a:t>
            </a: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</a:t>
            </a:r>
            <a:endParaRPr lang="ru-RU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71"/>
          <a:stretch/>
        </p:blipFill>
        <p:spPr bwMode="auto">
          <a:xfrm>
            <a:off x="630293" y="764704"/>
            <a:ext cx="4680218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11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2" y="0"/>
            <a:ext cx="907670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0"/>
            <a:ext cx="5256584" cy="181588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1938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року </a:t>
            </a:r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студент Харківського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університету, навчання в якому перервала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війна</a:t>
            </a:r>
            <a:endParaRPr lang="ru-RU" sz="28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875" y="3212976"/>
            <a:ext cx="5534125" cy="351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39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224" y="-11008"/>
            <a:ext cx="9252520" cy="706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48965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</a:rPr>
              <a:t>Писати </a:t>
            </a:r>
            <a:r>
              <a:rPr lang="ru-RU" sz="2800" b="1" smtClean="0">
                <a:solidFill>
                  <a:schemeClr val="bg1"/>
                </a:solidFill>
              </a:rPr>
              <a:t>вірші </a:t>
            </a:r>
            <a:r>
              <a:rPr lang="ru-RU" sz="2800" b="1">
                <a:solidFill>
                  <a:schemeClr val="bg1"/>
                </a:solidFill>
              </a:rPr>
              <a:t>почав ще в шкільні роки</a:t>
            </a:r>
            <a:r>
              <a:rPr lang="ru-RU" sz="2800" b="1" smtClean="0">
                <a:solidFill>
                  <a:schemeClr val="bg1"/>
                </a:solidFill>
              </a:rPr>
              <a:t>, перша </a:t>
            </a:r>
            <a:r>
              <a:rPr lang="ru-RU" sz="2800" b="1">
                <a:solidFill>
                  <a:schemeClr val="bg1"/>
                </a:solidFill>
              </a:rPr>
              <a:t>публікація з'явилась 1937 року в </a:t>
            </a:r>
            <a:r>
              <a:rPr lang="ru-RU" sz="2800" b="1" smtClean="0">
                <a:solidFill>
                  <a:schemeClr val="bg1"/>
                </a:solidFill>
              </a:rPr>
              <a:t>Зіньківській </a:t>
            </a:r>
            <a:r>
              <a:rPr lang="ru-RU" sz="2800" b="1">
                <a:solidFill>
                  <a:schemeClr val="bg1"/>
                </a:solidFill>
              </a:rPr>
              <a:t>райгазеті. </a:t>
            </a:r>
            <a:endParaRPr lang="ru-RU" sz="2800" b="1" smtClean="0">
              <a:solidFill>
                <a:schemeClr val="bg1"/>
              </a:solidFill>
            </a:endParaRPr>
          </a:p>
          <a:p>
            <a:r>
              <a:rPr lang="ru-RU" sz="2800" b="1" smtClean="0">
                <a:solidFill>
                  <a:schemeClr val="bg1"/>
                </a:solidFill>
              </a:rPr>
              <a:t>1940 </a:t>
            </a:r>
            <a:r>
              <a:rPr lang="ru-RU" sz="2800" b="1">
                <a:solidFill>
                  <a:schemeClr val="bg1"/>
                </a:solidFill>
              </a:rPr>
              <a:t>року брав участь у конференції молодих письменників </a:t>
            </a:r>
            <a:r>
              <a:rPr lang="ru-RU" sz="2800" b="1" smtClean="0">
                <a:solidFill>
                  <a:schemeClr val="bg1"/>
                </a:solidFill>
              </a:rPr>
              <a:t>України. </a:t>
            </a:r>
          </a:p>
          <a:p>
            <a:r>
              <a:rPr lang="ru-RU" sz="2800" b="1">
                <a:solidFill>
                  <a:schemeClr val="bg1"/>
                </a:solidFill>
              </a:rPr>
              <a:t>Д</a:t>
            </a:r>
            <a:r>
              <a:rPr lang="ru-RU" sz="2800" b="1" smtClean="0">
                <a:solidFill>
                  <a:schemeClr val="bg1"/>
                </a:solidFill>
              </a:rPr>
              <a:t>рукувався </a:t>
            </a:r>
            <a:r>
              <a:rPr lang="ru-RU" sz="2800" b="1">
                <a:solidFill>
                  <a:schemeClr val="bg1"/>
                </a:solidFill>
              </a:rPr>
              <a:t>в «Літературному журналі» </a:t>
            </a:r>
            <a:r>
              <a:rPr lang="ru-RU" sz="2800" b="1" smtClean="0">
                <a:solidFill>
                  <a:schemeClr val="bg1"/>
                </a:solidFill>
              </a:rPr>
              <a:t>та харківських газетах</a:t>
            </a:r>
            <a:endParaRPr lang="ru-RU" sz="2800" b="1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048" y="1167197"/>
            <a:ext cx="4103034" cy="317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 descr="C:\Documents and Settings\admin\Рабочий стол\картинки\31985_globus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58180"/>
            <a:ext cx="2664296" cy="269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unnam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036" y="4685536"/>
            <a:ext cx="366239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30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Добровольцем пішов на фронт, двічі його тяжко поранено, двічі тікав з полону, брав участь у діях партизанських загонів — на території Кіровоградщини та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Чехословаччини</a:t>
            </a:r>
            <a:endParaRPr lang="ru-RU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76088"/>
            <a:ext cx="7266637" cy="437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94" b="6280"/>
          <a:stretch/>
        </p:blipFill>
        <p:spPr bwMode="auto">
          <a:xfrm>
            <a:off x="6948264" y="1628800"/>
            <a:ext cx="2080632" cy="249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37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60648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Письменник важко пережив роки війни, до кінця життя мав відломок біля серця. Після воєнних років був на педагогічній праці, працював співробітником львівського журналу «Жовтень</a:t>
            </a:r>
            <a:r>
              <a:rPr lang="ru-RU" sz="28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20064" r="3333" b="19229"/>
          <a:stretch/>
        </p:blipFill>
        <p:spPr bwMode="auto">
          <a:xfrm>
            <a:off x="358140" y="2276872"/>
            <a:ext cx="8427720" cy="416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0">
        <p14:prism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</TotalTime>
  <Words>768</Words>
  <Application>Microsoft Office PowerPoint</Application>
  <PresentationFormat>Экран (4:3)</PresentationFormat>
  <Paragraphs>83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Bill</cp:lastModifiedBy>
  <cp:revision>58</cp:revision>
  <dcterms:modified xsi:type="dcterms:W3CDTF">2020-04-13T09:06:02Z</dcterms:modified>
</cp:coreProperties>
</file>