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8" r:id="rId3"/>
    <p:sldId id="257" r:id="rId4"/>
    <p:sldId id="280" r:id="rId5"/>
    <p:sldId id="281" r:id="rId6"/>
    <p:sldId id="259" r:id="rId7"/>
    <p:sldId id="279" r:id="rId8"/>
    <p:sldId id="282" r:id="rId9"/>
    <p:sldId id="261" r:id="rId10"/>
    <p:sldId id="283" r:id="rId11"/>
    <p:sldId id="263" r:id="rId12"/>
    <p:sldId id="285" r:id="rId13"/>
    <p:sldId id="262" r:id="rId14"/>
    <p:sldId id="287" r:id="rId15"/>
    <p:sldId id="264" r:id="rId16"/>
    <p:sldId id="289" r:id="rId17"/>
    <p:sldId id="265" r:id="rId18"/>
    <p:sldId id="266" r:id="rId19"/>
    <p:sldId id="267" r:id="rId20"/>
    <p:sldId id="268" r:id="rId21"/>
    <p:sldId id="270" r:id="rId22"/>
    <p:sldId id="271" r:id="rId23"/>
    <p:sldId id="272" r:id="rId24"/>
    <p:sldId id="274" r:id="rId25"/>
    <p:sldId id="291" r:id="rId26"/>
    <p:sldId id="275" r:id="rId27"/>
    <p:sldId id="269" r:id="rId28"/>
    <p:sldId id="290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26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8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07BF39-59C7-4A5D-A27A-89974D18430A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97783E-AD3C-4AB8-A7BE-311C7F087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281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97783E-AD3C-4AB8-A7BE-311C7F087857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433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14:vortex dir="r"/>
      </p:transition>
    </mc:Choice>
    <mc:Fallback xmlns="">
      <p:transition spd="slow" advClick="0" advTm="1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14:vortex dir="r"/>
      </p:transition>
    </mc:Choice>
    <mc:Fallback xmlns="">
      <p:transition spd="slow" advClick="0" advTm="1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14:vortex dir="r"/>
      </p:transition>
    </mc:Choice>
    <mc:Fallback xmlns="">
      <p:transition spd="slow" advClick="0" advTm="1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14:vortex dir="r"/>
      </p:transition>
    </mc:Choice>
    <mc:Fallback xmlns="">
      <p:transition spd="slow" advClick="0" advTm="1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14:vortex dir="r"/>
      </p:transition>
    </mc:Choice>
    <mc:Fallback xmlns="">
      <p:transition spd="slow" advClick="0" advTm="1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14:vortex dir="r"/>
      </p:transition>
    </mc:Choice>
    <mc:Fallback xmlns="">
      <p:transition spd="slow" advClick="0" advTm="1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14:vortex dir="r"/>
      </p:transition>
    </mc:Choice>
    <mc:Fallback xmlns="">
      <p:transition spd="slow" advClick="0" advTm="1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14:vortex dir="r"/>
      </p:transition>
    </mc:Choice>
    <mc:Fallback xmlns="">
      <p:transition spd="slow" advClick="0" advTm="1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14:vortex dir="r"/>
      </p:transition>
    </mc:Choice>
    <mc:Fallback xmlns="">
      <p:transition spd="slow" advClick="0" advTm="1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14:vortex dir="r"/>
      </p:transition>
    </mc:Choice>
    <mc:Fallback xmlns="">
      <p:transition spd="slow" advClick="0" advTm="1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14:vortex dir="r"/>
      </p:transition>
    </mc:Choice>
    <mc:Fallback xmlns="">
      <p:transition spd="slow" advClick="0" advTm="1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14:vortex dir="r"/>
      </p:transition>
    </mc:Choice>
    <mc:Fallback xmlns="">
      <p:transition spd="slow" advClick="0" advTm="15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gif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gif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gif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58.png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gif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gif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gif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gi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2.pn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0800000">
            <a:off x="3773487" y="1"/>
            <a:ext cx="5370513" cy="68618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990" y="0"/>
            <a:ext cx="5260734" cy="6861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843808" y="1916832"/>
            <a:ext cx="3600400" cy="2308324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r>
              <a:rPr lang="ru-RU" sz="48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r>
              <a:rPr lang="ru-RU" sz="48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имові </a:t>
            </a:r>
            <a:r>
              <a:rPr lang="ru-RU" sz="48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свята та звичаї українців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584377" y="5829657"/>
            <a:ext cx="385983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Грудень</a:t>
            </a:r>
            <a:endParaRPr lang="ru-RU" sz="4800" b="1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66" name="Picture 18" descr="C:\Documents and Settings\admin\Рабочий стол\1112850_c341b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708" y="-104786"/>
            <a:ext cx="9144000" cy="6840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C:\Documents and Settings\admin\Рабочий стол\102262ba90dc9f68ca563b68aee3cd08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1912" y="27073"/>
            <a:ext cx="2541828" cy="2449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3" name="Picture 2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0800000">
            <a:off x="2584377" y="4059108"/>
            <a:ext cx="2460776" cy="2186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Arkadiy+Filippenko+Vechera+na+Hutore+bliz+Dikan+Nachalo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155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14:vortex dir="r"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C:\Documents and Settings\admin\Рабочий стол\164989_632_canny_pic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82"/>
          <a:stretch/>
        </p:blipFill>
        <p:spPr bwMode="auto">
          <a:xfrm rot="10800000">
            <a:off x="0" y="2272"/>
            <a:ext cx="9117712" cy="6855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8" y="540641"/>
            <a:ext cx="6408712" cy="6324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0648" y="593685"/>
            <a:ext cx="9057064" cy="10772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Святий Андрій Первозваний </a:t>
            </a:r>
            <a:r>
              <a:rPr lang="ru-RU" sz="32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покровитель молоді</a:t>
            </a:r>
            <a:endParaRPr lang="ru-RU" sz="32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84168" y="3430136"/>
            <a:ext cx="2808312" cy="26776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Тому перед цим святом молодь збирається на вечорниці, лущить кукурудзу, стручки квасолі і проводить різні ворожіння</a:t>
            </a:r>
          </a:p>
        </p:txBody>
      </p:sp>
    </p:spTree>
    <p:extLst>
      <p:ext uri="{BB962C8B-B14F-4D97-AF65-F5344CB8AC3E}">
        <p14:creationId xmlns:p14="http://schemas.microsoft.com/office/powerpoint/2010/main" val="542640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14:vortex dir="r"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9160" y="0"/>
            <a:ext cx="507484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91"/>
          <a:stretch/>
        </p:blipFill>
        <p:spPr bwMode="auto">
          <a:xfrm>
            <a:off x="0" y="94320"/>
            <a:ext cx="4522304" cy="6935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3501008"/>
            <a:ext cx="38896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Дівчина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набирає жменю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зерна зі снігом, яке щойно посіяла, й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роздивляється у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хаті – якщо кількість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зернин парна,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значить, незабаром буде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весілля</a:t>
            </a:r>
            <a:endParaRPr lang="ru-RU" sz="24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-171399"/>
            <a:ext cx="4522304" cy="369331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endParaRPr lang="ru-RU"/>
          </a:p>
          <a:p>
            <a:pPr algn="ctr"/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Дівчата гарно вбираються, виходять у двір, і сіють жито, коноплі, лен, промовляючи: "Андрію, Андрію, на тебе коноплі сію". Поясом боронять землю, куди впало зерно, тоді кладуть пояс під подушку, загадуючи уві сні побачити свого майбутнього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чоловіка…</a:t>
            </a:r>
            <a:endParaRPr lang="ru-RU" sz="24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979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14:vortex dir="r"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25"/>
          <a:stretch/>
        </p:blipFill>
        <p:spPr bwMode="auto">
          <a:xfrm>
            <a:off x="4112096" y="42397"/>
            <a:ext cx="500404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4291361" cy="6808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42397"/>
            <a:ext cx="4860032" cy="218521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Народні прикмети</a:t>
            </a:r>
            <a:r>
              <a:rPr lang="ru-RU" sz="2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ru-RU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Якщо </a:t>
            </a: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13 грудня не випаде сніг, зима буде тепла й малосніжна, якщо випаде - холодна й </a:t>
            </a:r>
            <a:r>
              <a:rPr lang="ru-RU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сніжна</a:t>
            </a: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>
                <a:solidFill>
                  <a:srgbClr val="FF0000"/>
                </a:solidFill>
              </a:rPr>
              <a:t/>
            </a:r>
            <a:br>
              <a:rPr lang="ru-RU">
                <a:solidFill>
                  <a:srgbClr val="FF0000"/>
                </a:solidFill>
              </a:rPr>
            </a:br>
            <a:endParaRPr lang="ru-RU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4407501"/>
            <a:ext cx="5004048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Якщо </a:t>
            </a: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тиха вода - хороша зима, шумна - тріщатимуть морози, будуть бурі, </a:t>
            </a:r>
            <a:r>
              <a:rPr lang="ru-RU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заметілі</a:t>
            </a:r>
            <a:endParaRPr lang="ru-RU" sz="2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51265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14:vortex dir="r"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955" y="5739323"/>
            <a:ext cx="6754813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871"/>
          <a:stretch/>
        </p:blipFill>
        <p:spPr bwMode="auto">
          <a:xfrm rot="16200000" flipV="1">
            <a:off x="2781571" y="2907490"/>
            <a:ext cx="1149154" cy="6751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3463672"/>
            <a:ext cx="9134934" cy="2800767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 </a:t>
            </a:r>
            <a:r>
              <a:rPr lang="ru-RU" sz="32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грудня </a:t>
            </a:r>
            <a:r>
              <a:rPr lang="ru-RU" sz="2400" b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вшановують </a:t>
            </a:r>
            <a:r>
              <a:rPr lang="ru-RU" sz="24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пам'ять пророка Наума, якого вважають покровителем школярів (особливо першокласників). Колись у ці зимові дні діти розпочинали навчання, бо вже закінчувалися вдома всі основні роботи й вони мали вільний час.</a:t>
            </a:r>
          </a:p>
          <a:p>
            <a:pPr algn="ctr"/>
            <a:endParaRPr lang="ru-RU" sz="2400" b="1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ще ім'я пророка має спільний корінь із давньослов’янським словом ум (розум), який потрібен під час </a:t>
            </a:r>
            <a:r>
              <a:rPr lang="ru-RU" sz="2400" b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навчання</a:t>
            </a:r>
            <a:endParaRPr lang="ru-RU" sz="2400" b="1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961" y="0"/>
            <a:ext cx="9195895" cy="3463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00"/>
          <a:stretch/>
        </p:blipFill>
        <p:spPr bwMode="auto">
          <a:xfrm>
            <a:off x="323528" y="250932"/>
            <a:ext cx="2059543" cy="2952328"/>
          </a:xfrm>
          <a:prstGeom prst="rect">
            <a:avLst/>
          </a:prstGeom>
          <a:noFill/>
          <a:ln>
            <a:noFill/>
          </a:ln>
          <a:effectLst>
            <a:glow rad="215900">
              <a:schemeClr val="accent6">
                <a:satMod val="175000"/>
                <a:alpha val="89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C:\Documents and Settings\admin\Рабочий стол\1506805495_567-zolotye-serdechki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-631605"/>
            <a:ext cx="4108989" cy="4108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220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14:vortex dir="r"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55"/>
          <a:stretch/>
        </p:blipFill>
        <p:spPr bwMode="auto">
          <a:xfrm rot="5400000">
            <a:off x="1109762" y="-1176237"/>
            <a:ext cx="6858000" cy="921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752" y="4110594"/>
            <a:ext cx="3482224" cy="2738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0"/>
            <a:ext cx="4123928" cy="4136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023" y="2060848"/>
            <a:ext cx="9111953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b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Наум </a:t>
            </a:r>
            <a:r>
              <a:rPr lang="ru-RU" sz="2800" b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наставляє на </a:t>
            </a:r>
            <a:r>
              <a:rPr lang="ru-RU" sz="2800" b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</a:t>
            </a:r>
          </a:p>
          <a:p>
            <a:r>
              <a:rPr lang="ru-RU" sz="2800" b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Батюшка </a:t>
            </a:r>
            <a:r>
              <a:rPr lang="ru-RU" sz="2800" b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Наум, виведи синка на </a:t>
            </a:r>
            <a:r>
              <a:rPr lang="ru-RU" sz="2800" b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</a:t>
            </a:r>
          </a:p>
          <a:p>
            <a:r>
              <a:rPr lang="ru-RU" sz="2800" b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Прийшов </a:t>
            </a:r>
            <a:r>
              <a:rPr lang="ru-RU" sz="2800" b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Наум - пора братися за </a:t>
            </a:r>
            <a:r>
              <a:rPr lang="ru-RU" sz="2800" b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</a:t>
            </a:r>
          </a:p>
          <a:p>
            <a:r>
              <a:rPr lang="ru-RU" sz="2800" b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Я </a:t>
            </a:r>
            <a:r>
              <a:rPr lang="ru-RU" sz="2800" b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знаю ні "аз", ні "буки" - прийде Наум і змусить до </a:t>
            </a:r>
            <a:r>
              <a:rPr lang="ru-RU" sz="2800" b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науки</a:t>
            </a:r>
          </a:p>
          <a:p>
            <a:endParaRPr lang="uk-UA" sz="2400" b="1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uk-UA" sz="2400" b="1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b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За </a:t>
            </a:r>
            <a:r>
              <a:rPr lang="ru-RU" sz="2800" b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народними віруваннями, у ці дні вовки ходити зграями </a:t>
            </a:r>
            <a:r>
              <a:rPr lang="ru-RU" sz="2800" b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починають</a:t>
            </a:r>
            <a:endParaRPr lang="ru-RU" sz="2800" b="1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267"/>
            <a:ext cx="2970489" cy="1994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07704" y="332656"/>
            <a:ext cx="3600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b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Поширені такі приказки:</a:t>
            </a:r>
          </a:p>
        </p:txBody>
      </p:sp>
    </p:spTree>
    <p:extLst>
      <p:ext uri="{BB962C8B-B14F-4D97-AF65-F5344CB8AC3E}">
        <p14:creationId xmlns:p14="http://schemas.microsoft.com/office/powerpoint/2010/main" val="3347745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14:vortex dir="r"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35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2780928"/>
            <a:ext cx="896448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 грудня – святої Варвари великомучениці</a:t>
            </a:r>
          </a:p>
          <a:p>
            <a:pPr algn="ctr"/>
            <a:endParaRPr lang="ru-RU" sz="24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Вважається, що свята Варвара має дар допомагати людям, рятувати їх від наглої (трагічної) смерті. Раніше вірили, що дівчинка, названа Варварою, обов'язково буде красунею.</a:t>
            </a:r>
          </a:p>
          <a:p>
            <a:pPr algn="ctr"/>
            <a:endParaRPr lang="ru-RU" sz="24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цей день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готують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вареники з маковою начинкою, оскільки це вже час Пилипівського посту. Дівчата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збираються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вечорниці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ворожать на юнаків</a:t>
            </a:r>
            <a:endParaRPr lang="ru-RU" sz="24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8438" y="260648"/>
            <a:ext cx="2267124" cy="2380998"/>
          </a:xfrm>
          <a:prstGeom prst="rect">
            <a:avLst/>
          </a:prstGeom>
          <a:noFill/>
          <a:ln>
            <a:noFill/>
          </a:ln>
          <a:effectLst>
            <a:glow rad="609600">
              <a:schemeClr val="accent6">
                <a:satMod val="175000"/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408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14:vortex dir="r"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99992" cy="682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608" y="980728"/>
            <a:ext cx="280831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Варвара ночі урвала, а дня приточила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499992" y="332656"/>
            <a:ext cx="4392488" cy="63709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Народні прикмети:</a:t>
            </a:r>
          </a:p>
          <a:p>
            <a:pPr algn="ctr"/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Яка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погода на Варвари, така й на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Різдво</a:t>
            </a:r>
            <a:endParaRPr lang="ru-RU" sz="24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Який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 на Варвари, такий і на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Сави</a:t>
            </a:r>
            <a:endParaRPr lang="ru-RU" sz="24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Якщо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грудні на Варвари болото, то буде зима красна, як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золото</a:t>
            </a:r>
            <a:endParaRPr lang="ru-RU" sz="24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Якщо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проти цього дня нічне небо в зорях - чекай холодів, а сліпе й тьмяне - на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тепло</a:t>
            </a:r>
            <a:endParaRPr lang="ru-RU" sz="24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Якщо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горобці збираються купками на деревах і цвірінькають, то буде тепла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зима</a:t>
            </a:r>
            <a:endParaRPr lang="ru-RU" sz="24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Дерева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інеї - урожай на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фрукти</a:t>
            </a:r>
            <a:endParaRPr lang="ru-RU" sz="24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3" name="Picture 3" descr="C:\Documents and Settings\admin\Рабочий стол\4f47d4b19b8a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126" y="3861048"/>
            <a:ext cx="118110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Documents and Settings\admin\Рабочий стол\4f47d4b19b8a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058" y="692696"/>
            <a:ext cx="118110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030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14:vortex dir="r"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5580113" cy="6863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580112" y="0"/>
            <a:ext cx="3563888" cy="710963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грудня - День Преподобного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Сави,</a:t>
            </a:r>
            <a:endParaRPr lang="ru-RU" sz="24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який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зцілював молитвами і творив чудеса.</a:t>
            </a:r>
          </a:p>
          <a:p>
            <a:pPr algn="ctr"/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День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Сави,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вважається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чоловічим. </a:t>
            </a:r>
            <a:endParaRPr lang="ru-RU" sz="2400" b="1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Сави жінки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збираються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рукодільницькі гурти, бо прийшла пора “і савити, і варварити, і куделю кучматити”.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Хто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 не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працює,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кажуть: </a:t>
            </a: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“Савила та варварила і сорочки собі не справила; Сави і Варвари на мені сорочку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обірвали…”</a:t>
            </a:r>
            <a:endParaRPr lang="ru-RU" sz="24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54145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14:vortex dir="r"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2" y="49168"/>
            <a:ext cx="6820624" cy="6820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4283968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Цього дня зазвичай випадають великі сніги, настають морози.</a:t>
            </a:r>
          </a:p>
          <a:p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Народна мудрість і спостережливість відтворена в таких приповідках:</a:t>
            </a:r>
          </a:p>
          <a:p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Варвара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мостить, Сава гострить, а Микола кіл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ставить</a:t>
            </a:r>
            <a:endParaRPr lang="ru-RU" sz="2400" b="1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Варвара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снігом стелить, Сава завірюхою загладжує, а Микола морозом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давить</a:t>
            </a:r>
            <a:endParaRPr lang="ru-RU" sz="2400" b="1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Бідному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Савці нема долі ані на печі, ані на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лавці</a:t>
            </a:r>
            <a:endParaRPr lang="ru-RU" sz="2400" b="1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Сава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приїхав на білих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санках</a:t>
            </a:r>
            <a:endParaRPr lang="ru-RU" sz="2400" b="1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Варвари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ночі увірвали, а Сава став день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доточувати</a:t>
            </a:r>
            <a:endParaRPr lang="ru-RU" sz="2400" b="1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Сави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дні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прибавили</a:t>
            </a:r>
            <a:endParaRPr lang="ru-RU" sz="2400" b="1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9786" y="2623160"/>
            <a:ext cx="2912939" cy="422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1848" y="49168"/>
            <a:ext cx="2208816" cy="2672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Sergey+Chekalin+Melodiya+iz+proshlogo+Muzyka+Sergey+Chekalin+Ar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99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14:vortex dir="r"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5094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24017"/>
            <a:ext cx="4211961" cy="6783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1" y="24016"/>
            <a:ext cx="3203849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 </a:t>
            </a:r>
            <a:r>
              <a:rPr lang="ru-RU" sz="2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грудня – </a:t>
            </a:r>
            <a:r>
              <a:rPr lang="ru-RU" sz="28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ДеньСвятого </a:t>
            </a:r>
            <a:r>
              <a:rPr lang="ru-RU" sz="2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Миколи Чудотворця</a:t>
            </a:r>
          </a:p>
          <a:p>
            <a:endParaRPr lang="ru-RU"/>
          </a:p>
          <a:p>
            <a:pPr algn="ctr"/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Миколая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Угодника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шанують найбільше з-поміж християнських святих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Миколая і дітям, і дорослим дають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подарунки. </a:t>
            </a:r>
            <a:endParaRPr lang="ru-RU" sz="24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оживляє підступно вбитих, рятує від смертної кари невинно засуджених, опікується вдовами й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сиротами</a:t>
            </a:r>
            <a:endParaRPr lang="ru-RU" sz="24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279" y="2925978"/>
            <a:ext cx="5672333" cy="387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0464" y="1"/>
            <a:ext cx="5576148" cy="2906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6140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14:vortex dir="r"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admin\Рабочий стол\картинки\be3b6e60b138145ba93586baf2ar--kartiny-i-panno-zimnij-pejzazh-maslom-derevenskij-pejzazh-zim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38"/>
          <a:stretch/>
        </p:blipFill>
        <p:spPr bwMode="auto">
          <a:xfrm>
            <a:off x="5368" y="-4142"/>
            <a:ext cx="9144000" cy="688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88640"/>
            <a:ext cx="5472608" cy="2308324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00B0F0"/>
                </a:solidFill>
              </a:rPr>
              <a:t>В народі говорять: "Зима прийшла і празничків привела". І дійсно: взимку майже щодня – </a:t>
            </a:r>
            <a:r>
              <a:rPr lang="ru-RU" sz="2400" b="1" smtClean="0">
                <a:solidFill>
                  <a:srgbClr val="00B0F0"/>
                </a:solidFill>
              </a:rPr>
              <a:t>свято. Місяць </a:t>
            </a:r>
            <a:r>
              <a:rPr lang="ru-RU" sz="2400" b="1">
                <a:solidFill>
                  <a:srgbClr val="00B0F0"/>
                </a:solidFill>
              </a:rPr>
              <a:t>грудень завжди </a:t>
            </a:r>
            <a:r>
              <a:rPr lang="ru-RU" sz="2400" b="1" smtClean="0">
                <a:solidFill>
                  <a:srgbClr val="00B0F0"/>
                </a:solidFill>
              </a:rPr>
              <a:t>особливий </a:t>
            </a:r>
            <a:r>
              <a:rPr lang="ru-RU" sz="2400" b="1">
                <a:solidFill>
                  <a:srgbClr val="00B0F0"/>
                </a:solidFill>
              </a:rPr>
              <a:t>за кількістю релігійних свят, які є дуже </a:t>
            </a:r>
            <a:r>
              <a:rPr lang="ru-RU" sz="2400" b="1" smtClean="0">
                <a:solidFill>
                  <a:srgbClr val="00B0F0"/>
                </a:solidFill>
              </a:rPr>
              <a:t>важливими…</a:t>
            </a:r>
            <a:endParaRPr lang="ru-RU" sz="2400" b="1">
              <a:solidFill>
                <a:srgbClr val="00B0F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 flipH="1">
            <a:off x="3995936" y="4861902"/>
            <a:ext cx="4968552" cy="1938992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00B0F0"/>
                </a:solidFill>
              </a:rPr>
              <a:t>Х</a:t>
            </a:r>
            <a:r>
              <a:rPr lang="ru-RU" sz="2400" b="1" smtClean="0">
                <a:solidFill>
                  <a:srgbClr val="00B0F0"/>
                </a:solidFill>
              </a:rPr>
              <a:t>уртовини</a:t>
            </a:r>
            <a:r>
              <a:rPr lang="ru-RU" sz="2400" b="1">
                <a:solidFill>
                  <a:srgbClr val="00B0F0"/>
                </a:solidFill>
              </a:rPr>
              <a:t>, </a:t>
            </a:r>
            <a:r>
              <a:rPr lang="ru-RU" sz="2400" b="1" smtClean="0">
                <a:solidFill>
                  <a:srgbClr val="00B0F0"/>
                </a:solidFill>
              </a:rPr>
              <a:t> метелиці </a:t>
            </a:r>
            <a:r>
              <a:rPr lang="ru-RU" sz="2400" b="1">
                <a:solidFill>
                  <a:srgbClr val="00B0F0"/>
                </a:solidFill>
              </a:rPr>
              <a:t>і </a:t>
            </a:r>
            <a:r>
              <a:rPr lang="ru-RU" sz="2400" b="1" smtClean="0">
                <a:solidFill>
                  <a:srgbClr val="00B0F0"/>
                </a:solidFill>
              </a:rPr>
              <a:t>вітри…</a:t>
            </a:r>
          </a:p>
          <a:p>
            <a:pPr algn="ctr"/>
            <a:r>
              <a:rPr lang="ru-RU" sz="2400" b="1" smtClean="0">
                <a:solidFill>
                  <a:srgbClr val="00B0F0"/>
                </a:solidFill>
              </a:rPr>
              <a:t> </a:t>
            </a:r>
            <a:r>
              <a:rPr lang="ru-RU" sz="2400" b="1">
                <a:solidFill>
                  <a:srgbClr val="00B0F0"/>
                </a:solidFill>
              </a:rPr>
              <a:t>Скрізь лежить пишна біла ковдра. Застиг дрімучий ліс. Дерева поринули в глибокий сон. Усе довкола </a:t>
            </a:r>
            <a:r>
              <a:rPr lang="ru-RU" sz="2400" b="1" smtClean="0">
                <a:solidFill>
                  <a:srgbClr val="00B0F0"/>
                </a:solidFill>
              </a:rPr>
              <a:t>біле-біле</a:t>
            </a:r>
            <a:endParaRPr lang="ru-RU" sz="2400" b="1">
              <a:solidFill>
                <a:srgbClr val="00B0F0"/>
              </a:solidFill>
            </a:endParaRPr>
          </a:p>
        </p:txBody>
      </p:sp>
      <p:pic>
        <p:nvPicPr>
          <p:cNvPr id="3078" name="Picture 6" descr="C:\Documents and Settings\admin\Рабочий стол\картинки\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008" y="-6856"/>
            <a:ext cx="90364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3604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14:vortex dir="r"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02"/>
            <a:ext cx="4788024" cy="6776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421196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Народні прикмети: </a:t>
            </a:r>
            <a:endParaRPr lang="ru-RU" sz="2800" b="1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Який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 на Миколу зимового, такий і на Миколу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літнього</a:t>
            </a:r>
            <a:endParaRPr lang="ru-RU" sz="24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У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кожному році два Миколи: до першого Миколи не буває холодно ніколи, а до другого Миколи не буває тепла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ніколи</a:t>
            </a:r>
          </a:p>
          <a:p>
            <a:pPr algn="ctr"/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Як впаде великий іній - на гарний врожай хліба</a:t>
            </a:r>
          </a:p>
          <a:p>
            <a:pPr algn="ctr"/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Як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Миколу піде дощ, то врожай на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озимину</a:t>
            </a:r>
            <a:endParaRPr lang="ru-RU" sz="24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Морозяний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 - на уроду хліба й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городини</a:t>
            </a:r>
            <a:endParaRPr lang="ru-RU" sz="24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Якщо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день Миколая замітає слід, дорозі не стояти від Миколи до Різдва (7 січня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24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4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189"/>
          <a:stretch/>
        </p:blipFill>
        <p:spPr bwMode="auto">
          <a:xfrm>
            <a:off x="4211960" y="14102"/>
            <a:ext cx="4932040" cy="2957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989992"/>
            <a:ext cx="4932040" cy="3800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5068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14:vortex dir="r"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36504" cy="6804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"/>
            <a:ext cx="3707904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 грудня – День 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надії, або День святої Анни</a:t>
            </a:r>
            <a:endParaRPr lang="ru-RU" sz="28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rgbClr val="FFFF00"/>
                </a:solidFill>
              </a:rPr>
              <a:t>Зачаття </a:t>
            </a:r>
            <a:r>
              <a:rPr lang="ru-RU" sz="2400" b="1">
                <a:solidFill>
                  <a:srgbClr val="FFFF00"/>
                </a:solidFill>
              </a:rPr>
              <a:t>Праведною Анною Пресвятої </a:t>
            </a:r>
            <a:r>
              <a:rPr lang="ru-RU" sz="2400" b="1" smtClean="0">
                <a:solidFill>
                  <a:srgbClr val="FFFF00"/>
                </a:solidFill>
              </a:rPr>
              <a:t>Богородиці.</a:t>
            </a:r>
          </a:p>
          <a:p>
            <a:pPr algn="ctr"/>
            <a:r>
              <a:rPr lang="ru-RU" sz="2400" b="1" smtClean="0">
                <a:solidFill>
                  <a:srgbClr val="FFFF00"/>
                </a:solidFill>
              </a:rPr>
              <a:t> </a:t>
            </a:r>
            <a:r>
              <a:rPr lang="ru-RU" sz="2400" b="1">
                <a:solidFill>
                  <a:srgbClr val="FFFF00"/>
                </a:solidFill>
              </a:rPr>
              <a:t>У цей день бездітні батьки моляться до Матері Богородиці, щоб Вона дарувала їм дитя.</a:t>
            </a:r>
          </a:p>
          <a:p>
            <a:pPr algn="ctr"/>
            <a:r>
              <a:rPr lang="ru-RU" sz="2400" b="1" smtClean="0">
                <a:solidFill>
                  <a:srgbClr val="FFFF00"/>
                </a:solidFill>
              </a:rPr>
              <a:t>Це </a:t>
            </a:r>
            <a:r>
              <a:rPr lang="ru-RU" sz="2400" b="1">
                <a:solidFill>
                  <a:srgbClr val="FFFF00"/>
                </a:solidFill>
              </a:rPr>
              <a:t>– суто жіноче свято, овіяне глибокою духовністю. Всі </a:t>
            </a:r>
            <a:r>
              <a:rPr lang="ru-RU" sz="2400" b="1" smtClean="0">
                <a:solidFill>
                  <a:srgbClr val="FFFF00"/>
                </a:solidFill>
              </a:rPr>
              <a:t>жінки зранку йдуть </a:t>
            </a:r>
            <a:r>
              <a:rPr lang="ru-RU" sz="2400" b="1">
                <a:solidFill>
                  <a:srgbClr val="FFFF00"/>
                </a:solidFill>
              </a:rPr>
              <a:t>до церкви, </a:t>
            </a:r>
            <a:r>
              <a:rPr lang="ru-RU" sz="2400" b="1" smtClean="0">
                <a:solidFill>
                  <a:srgbClr val="FFFF00"/>
                </a:solidFill>
              </a:rPr>
              <a:t>сповідаються, причащаються </a:t>
            </a:r>
            <a:r>
              <a:rPr lang="ru-RU" sz="2400" b="1">
                <a:solidFill>
                  <a:srgbClr val="FFFF00"/>
                </a:solidFill>
              </a:rPr>
              <a:t>і </a:t>
            </a:r>
            <a:r>
              <a:rPr lang="ru-RU" sz="2400" b="1" smtClean="0">
                <a:solidFill>
                  <a:srgbClr val="FFFF00"/>
                </a:solidFill>
              </a:rPr>
              <a:t>моляться </a:t>
            </a:r>
            <a:r>
              <a:rPr lang="ru-RU" sz="2400" b="1">
                <a:solidFill>
                  <a:srgbClr val="FFFF00"/>
                </a:solidFill>
              </a:rPr>
              <a:t>святій заступниці за майбутніх </a:t>
            </a:r>
            <a:r>
              <a:rPr lang="ru-RU" sz="2400" b="1" smtClean="0">
                <a:solidFill>
                  <a:srgbClr val="FFFF00"/>
                </a:solidFill>
              </a:rPr>
              <a:t>нащадків</a:t>
            </a:r>
            <a:endParaRPr lang="ru-RU" sz="2400" b="1">
              <a:solidFill>
                <a:srgbClr val="FFFF00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0" t="4038" r="4309" b="2467"/>
          <a:stretch/>
        </p:blipFill>
        <p:spPr bwMode="auto">
          <a:xfrm>
            <a:off x="4571608" y="1460208"/>
            <a:ext cx="4607496" cy="5316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 descr="C:\Documents and Settings\admin\Рабочий стол\_114835-387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139" b="68025"/>
          <a:stretch/>
        </p:blipFill>
        <p:spPr bwMode="auto">
          <a:xfrm>
            <a:off x="4536504" y="1177"/>
            <a:ext cx="4642600" cy="1499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6826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14:vortex dir="r"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212976"/>
            <a:ext cx="9144000" cy="372409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endParaRPr lang="ru-RU" smtClean="0"/>
          </a:p>
          <a:p>
            <a:pPr algn="ctr"/>
            <a:r>
              <a:rPr lang="ru-RU" sz="28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 </a:t>
            </a:r>
            <a:r>
              <a:rPr lang="ru-RU" sz="2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грудня святкуємо День Спиридона (Свиридона) </a:t>
            </a:r>
            <a:r>
              <a:rPr lang="ru-RU" sz="28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Сонцеворота</a:t>
            </a:r>
            <a:endParaRPr lang="ru-RU">
              <a:solidFill>
                <a:srgbClr val="0070C0"/>
              </a:solidFill>
            </a:endParaRPr>
          </a:p>
          <a:p>
            <a:pPr algn="ctr"/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свято установлено на честь святого єпископа Триміфунтського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Спиридона. Він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був пастухом, мав дружину та дітей. Всі свої прибутки віддавав на потреби ближніх та чужинців, за що отримав від Бога дар чудотворення: зціляв невиліковно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хворих. За </a:t>
            </a:r>
            <a:r>
              <a:rPr lang="ru-RU" sz="24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його молитвою засуха змінювалась дощем, а безперервні дощі </a:t>
            </a:r>
            <a:r>
              <a:rPr lang="ru-RU" sz="24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вітром</a:t>
            </a:r>
            <a:endParaRPr lang="ru-RU" sz="24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>
              <a:solidFill>
                <a:srgbClr val="0070C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417923" y="-172002"/>
            <a:ext cx="6726077" cy="3606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6" y="-189866"/>
            <a:ext cx="2451851" cy="3677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6674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14:vortex dir="r"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7901" y="-33122"/>
            <a:ext cx="4584702" cy="6857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04048" y="260648"/>
            <a:ext cx="3816424" cy="643253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Народні прикмети:</a:t>
            </a:r>
          </a:p>
          <a:p>
            <a:pPr algn="ctr"/>
            <a:r>
              <a:rPr lang="ru-RU" sz="2400" b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Якщо </a:t>
            </a:r>
            <a:r>
              <a:rPr lang="ru-RU" sz="2400" b="1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Спиридона зранку буде сонечко, то не поспішай із ранньою </a:t>
            </a:r>
            <a:r>
              <a:rPr lang="ru-RU" sz="2400" b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сівбою</a:t>
            </a:r>
            <a:endParaRPr lang="ru-RU" sz="2400" b="1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Якщо </a:t>
            </a:r>
            <a:r>
              <a:rPr lang="ru-RU" sz="2400" b="1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Спиридона сонячно, то Новий рік буде морозним, ясним, а коли похмуро і на деревах буде іній - похмурим і </a:t>
            </a:r>
            <a:r>
              <a:rPr lang="ru-RU" sz="2400" b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теплим</a:t>
            </a:r>
            <a:endParaRPr lang="ru-RU" sz="2400" b="1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Якщо </a:t>
            </a:r>
            <a:r>
              <a:rPr lang="ru-RU" sz="2400" b="1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ніч ясна, то зима буде холодна, а літо жарке; як темна - зима тепла, а літо </a:t>
            </a:r>
            <a:r>
              <a:rPr lang="ru-RU" sz="2400" b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похмуре</a:t>
            </a:r>
            <a:endParaRPr lang="ru-RU" sz="2400" b="1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Новоріччя </a:t>
            </a:r>
            <a:r>
              <a:rPr lang="ru-RU" sz="2400" b="1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буде морозним, якщо 25 грудня сонце ясне, </a:t>
            </a:r>
            <a:r>
              <a:rPr lang="ru-RU" sz="2400" b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променисте</a:t>
            </a:r>
            <a:endParaRPr lang="ru-RU" sz="2400" b="1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27" y="0"/>
            <a:ext cx="452917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1237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14:vortex dir="r"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2915816" cy="637097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rgbClr val="7030A0"/>
                </a:solidFill>
              </a:rPr>
              <a:t> </a:t>
            </a:r>
            <a:r>
              <a:rPr lang="ru-RU" sz="24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Звичаї, а також мова  – це ті найміцніші елементи, що об'єднують окремих людей в один народ, в одну націю. Звичаї, традиції, вірування українців продовжують жити в народних святах, які прийшли з глибини віків і стали для нашого народу духовною </a:t>
            </a:r>
            <a:r>
              <a:rPr lang="ru-RU" sz="24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культурою</a:t>
            </a:r>
            <a:endParaRPr lang="ru-RU" sz="2400" b="1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8424"/>
            <a:ext cx="6206440" cy="6849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C:\Documents and Settings\admin\Рабочий стол\Україна\67280638_0a2fe2fb5791164c2e8c221f3458f74d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8658" y="6208058"/>
            <a:ext cx="3362908" cy="82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7234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14:vortex dir="r"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0" b="4344"/>
          <a:stretch/>
        </p:blipFill>
        <p:spPr bwMode="auto">
          <a:xfrm>
            <a:off x="-310792" y="14253"/>
            <a:ext cx="50850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736144"/>
            <a:ext cx="3528392" cy="5539978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Зовсім скоро Новий рік і низка різдвяних свят, яких ми завжди з таким трепетом очікували в дитинстві. Прислухайтеся до своїх відчуттів у ці дні й постарайтеся зарядитися цією позитивною атмосферою, що дає відчуття не тільки свята й веселощів, а й сімейного затишку, тепла, спокою</a:t>
            </a:r>
          </a:p>
          <a:p>
            <a:endParaRPr lang="ru-RU"/>
          </a:p>
        </p:txBody>
      </p:sp>
      <p:pic>
        <p:nvPicPr>
          <p:cNvPr id="6150" name="Picture 6" descr="C:\Documents and Settings\admin\Рабочий стол\картинки\a1d61b60f7e38625d83b04b8221bd9fe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019" y="14253"/>
            <a:ext cx="43979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5" name="Picture 11" descr="C:\Documents and Settings\admin\Рабочий стол\картинки\4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0792" y="-81391"/>
            <a:ext cx="5056811" cy="6953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0146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14:vortex dir="r"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5" t="1282" r="4118" b="2731"/>
          <a:stretch/>
        </p:blipFill>
        <p:spPr bwMode="auto">
          <a:xfrm>
            <a:off x="5396056" y="63312"/>
            <a:ext cx="377991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 descr="C:\Documents and Settings\admin\Рабочий стол\картинки\317f91ff40ff2bca62a27930790c1ad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68" y="72480"/>
            <a:ext cx="53640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662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14:vortex dir="r"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Documents and Settings\admin\Рабочий стол\3a1a49d9d1a1d61456e0842c110c6f0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5965" y="0"/>
            <a:ext cx="5108035" cy="6810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Documents and Settings\admin\Рабочий стол\3a1a49d9d1a1d61456e0842c110c6f0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28" y="48573"/>
            <a:ext cx="5115151" cy="6820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260649"/>
            <a:ext cx="5350183" cy="400110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r>
              <a:rPr lang="en-US" sz="2000" b="1" smtClean="0">
                <a:solidFill>
                  <a:srgbClr val="00B0F0"/>
                </a:solidFill>
              </a:rPr>
              <a:t>24tv.ua/ru/svyata_u_grudni_traditsiyi_prikmeti</a:t>
            </a:r>
            <a:endParaRPr lang="ru-RU" sz="2000" b="1">
              <a:solidFill>
                <a:srgbClr val="00B0F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836712"/>
            <a:ext cx="7920880" cy="400110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r>
              <a:rPr lang="en-US" sz="2000" b="1" smtClean="0">
                <a:solidFill>
                  <a:srgbClr val="00B0F0"/>
                </a:solidFill>
              </a:rPr>
              <a:t>vseosvita.ua/library/zvicai-ta-tradicii-ukrainskogo-narodu-zimovogo-cikll</a:t>
            </a:r>
            <a:endParaRPr lang="ru-RU" sz="2000" b="1">
              <a:solidFill>
                <a:srgbClr val="00B0F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340768"/>
            <a:ext cx="2675091" cy="400110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r>
              <a:rPr lang="en-US" sz="2000" b="1">
                <a:solidFill>
                  <a:srgbClr val="00B0F0"/>
                </a:solidFill>
              </a:rPr>
              <a:t>www.ukrtvory.com.ua</a:t>
            </a:r>
            <a:endParaRPr lang="ru-RU" sz="2000" b="1">
              <a:solidFill>
                <a:srgbClr val="00B0F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916832"/>
            <a:ext cx="2016225" cy="400110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r>
              <a:rPr lang="en-US" sz="2000" b="1" smtClean="0">
                <a:solidFill>
                  <a:srgbClr val="00B0F0"/>
                </a:solidFill>
              </a:rPr>
              <a:t>obarykada.com</a:t>
            </a:r>
            <a:endParaRPr lang="ru-RU" sz="2000" b="1">
              <a:solidFill>
                <a:srgbClr val="00B0F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2420888"/>
            <a:ext cx="51406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smtClean="0"/>
              <a:t>etnoxata.com.ua</a:t>
            </a:r>
            <a:endParaRPr lang="ru-RU" sz="2000" b="1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2967335"/>
            <a:ext cx="7920880" cy="400110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r>
              <a:rPr lang="en-US" sz="2000" b="1">
                <a:solidFill>
                  <a:srgbClr val="00B0F0"/>
                </a:solidFill>
              </a:rPr>
              <a:t>mala.storinka.org/</a:t>
            </a:r>
            <a:r>
              <a:rPr lang="ru-RU" sz="2000" b="1" smtClean="0">
                <a:solidFill>
                  <a:srgbClr val="00B0F0"/>
                </a:solidFill>
              </a:rPr>
              <a:t>зимовий-цикл-українських-свят-народні-традиції-</a:t>
            </a:r>
            <a:endParaRPr lang="ru-RU" sz="2000" b="1">
              <a:solidFill>
                <a:srgbClr val="00B0F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7" y="3336667"/>
            <a:ext cx="2016224" cy="400110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r>
              <a:rPr lang="en-US" sz="2000" b="1" smtClean="0">
                <a:solidFill>
                  <a:srgbClr val="00B0F0"/>
                </a:solidFill>
              </a:rPr>
              <a:t>traditions.in.ua</a:t>
            </a:r>
            <a:endParaRPr lang="ru-RU" sz="2000" b="1">
              <a:solidFill>
                <a:srgbClr val="00B0F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3779912" y="1916832"/>
            <a:ext cx="4824536" cy="954107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Список використаних джерел </a:t>
            </a:r>
          </a:p>
          <a:p>
            <a:pPr algn="ctr"/>
            <a:r>
              <a:rPr lang="ru-RU" sz="28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Інтернет ресурси: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3706000"/>
            <a:ext cx="5796644" cy="400110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r>
              <a:rPr lang="en-US" sz="2000" b="1" smtClean="0">
                <a:solidFill>
                  <a:srgbClr val="00B0F0"/>
                </a:solidFill>
              </a:rPr>
              <a:t>obiskusstve.com/1123239476742588933/hudozhni</a:t>
            </a:r>
            <a:endParaRPr lang="ru-RU" sz="2000" b="1">
              <a:solidFill>
                <a:srgbClr val="00B0F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4352331"/>
            <a:ext cx="2188367" cy="400110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r>
              <a:rPr lang="en-US" sz="2000" b="1" smtClean="0">
                <a:solidFill>
                  <a:srgbClr val="00B0F0"/>
                </a:solidFill>
              </a:rPr>
              <a:t>mala.storinka.org</a:t>
            </a:r>
            <a:endParaRPr lang="ru-RU" sz="2000" b="1">
              <a:solidFill>
                <a:srgbClr val="00B0F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95536" y="5157192"/>
            <a:ext cx="8748464" cy="707886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r>
              <a:rPr lang="en-US" sz="2000" b="1" smtClean="0">
                <a:solidFill>
                  <a:srgbClr val="00B0F0"/>
                </a:solidFill>
              </a:rPr>
              <a:t>espreso.tv/article/2018/12/05/navorozhy_meni_grudne_vorozhinnya_tradyciyi_i_prykmety_grudnevykh_svyat</a:t>
            </a:r>
            <a:endParaRPr lang="ru-RU" sz="2000" b="1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493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14:vortex dir="r"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C:\Documents and Settings\admin\Рабочий стол\f9043a5bf402b66fd30b49596582b77a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944" y="233158"/>
            <a:ext cx="47880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7" y="2507996"/>
            <a:ext cx="381642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Дякуємо за увагу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-21438"/>
            <a:ext cx="4326240" cy="68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395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14:vortex dir="r"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1375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68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688" fill="hold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688" fill="hold">
                                          <p:stCondLst>
                                            <p:cond delay="137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688" fill="hold">
                                          <p:stCondLst>
                                            <p:cond delay="2063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-1000" contrast="-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592"/>
          <a:stretch/>
        </p:blipFill>
        <p:spPr bwMode="auto">
          <a:xfrm>
            <a:off x="0" y="0"/>
            <a:ext cx="920887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445"/>
          <a:stretch/>
        </p:blipFill>
        <p:spPr bwMode="auto">
          <a:xfrm>
            <a:off x="1475656" y="2060848"/>
            <a:ext cx="2822169" cy="1131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93125" y="3861048"/>
            <a:ext cx="6537333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…А починаються свята </a:t>
            </a:r>
            <a:r>
              <a:rPr lang="ru-RU" sz="2400" b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грудня -</a:t>
            </a:r>
            <a:r>
              <a:rPr lang="ru-RU" sz="2400" b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Введення в храм Пресвятої Богородиці, або </a:t>
            </a:r>
            <a:r>
              <a:rPr lang="ru-RU" sz="2400" b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Третя Пречиста.</a:t>
            </a:r>
          </a:p>
          <a:p>
            <a:pPr algn="ctr"/>
            <a:r>
              <a:rPr lang="ru-RU" sz="2400" b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Цей </a:t>
            </a:r>
            <a:r>
              <a:rPr lang="ru-RU" sz="2400" b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 віщує, яким буде наступний рік: урожайним чи ні, посушливим чи дощовим. З цього дня у хліборобському розумінні починає спочивати земля, яку не можна копати лопатою аж до Благовіщення (7 квітня</a:t>
            </a:r>
            <a:r>
              <a:rPr lang="ru-RU" sz="2400" b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344356"/>
            <a:ext cx="1907704" cy="1513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C:\Documents and Settings\admin\Рабочий стол\Україна\a95a8e7801bf713a223a89cd09c2b9c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6453336" cy="645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610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14:vortex dir="r"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ocuments and Settings\admin\Рабочий стол\images (1)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990" b="40917"/>
          <a:stretch/>
        </p:blipFill>
        <p:spPr bwMode="auto">
          <a:xfrm>
            <a:off x="4860032" y="4811072"/>
            <a:ext cx="4283968" cy="2045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14312" y="-85681"/>
            <a:ext cx="4329688" cy="526297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атьки Пресвятої Богородиці </a:t>
            </a:r>
          </a:p>
          <a:p>
            <a:pPr algn="ctr"/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Йоаким і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Анна дали обіцянку, якщо народиться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дитя, то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віддадуть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її на службу Богові у Єрусалимський храм. Господь Бог вислухав їхні молитви і дав їм доньку. Коли Марії виповнилося три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роки її привели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храму і віддали в руки первосвященика Захарії, батька св. Івана Предтечі. </a:t>
            </a:r>
            <a:endParaRPr lang="ru-RU" sz="2400" b="1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Тут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Пресвята Богородиця перебувала тривалий час аж до заручин зі св.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Йосифом</a:t>
            </a:r>
            <a:endParaRPr lang="ru-RU" sz="24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94" y="2732961"/>
            <a:ext cx="4813638" cy="4125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83" y="-1"/>
            <a:ext cx="4844049" cy="2767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5603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14:vortex dir="r"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admin\Рабочий стол\a51006015d7e61b53d36cee7b4699348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0"/>
            <a:ext cx="53640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3923928" cy="1916832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r"/>
            <a:r>
              <a:rPr lang="ru-RU" sz="360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Народні </a:t>
            </a:r>
            <a:r>
              <a:rPr lang="ru-RU" sz="360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прикмети:</a:t>
            </a:r>
            <a:br>
              <a:rPr lang="ru-RU" sz="360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60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412776"/>
            <a:ext cx="4355976" cy="5445224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24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 Скільки </a:t>
            </a:r>
            <a:r>
              <a:rPr lang="ru-RU" sz="24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«Введення» води, стільки на Юрія </a:t>
            </a:r>
            <a:r>
              <a:rPr lang="ru-RU" sz="24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трави</a:t>
            </a:r>
          </a:p>
          <a:p>
            <a:pPr algn="ctr"/>
            <a:r>
              <a:rPr lang="ru-RU" sz="24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Як буде на Введення в сліду вода, то на Юрія трава</a:t>
            </a:r>
          </a:p>
          <a:p>
            <a:pPr algn="ctr"/>
            <a:r>
              <a:rPr lang="ru-RU" sz="24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 Як </a:t>
            </a:r>
            <a:r>
              <a:rPr lang="ru-RU" sz="24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є на Введення вода, то буде в мисці / вліті </a:t>
            </a:r>
            <a:r>
              <a:rPr lang="ru-RU" sz="24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молоко</a:t>
            </a:r>
            <a:endParaRPr lang="ru-RU" sz="2400" b="1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Як </a:t>
            </a:r>
            <a:r>
              <a:rPr lang="ru-RU" sz="24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Введення мостить мости, а Микола забиває гвіздки, то люта зима </a:t>
            </a:r>
            <a:r>
              <a:rPr lang="ru-RU" sz="24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буде</a:t>
            </a:r>
            <a:endParaRPr lang="ru-RU" sz="2400" b="1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Введенські </a:t>
            </a:r>
            <a:r>
              <a:rPr lang="ru-RU" sz="24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морози ще зими не </a:t>
            </a:r>
            <a:r>
              <a:rPr lang="ru-RU" sz="24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роблять</a:t>
            </a:r>
            <a:endParaRPr lang="ru-RU" sz="2400" b="1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Як </a:t>
            </a:r>
            <a:r>
              <a:rPr lang="ru-RU" sz="24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ляже глибока зима, то готуй глибокі закрома</a:t>
            </a:r>
          </a:p>
        </p:txBody>
      </p:sp>
      <p:pic>
        <p:nvPicPr>
          <p:cNvPr id="3076" name="Picture 4" descr="C:\Documents and Settings\admin\Рабочий стол\Україна\435678765234234365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234530"/>
            <a:ext cx="4574153" cy="4623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nts and Settings\admin\Рабочий стол\картинки\39692896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744" y="13832"/>
            <a:ext cx="1712985" cy="1958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156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14:vortex dir="r"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973" y="2674746"/>
            <a:ext cx="2538027" cy="4185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067945" y="-1"/>
            <a:ext cx="5076056" cy="267765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smtClean="0">
                <a:solidFill>
                  <a:srgbClr val="FFFF00"/>
                </a:solidFill>
              </a:rPr>
              <a:t>7 </a:t>
            </a:r>
            <a:r>
              <a:rPr lang="ru-RU" sz="2800" b="1">
                <a:solidFill>
                  <a:srgbClr val="FFFF00"/>
                </a:solidFill>
              </a:rPr>
              <a:t>грудня вшановують святу великомученицю Катерину, яка прийняла християнську віру і яку через це вбили за наказом імператора </a:t>
            </a:r>
            <a:r>
              <a:rPr lang="ru-RU" sz="2800" b="1" smtClean="0">
                <a:solidFill>
                  <a:srgbClr val="FFFF00"/>
                </a:solidFill>
              </a:rPr>
              <a:t>Максиміліана</a:t>
            </a:r>
            <a:endParaRPr lang="ru-RU" sz="2800" b="1">
              <a:solidFill>
                <a:srgbClr val="FFFF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7" r="9179"/>
          <a:stretch/>
        </p:blipFill>
        <p:spPr bwMode="auto">
          <a:xfrm>
            <a:off x="0" y="1"/>
            <a:ext cx="4313014" cy="2801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123" y="2926822"/>
            <a:ext cx="2800053" cy="3913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2924942"/>
            <a:ext cx="334786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Напередодні </a:t>
            </a:r>
            <a:r>
              <a:rPr lang="ru-RU" sz="24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Катерини, </a:t>
            </a:r>
            <a:r>
              <a:rPr lang="ru-RU" sz="24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після заходу сонця влаштовують вечорниці. Дівчата беруть вишневі гілочки і ставлять їх у воду. Якщо галузка </a:t>
            </a:r>
            <a:r>
              <a:rPr lang="ru-RU" sz="24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розквітне </a:t>
            </a:r>
            <a:r>
              <a:rPr lang="ru-RU" sz="24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Різдва, то цього року дівчина вийде заміж</a:t>
            </a:r>
          </a:p>
          <a:p>
            <a:pPr algn="ctr"/>
            <a:endParaRPr lang="ru-RU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04" name="Picture 8" descr="C:\Documents and Settings\admin\Рабочий стол\143903_1418557143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124744"/>
            <a:ext cx="2781300" cy="276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kalkin+kyu+vechera+na+hutore+bliz+dikan+ki+neodstroen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05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vortex dir="r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32075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C:\Documents and Settings\admin\Рабочий стол\222004_138376560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-580075"/>
            <a:ext cx="3811481" cy="2909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534"/>
          <a:stretch/>
        </p:blipFill>
        <p:spPr bwMode="auto">
          <a:xfrm>
            <a:off x="-14849" y="2302604"/>
            <a:ext cx="4429111" cy="4641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44999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7030A0"/>
                </a:solidFill>
              </a:rPr>
              <a:t>Цього дня </a:t>
            </a:r>
            <a:r>
              <a:rPr lang="ru-RU" sz="2400" b="1" smtClean="0">
                <a:solidFill>
                  <a:srgbClr val="7030A0"/>
                </a:solidFill>
              </a:rPr>
              <a:t>ворожать й </a:t>
            </a:r>
            <a:r>
              <a:rPr lang="ru-RU" sz="2400" b="1">
                <a:solidFill>
                  <a:srgbClr val="7030A0"/>
                </a:solidFill>
              </a:rPr>
              <a:t>хлопці. Вони </a:t>
            </a:r>
            <a:r>
              <a:rPr lang="ru-RU" sz="2400" b="1" smtClean="0">
                <a:solidFill>
                  <a:srgbClr val="7030A0"/>
                </a:solidFill>
              </a:rPr>
              <a:t>постують </a:t>
            </a:r>
            <a:r>
              <a:rPr lang="ru-RU" sz="2400" b="1">
                <a:solidFill>
                  <a:srgbClr val="7030A0"/>
                </a:solidFill>
              </a:rPr>
              <a:t>6 грудня у "канун святої Катерини, щоб Бог послав хорошу </a:t>
            </a:r>
            <a:r>
              <a:rPr lang="ru-RU" sz="2400" b="1" smtClean="0">
                <a:solidFill>
                  <a:srgbClr val="7030A0"/>
                </a:solidFill>
              </a:rPr>
              <a:t>жінку».</a:t>
            </a:r>
          </a:p>
          <a:p>
            <a:pPr algn="ctr"/>
            <a:r>
              <a:rPr lang="ru-RU" sz="2400" b="1" smtClean="0">
                <a:solidFill>
                  <a:srgbClr val="7030A0"/>
                </a:solidFill>
              </a:rPr>
              <a:t> </a:t>
            </a:r>
            <a:r>
              <a:rPr lang="ru-RU" sz="2400" b="1">
                <a:solidFill>
                  <a:srgbClr val="7030A0"/>
                </a:solidFill>
              </a:rPr>
              <a:t>7 грудня – єдиний день у році, коли </a:t>
            </a:r>
            <a:r>
              <a:rPr lang="ru-RU" sz="2400" b="1" smtClean="0">
                <a:solidFill>
                  <a:srgbClr val="7030A0"/>
                </a:solidFill>
              </a:rPr>
              <a:t>ворожать хлопці</a:t>
            </a:r>
            <a:endParaRPr lang="ru-RU" sz="2400" b="1">
              <a:solidFill>
                <a:srgbClr val="7030A0"/>
              </a:solidFill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2030" y="2227667"/>
            <a:ext cx="4334202" cy="4597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14262" y="0"/>
            <a:ext cx="472973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7030A0"/>
                </a:solidFill>
              </a:rPr>
              <a:t>Кожна дівчина хоче, щоб її доля була доброю. Добру долю дівчата </a:t>
            </a:r>
            <a:r>
              <a:rPr lang="ru-RU" sz="2400" b="1" smtClean="0">
                <a:solidFill>
                  <a:srgbClr val="7030A0"/>
                </a:solidFill>
              </a:rPr>
              <a:t>уявляють </a:t>
            </a:r>
            <a:r>
              <a:rPr lang="ru-RU" sz="2400" b="1">
                <a:solidFill>
                  <a:srgbClr val="7030A0"/>
                </a:solidFill>
              </a:rPr>
              <a:t>в образі молодого гарного панича. А погану – обірваною кудлатою жебрачкою. Якою ж вона буде — твоя доля?</a:t>
            </a:r>
          </a:p>
        </p:txBody>
      </p:sp>
    </p:spTree>
    <p:extLst>
      <p:ext uri="{BB962C8B-B14F-4D97-AF65-F5344CB8AC3E}">
        <p14:creationId xmlns:p14="http://schemas.microsoft.com/office/powerpoint/2010/main" val="1331850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14:vortex dir="r"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16" b="20644"/>
          <a:stretch/>
        </p:blipFill>
        <p:spPr bwMode="auto">
          <a:xfrm>
            <a:off x="-9912" y="-85695"/>
            <a:ext cx="6886168" cy="6943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-243408"/>
            <a:ext cx="3960440" cy="2376264"/>
          </a:xfrm>
        </p:spPr>
        <p:txBody>
          <a:bodyPr>
            <a:noAutofit/>
          </a:bodyPr>
          <a:lstStyle/>
          <a:p>
            <a:pPr algn="ctr"/>
            <a:r>
              <a:rPr lang="ru-RU" sz="3600">
                <a:solidFill>
                  <a:schemeClr val="tx2"/>
                </a:solidFill>
              </a:rPr>
              <a:t>Народні прикмети:</a:t>
            </a:r>
            <a:br>
              <a:rPr lang="ru-RU" sz="3600">
                <a:solidFill>
                  <a:schemeClr val="tx2"/>
                </a:solidFill>
              </a:rPr>
            </a:br>
            <a:endParaRPr lang="ru-RU" sz="360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3" y="2348880"/>
            <a:ext cx="3240360" cy="3777283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800" b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Як </a:t>
            </a:r>
            <a:r>
              <a:rPr lang="ru-RU"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Катерина по воді, то Різдво по </a:t>
            </a:r>
            <a:r>
              <a:rPr lang="ru-RU" sz="2800" b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льоді</a:t>
            </a:r>
          </a:p>
          <a:p>
            <a:pPr algn="ctr"/>
            <a:r>
              <a:rPr lang="ru-RU" sz="2800" b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Як </a:t>
            </a:r>
            <a:r>
              <a:rPr lang="ru-RU"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Катерини холодно, то буде </a:t>
            </a:r>
            <a:r>
              <a:rPr lang="ru-RU" sz="2800" b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голодно</a:t>
            </a:r>
            <a:r>
              <a:rPr lang="ru-RU"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2800" b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На </a:t>
            </a:r>
            <a:r>
              <a:rPr lang="ru-RU"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святу Катерину </a:t>
            </a:r>
            <a:r>
              <a:rPr lang="ru-RU" sz="2800" b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-ховайся </a:t>
            </a:r>
            <a:r>
              <a:rPr lang="ru-RU"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під </a:t>
            </a:r>
            <a:r>
              <a:rPr lang="ru-RU" sz="2800" b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перину,  </a:t>
            </a:r>
            <a:r>
              <a:rPr lang="ru-RU"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ці дні завжди були великі </a:t>
            </a:r>
            <a:r>
              <a:rPr lang="ru-RU" sz="2800" b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морози</a:t>
            </a:r>
            <a:endParaRPr lang="ru-RU" sz="2800" b="1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800" b="1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1236" y="-17552"/>
            <a:ext cx="4872763" cy="6875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 descr="C:\Documents and Settings\admin\Рабочий стол\139875564_00__12_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251" y="5969635"/>
            <a:ext cx="645969" cy="713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Documents and Settings\admin\Рабочий стол\139875564_00__12_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027" y="241502"/>
            <a:ext cx="747590" cy="825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Documents and Settings\admin\Рабочий стол\139875564_00__12_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5901786"/>
            <a:ext cx="768826" cy="849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C:\Documents and Settings\admin\Рабочий стол\139875564_00__12_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1824" y="3270880"/>
            <a:ext cx="999996" cy="1104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2757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14:vortex dir="r"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84" y="116632"/>
            <a:ext cx="4325280" cy="664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16632"/>
            <a:ext cx="3744416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 грудня – </a:t>
            </a:r>
            <a:r>
              <a:rPr lang="ru-RU" sz="2800" b="1" u="sng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Андрія </a:t>
            </a:r>
            <a:r>
              <a:rPr lang="ru-RU" sz="2800" b="1" u="sng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Первозваного</a:t>
            </a:r>
            <a:r>
              <a:rPr lang="ru-RU" sz="2400" b="1" u="sng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b="1" u="sng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що був найближчим з дванадцяти учнів Ісуса</a:t>
            </a:r>
            <a:r>
              <a:rPr lang="ru-RU" sz="2400" b="1" u="sng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400" b="1" u="sng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Три роки він був свідком чудес, які повертали здоров’я хворим, життя – померлим, чисту душу – грішникам. Він проповідував у Малій Азії, на території сучасної України і </a:t>
            </a:r>
            <a:r>
              <a:rPr lang="ru-RU" sz="2400" b="1" u="sng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Росії</a:t>
            </a:r>
            <a:endParaRPr lang="ru-RU" sz="2400" b="1" u="sng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400" b="1"/>
          </a:p>
          <a:p>
            <a:pPr algn="ctr"/>
            <a:r>
              <a:rPr lang="ru-RU" sz="2400" b="1" smtClean="0"/>
              <a:t>. </a:t>
            </a:r>
            <a:endParaRPr lang="ru-RU" sz="2400" b="1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858" y="116632"/>
            <a:ext cx="4749814" cy="664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8931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14:vortex dir="r"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1242</TotalTime>
  <Words>1465</Words>
  <Application>Microsoft Office PowerPoint</Application>
  <PresentationFormat>Экран (4:3)</PresentationFormat>
  <Paragraphs>114</Paragraphs>
  <Slides>28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Народні прикмети: </vt:lpstr>
      <vt:lpstr>Презентация PowerPoint</vt:lpstr>
      <vt:lpstr>Презентация PowerPoint</vt:lpstr>
      <vt:lpstr>Народні прикмети: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Bill</cp:lastModifiedBy>
  <cp:revision>90</cp:revision>
  <dcterms:modified xsi:type="dcterms:W3CDTF">2019-12-05T14:35:54Z</dcterms:modified>
</cp:coreProperties>
</file>