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96" r:id="rId2"/>
    <p:sldId id="297" r:id="rId3"/>
    <p:sldId id="268" r:id="rId4"/>
    <p:sldId id="293" r:id="rId5"/>
    <p:sldId id="256" r:id="rId6"/>
    <p:sldId id="259" r:id="rId7"/>
    <p:sldId id="290" r:id="rId8"/>
    <p:sldId id="258" r:id="rId9"/>
    <p:sldId id="295" r:id="rId10"/>
    <p:sldId id="298" r:id="rId11"/>
    <p:sldId id="263" r:id="rId12"/>
    <p:sldId id="261" r:id="rId13"/>
    <p:sldId id="286" r:id="rId14"/>
    <p:sldId id="262" r:id="rId15"/>
    <p:sldId id="257" r:id="rId16"/>
    <p:sldId id="266" r:id="rId17"/>
    <p:sldId id="265" r:id="rId18"/>
    <p:sldId id="267" r:id="rId19"/>
    <p:sldId id="271" r:id="rId20"/>
    <p:sldId id="287" r:id="rId21"/>
    <p:sldId id="294" r:id="rId22"/>
    <p:sldId id="288" r:id="rId23"/>
    <p:sldId id="289" r:id="rId24"/>
    <p:sldId id="270" r:id="rId25"/>
    <p:sldId id="272" r:id="rId26"/>
    <p:sldId id="274" r:id="rId27"/>
    <p:sldId id="275" r:id="rId28"/>
    <p:sldId id="273" r:id="rId29"/>
    <p:sldId id="282" r:id="rId30"/>
    <p:sldId id="281" r:id="rId31"/>
    <p:sldId id="283" r:id="rId32"/>
    <p:sldId id="299" r:id="rId33"/>
    <p:sldId id="285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00" autoAdjust="0"/>
    <p:restoredTop sz="94667" autoAdjust="0"/>
  </p:normalViewPr>
  <p:slideViewPr>
    <p:cSldViewPr>
      <p:cViewPr>
        <p:scale>
          <a:sx n="70" d="100"/>
          <a:sy n="70" d="100"/>
        </p:scale>
        <p:origin x="-1218" y="-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02.06.2021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02.06.2021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02.06.2021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02.06.2021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02.06.2021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02.06.2021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02.06.2021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02.06.2021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02.06.2021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02.06.2021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02.06.2021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02.06.2021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gif"/><Relationship Id="rId3" Type="http://schemas.openxmlformats.org/officeDocument/2006/relationships/slideLayout" Target="../slideLayouts/slideLayout7.xml"/><Relationship Id="rId7" Type="http://schemas.microsoft.com/office/2007/relationships/hdphoto" Target="../media/hdphoto2.wdp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3.jpeg"/><Relationship Id="rId5" Type="http://schemas.microsoft.com/office/2007/relationships/hdphoto" Target="../media/hdphoto1.wdp"/><Relationship Id="rId10" Type="http://schemas.openxmlformats.org/officeDocument/2006/relationships/image" Target="../media/image6.gif"/><Relationship Id="rId4" Type="http://schemas.openxmlformats.org/officeDocument/2006/relationships/image" Target="../media/image2.jpeg"/><Relationship Id="rId9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.gi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3" Type="http://schemas.openxmlformats.org/officeDocument/2006/relationships/image" Target="../media/image54.png"/><Relationship Id="rId7" Type="http://schemas.openxmlformats.org/officeDocument/2006/relationships/image" Target="../media/image58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gif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3.gif"/><Relationship Id="rId4" Type="http://schemas.openxmlformats.org/officeDocument/2006/relationships/image" Target="../media/image6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gi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9.png"/><Relationship Id="rId5" Type="http://schemas.openxmlformats.org/officeDocument/2006/relationships/image" Target="../media/image78.png"/><Relationship Id="rId4" Type="http://schemas.openxmlformats.org/officeDocument/2006/relationships/image" Target="../media/image7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7" Type="http://schemas.openxmlformats.org/officeDocument/2006/relationships/image" Target="../media/image85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4.png"/><Relationship Id="rId5" Type="http://schemas.openxmlformats.org/officeDocument/2006/relationships/image" Target="../media/image83.png"/><Relationship Id="rId4" Type="http://schemas.openxmlformats.org/officeDocument/2006/relationships/image" Target="../media/image82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2.gif"/><Relationship Id="rId3" Type="http://schemas.openxmlformats.org/officeDocument/2006/relationships/image" Target="../media/image87.png"/><Relationship Id="rId7" Type="http://schemas.openxmlformats.org/officeDocument/2006/relationships/image" Target="../media/image91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0.png"/><Relationship Id="rId5" Type="http://schemas.openxmlformats.org/officeDocument/2006/relationships/image" Target="../media/image89.png"/><Relationship Id="rId4" Type="http://schemas.openxmlformats.org/officeDocument/2006/relationships/image" Target="../media/image8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gif"/><Relationship Id="rId4" Type="http://schemas.openxmlformats.org/officeDocument/2006/relationships/image" Target="../media/image95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0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99.png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6" Type="http://schemas.openxmlformats.org/officeDocument/2006/relationships/image" Target="../media/image98.png"/><Relationship Id="rId5" Type="http://schemas.openxmlformats.org/officeDocument/2006/relationships/image" Target="../media/image97.jpeg"/><Relationship Id="rId4" Type="http://schemas.openxmlformats.org/officeDocument/2006/relationships/image" Target="../media/image96.png"/><Relationship Id="rId9" Type="http://schemas.openxmlformats.org/officeDocument/2006/relationships/image" Target="../media/image101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gif"/></Relationships>
</file>

<file path=ppt/slides/_rels/slide30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0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7.gif"/><Relationship Id="rId5" Type="http://schemas.openxmlformats.org/officeDocument/2006/relationships/image" Target="../media/image106.gif"/><Relationship Id="rId4" Type="http://schemas.openxmlformats.org/officeDocument/2006/relationships/image" Target="../media/image105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image" Target="../media/image108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9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image" Target="../media/image1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2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gif"/><Relationship Id="rId5" Type="http://schemas.openxmlformats.org/officeDocument/2006/relationships/image" Target="../media/image24.gif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Documents and Settings\admin\Рабочий стол\Україна\1531530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71904"/>
          <a:stretch/>
        </p:blipFill>
        <p:spPr bwMode="auto">
          <a:xfrm>
            <a:off x="-10689" y="-47954"/>
            <a:ext cx="9154689" cy="169737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" name="Прямоугольник 1"/>
          <p:cNvSpPr/>
          <p:nvPr/>
        </p:nvSpPr>
        <p:spPr>
          <a:xfrm flipV="1">
            <a:off x="1835696" y="1563182"/>
            <a:ext cx="7056784" cy="769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endParaRPr lang="ru-RU" sz="44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C:\Documents and Settings\admin\Рабочий стол\1524725201_1b-1.jpg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39" y="1650475"/>
            <a:ext cx="9124950" cy="523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Documents and Settings\admin\Рабочий стол\горящая+свеча.gif"/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18" y="4845139"/>
            <a:ext cx="1815829" cy="2000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На Чорнобиль журавлі летіли (online-audio-converter.com)-3.2-283.6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  <p:pic>
        <p:nvPicPr>
          <p:cNvPr id="18434" name="Picture 2" descr="C:\Documents and Settings\admin\Рабочий стол\картинки\slotmachine_fire.gif"/>
          <p:cNvPicPr>
            <a:picLocks noChangeAspect="1" noChangeArrowheads="1" noCrop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-341201"/>
            <a:ext cx="5715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-10689" y="116632"/>
            <a:ext cx="9154689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Чорнобиль – скорбота пам’яті людської</a:t>
            </a:r>
          </a:p>
        </p:txBody>
      </p:sp>
    </p:spTree>
    <p:extLst>
      <p:ext uri="{BB962C8B-B14F-4D97-AF65-F5344CB8AC3E}">
        <p14:creationId xmlns:p14="http://schemas.microsoft.com/office/powerpoint/2010/main" val="1262598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10000">
        <p14:prism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6632"/>
            <a:ext cx="9144000" cy="6741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14" y="404664"/>
            <a:ext cx="1475656" cy="2084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26" y="2489321"/>
            <a:ext cx="1725396" cy="26839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942" y="4437112"/>
            <a:ext cx="2143125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75734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16633"/>
            <a:ext cx="3816424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vi-VN" sz="20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Руди́й ліс </a:t>
            </a:r>
            <a:r>
              <a:rPr lang="vi-VN"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— близько 10 км² території дерев, прилеглих до Чорнобильської </a:t>
            </a:r>
            <a:r>
              <a:rPr lang="vi-VN" sz="20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АЕС</a:t>
            </a:r>
            <a:r>
              <a:rPr lang="uk-UA" sz="20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vi-VN" sz="20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Висока </a:t>
            </a:r>
            <a:r>
              <a:rPr lang="vi-VN"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доза поглинутої радіації призвела до загибелі </a:t>
            </a:r>
            <a:r>
              <a:rPr lang="uk-UA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рослинност</a:t>
            </a:r>
            <a:r>
              <a:rPr lang="uk-UA" sz="20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</a:t>
            </a:r>
            <a:r>
              <a:rPr lang="vi-VN" sz="20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і </a:t>
            </a:r>
            <a:r>
              <a:rPr lang="vi-VN"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забарвлення їх у </a:t>
            </a:r>
            <a:r>
              <a:rPr lang="vi-VN" sz="20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буро-червоний колір</a:t>
            </a:r>
            <a:endParaRPr lang="uk-UA" sz="2000" b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uk-UA" sz="20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uk-UA" sz="20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2400" b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осна </a:t>
            </a:r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починає гинути при дозі 10 Гр, а людині достатньо всього 4 </a:t>
            </a:r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</a:t>
            </a:r>
            <a:endParaRPr lang="ru-RU" sz="24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4089" y="3284984"/>
            <a:ext cx="4876800" cy="324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147734"/>
            <a:ext cx="4995450" cy="2815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1407" y="5157192"/>
            <a:ext cx="1566863" cy="1566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05215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16632"/>
            <a:ext cx="87129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Після </a:t>
            </a:r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катастрофи станція не </a:t>
            </a:r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працювала </a:t>
            </a:r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 місяців</a:t>
            </a:r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algn="ctr"/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</a:t>
            </a:r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ериторію </a:t>
            </a:r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дезактивували, спорудили </a:t>
            </a:r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саркофаг</a:t>
            </a:r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</a:t>
            </a:r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4-ий </a:t>
            </a:r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енергоблок</a:t>
            </a:r>
            <a:endParaRPr lang="ru-RU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4786" y="1703662"/>
            <a:ext cx="3553162" cy="26614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718" y="4216695"/>
            <a:ext cx="3949785" cy="26413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778207"/>
            <a:ext cx="3583499" cy="2384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5996" y="4132995"/>
            <a:ext cx="4371914" cy="244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69497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96136" y="260648"/>
            <a:ext cx="280831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Будівництво відбувалось за допомогою кранів з радіоуправлінням. Розвідку </a:t>
            </a:r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здійснювала  людина </a:t>
            </a:r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свинцевій камері, яку на великій швидкості проносили над </a:t>
            </a:r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реактором</a:t>
            </a:r>
          </a:p>
          <a:p>
            <a:pPr algn="ctr"/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жоден розвідник до сьогодні не дожив</a:t>
            </a:r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ru-RU" sz="24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138" y="188640"/>
            <a:ext cx="5141372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7341" y="2738077"/>
            <a:ext cx="3540965" cy="41199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4497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88640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</a:t>
            </a:r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 </a:t>
            </a:r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всі </a:t>
            </a:r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роки було проведено чимало </a:t>
            </a:r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досліджень. </a:t>
            </a:r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</a:t>
            </a:r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кспериментально </a:t>
            </a:r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підтвердженої версії аварії досі </a:t>
            </a:r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немає</a:t>
            </a:r>
            <a:endParaRPr lang="ru-RU" sz="24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170" name="Picture 2" descr="C:\Documents and Settings\admin\Рабочий стол\bd9b5fada7ee37a12bb79b2a42c3da9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667"/>
          <a:stretch/>
        </p:blipFill>
        <p:spPr bwMode="auto">
          <a:xfrm>
            <a:off x="467544" y="1161851"/>
            <a:ext cx="3312368" cy="4210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29" t="2750" r="2193" b="4734"/>
          <a:stretch/>
        </p:blipFill>
        <p:spPr bwMode="auto">
          <a:xfrm>
            <a:off x="4659996" y="1643533"/>
            <a:ext cx="4094329" cy="45117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 descr="C:\Documents and Settings\admin\Рабочий стол\7RwW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019637"/>
            <a:ext cx="1466639" cy="1833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9343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332656"/>
            <a:ext cx="87129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/>
              <a:t>Р</a:t>
            </a:r>
            <a:r>
              <a:rPr lang="ru-RU" sz="2400" b="1" smtClean="0"/>
              <a:t>адянське </a:t>
            </a:r>
            <a:r>
              <a:rPr lang="ru-RU" sz="2400" b="1"/>
              <a:t>керівництво ухвалило рішення про евакуацію населення з 30-кілометрової зони навколо Чорнобильської атомної станції 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01" b="3024"/>
          <a:stretch/>
        </p:blipFill>
        <p:spPr bwMode="auto">
          <a:xfrm>
            <a:off x="539552" y="1719740"/>
            <a:ext cx="8240819" cy="49748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41047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16632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</a:t>
            </a:r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уло </a:t>
            </a:r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вивезено 115 тис осіб. </a:t>
            </a:r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Ураження також </a:t>
            </a:r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охопило землі Росії та Білорусі, </a:t>
            </a:r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кількість </a:t>
            </a:r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людей, котрі позбулися своїх домівок, сягала 220 тис. </a:t>
            </a:r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осіб</a:t>
            </a:r>
            <a:endParaRPr lang="ru-RU" sz="24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3987782"/>
            <a:ext cx="4035857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819534"/>
            <a:ext cx="3312368" cy="18549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312" y="1344810"/>
            <a:ext cx="4882752" cy="31661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508864"/>
            <a:ext cx="3091048" cy="20606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27748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88640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Найважче </a:t>
            </a:r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було прощатись з домашніми </a:t>
            </a:r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улюбленцями. Їх залишали назавжди - вивозити </a:t>
            </a:r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дозволили через радіоактивну </a:t>
            </a:r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шерсть</a:t>
            </a:r>
            <a:endParaRPr lang="ru-RU" sz="24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700808"/>
            <a:ext cx="2762250" cy="1657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1700808"/>
            <a:ext cx="2619375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717032"/>
            <a:ext cx="2847975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0742" y="3717032"/>
            <a:ext cx="2950793" cy="1877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5241" y="2348880"/>
            <a:ext cx="2857500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5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2885" y="4050407"/>
            <a:ext cx="1809750" cy="2533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 descr="C:\Documents and Settings\admin\Рабочий стол\squirrel_PNG15791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638" y="5157192"/>
            <a:ext cx="2043113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3134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76672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 сьогоднішнього дня фахівці сперечаються про кількість жертв </a:t>
            </a:r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аварії</a:t>
            </a:r>
            <a:endParaRPr lang="ru-RU" sz="24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2996952"/>
            <a:ext cx="331236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</a:t>
            </a:r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авиноподібне </a:t>
            </a:r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збільшення показників смертності серед </a:t>
            </a:r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населення:</a:t>
            </a:r>
          </a:p>
          <a:p>
            <a:pPr algn="ctr"/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1987-го року - до 2-ох </a:t>
            </a:r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тис</a:t>
            </a:r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., </a:t>
            </a:r>
          </a:p>
          <a:p>
            <a:pPr algn="ctr"/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1995-го - </a:t>
            </a:r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близько 37,5 тис</a:t>
            </a:r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24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3789040"/>
            <a:ext cx="4876800" cy="275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 descr="C:\Documents and Settings\admin\Рабочий стол\1o37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3438" y="1224202"/>
            <a:ext cx="2647356" cy="2647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0696" y="1176389"/>
            <a:ext cx="1928658" cy="2742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0" name="Picture 2" descr="C:\Documents and Settings\admin\Рабочий стол\atom_zqy9msfd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885071"/>
            <a:ext cx="1872208" cy="2197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5722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404665"/>
            <a:ext cx="85689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 є  </a:t>
            </a:r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люди, </a:t>
            </a:r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які </a:t>
            </a:r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самостійно </a:t>
            </a:r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повернулися </a:t>
            </a:r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свої </a:t>
            </a:r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домівки</a:t>
            </a:r>
            <a:endParaRPr lang="ru-RU" sz="24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01" b="9749"/>
          <a:stretch/>
        </p:blipFill>
        <p:spPr bwMode="auto">
          <a:xfrm>
            <a:off x="179512" y="1340768"/>
            <a:ext cx="7344816" cy="473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8604" y="2996952"/>
            <a:ext cx="2318134" cy="33650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99028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\Рабочий стол\af2557fba0b8cd1e5a8e043c5c486d1c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576"/>
          <a:stretch/>
        </p:blipFill>
        <p:spPr bwMode="auto">
          <a:xfrm>
            <a:off x="-73742" y="0"/>
            <a:ext cx="912054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23928" y="332656"/>
            <a:ext cx="417646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Зойкнула Земля чаїним криком:</a:t>
            </a:r>
          </a:p>
          <a:p>
            <a:pPr algn="ctr"/>
            <a:r>
              <a:rPr lang="ru-RU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Сину, вбережи і захисти!</a:t>
            </a:r>
          </a:p>
          <a:p>
            <a:pPr algn="ctr"/>
            <a:r>
              <a:rPr lang="ru-RU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Вийшла мати із ікони ликом:</a:t>
            </a:r>
          </a:p>
          <a:p>
            <a:pPr algn="ctr"/>
            <a:r>
              <a:rPr lang="ru-RU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Йди, синочок. Хто ж, коли не ти?</a:t>
            </a:r>
          </a:p>
          <a:p>
            <a:pPr algn="ctr"/>
            <a:r>
              <a:rPr lang="ru-RU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Спалахнуло небо, впало крижнем:</a:t>
            </a:r>
          </a:p>
          <a:p>
            <a:pPr algn="ctr"/>
            <a:r>
              <a:rPr lang="ru-RU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Сину, вбережи і захисти!</a:t>
            </a:r>
          </a:p>
          <a:p>
            <a:pPr algn="ctr"/>
            <a:r>
              <a:rPr lang="ru-RU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Вийшла жінка з немовлятом ніжним:</a:t>
            </a:r>
          </a:p>
          <a:p>
            <a:pPr algn="ctr"/>
            <a:r>
              <a:rPr lang="ru-RU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Йди, коханий. Хто ж, коли не ти?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1521718" cy="21304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06" name="Picture 2" descr="C:\Documents and Settings\admin\Рабочий стол\картинки\5GpM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5653" y="5373216"/>
            <a:ext cx="4906848" cy="1484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472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88640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"</a:t>
            </a:r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Там батьківщина, там </a:t>
            </a:r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они виросли </a:t>
            </a:r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 продовжують </a:t>
            </a:r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жити </a:t>
            </a:r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</a:t>
            </a:r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забуті Богом і державою</a:t>
            </a:r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"</a:t>
            </a:r>
            <a:endParaRPr lang="ru-RU" sz="24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698628"/>
            <a:ext cx="7476775" cy="49884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6063" y="1310062"/>
            <a:ext cx="2223894" cy="35582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6018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869" y="4365181"/>
            <a:ext cx="3602054" cy="2397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116632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Самотність </a:t>
            </a:r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зріднила </a:t>
            </a:r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усіх.</a:t>
            </a:r>
          </a:p>
          <a:p>
            <a:pPr algn="ctr"/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Допомагають </a:t>
            </a:r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один одному ремонтувати старезні хати, поратися на городі, прибирати на кладовищах</a:t>
            </a:r>
          </a:p>
        </p:txBody>
      </p: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127" y="1981931"/>
            <a:ext cx="3875537" cy="21775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0635" y="2538379"/>
            <a:ext cx="4798212" cy="37235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60099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16632"/>
            <a:ext cx="86409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</a:t>
            </a:r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бирають </a:t>
            </a:r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гриби і ягоди, ловлять рибу. Часом ходять на </a:t>
            </a:r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полювання</a:t>
            </a:r>
            <a:endParaRPr lang="ru-RU" sz="24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057" y="3789040"/>
            <a:ext cx="4424492" cy="2488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947629"/>
            <a:ext cx="3908425" cy="2189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3869" y="1844824"/>
            <a:ext cx="5291137" cy="3535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5369" y="4509120"/>
            <a:ext cx="1400481" cy="1996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40082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88640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smtClean="0"/>
              <a:t>Їх </a:t>
            </a:r>
            <a:r>
              <a:rPr lang="ru-RU" sz="2400" b="1"/>
              <a:t>намагались примусово виселити із зони</a:t>
            </a:r>
            <a:r>
              <a:rPr lang="ru-RU" sz="2400" b="1" smtClean="0"/>
              <a:t>. </a:t>
            </a:r>
          </a:p>
          <a:p>
            <a:pPr algn="ctr"/>
            <a:r>
              <a:rPr lang="ru-RU" sz="2400" b="1"/>
              <a:t>П</a:t>
            </a:r>
            <a:r>
              <a:rPr lang="ru-RU" sz="2400" b="1" smtClean="0"/>
              <a:t>ереховувались</a:t>
            </a:r>
            <a:r>
              <a:rPr lang="ru-RU" sz="2400" b="1"/>
              <a:t>, як могли, навіть печі розпалювали </a:t>
            </a:r>
            <a:r>
              <a:rPr lang="ru-RU" sz="2400" b="1" smtClean="0"/>
              <a:t>вночі... Почали </a:t>
            </a:r>
            <a:r>
              <a:rPr lang="ru-RU" sz="2400" b="1"/>
              <a:t>відстоювати </a:t>
            </a:r>
            <a:r>
              <a:rPr lang="ru-RU" sz="2400" b="1" smtClean="0"/>
              <a:t>свої права </a:t>
            </a:r>
            <a:r>
              <a:rPr lang="ru-RU" sz="2400" b="1"/>
              <a:t>жити на рідній землі. Влада </a:t>
            </a:r>
            <a:r>
              <a:rPr lang="ru-RU" sz="2400" b="1" smtClean="0"/>
              <a:t>поступилась</a:t>
            </a:r>
            <a:endParaRPr lang="ru-RU" sz="2400" b="1"/>
          </a:p>
        </p:txBody>
      </p:sp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90" y="1758300"/>
            <a:ext cx="5138737" cy="3432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284984"/>
            <a:ext cx="4513060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4727247"/>
            <a:ext cx="1690592" cy="2072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00" name="Picture 8"/>
          <p:cNvPicPr>
            <a:picLocks noChangeAspect="1" noChangeArrowheads="1"/>
          </p:cNvPicPr>
          <p:nvPr/>
        </p:nvPicPr>
        <p:blipFill>
          <a:blip r:embed="rId5" cstate="print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663579"/>
            <a:ext cx="1554223" cy="2072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01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434797"/>
            <a:ext cx="1208348" cy="1850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92061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889248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зоні відчуження живе близько 400 видів тварин, птахів та риб. </a:t>
            </a:r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Відновлюється популяція </a:t>
            </a:r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унікальних для наших територій бурих ведмедів</a:t>
            </a:r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лосів, вовків, рисей, </a:t>
            </a:r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оленів, коней Пржевальського</a:t>
            </a:r>
            <a:endParaRPr lang="ru-RU" sz="24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253" y="2305509"/>
            <a:ext cx="4798554" cy="3196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3757" y="1484784"/>
            <a:ext cx="3810000" cy="2533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2158" y="4149080"/>
            <a:ext cx="3588158" cy="2256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4965" y="4804982"/>
            <a:ext cx="2857500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748351"/>
            <a:ext cx="1341437" cy="177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4813199"/>
            <a:ext cx="2794083" cy="19071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18378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772816"/>
            <a:ext cx="4860032" cy="36450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0" y="184667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 що стосується рослинності, то вся </a:t>
            </a:r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вона - ніколи </a:t>
            </a:r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вмирала </a:t>
            </a:r>
            <a:endParaRPr lang="en-US" sz="24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508201"/>
            <a:ext cx="2514600" cy="181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384996"/>
            <a:ext cx="2514600" cy="181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012" y="1229504"/>
            <a:ext cx="2466975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389" y="4508201"/>
            <a:ext cx="2628900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4263" y="5205395"/>
            <a:ext cx="1315474" cy="14221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4" name="Picture 2" descr="C:\Documents and Settings\admin\Рабочий стол\7RwF.gif"/>
          <p:cNvPicPr>
            <a:picLocks noChangeAspect="1" noChangeArrowheads="1" noCrop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4627" y="636275"/>
            <a:ext cx="1517154" cy="1517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2041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16632"/>
            <a:ext cx="88569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Нещодавно Чорнобиль відкрив свої двері для туристів. Журнал Forbes включив ЧАЕС до переліку найекстравагантніших туристичних </a:t>
            </a:r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місць</a:t>
            </a:r>
            <a:endParaRPr lang="ru-RU" sz="24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7297" y="2060848"/>
            <a:ext cx="5749807" cy="4404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316961"/>
            <a:ext cx="4680520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850" y="4581128"/>
            <a:ext cx="3070447" cy="20449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8" name="Picture 2" descr="C:\Documents and Settings\admin\Рабочий стол\1563816854_atom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0652" y="980728"/>
            <a:ext cx="1345332" cy="1345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1011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260648"/>
            <a:ext cx="90364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"Вдома друзі розповідатимуть, хто куди їздив, хвалитимуться, що були в Іспанії. А я скажу, що був в Чорнобилі!" - пояснює свій інтерес британець, який приїхав до України саме заради </a:t>
            </a:r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цього</a:t>
            </a:r>
            <a:endParaRPr lang="ru-RU" sz="24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1628567"/>
            <a:ext cx="3600400" cy="50871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2" name="Picture 4" descr="C:\Documents and Settings\admin\Рабочий стол\6f22414337f9715e1b5ab0c090465b8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687886"/>
            <a:ext cx="3312368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2265" y="4437112"/>
            <a:ext cx="1563326" cy="2114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5" name="Picture 7"/>
          <p:cNvPicPr>
            <a:picLocks noChangeAspect="1" noChangeArrowheads="1"/>
          </p:cNvPicPr>
          <p:nvPr/>
        </p:nvPicPr>
        <p:blipFill>
          <a:blip r:embed="rId7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2669" y="1687886"/>
            <a:ext cx="1469932" cy="2031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6" name="Picture 8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79" t="12196" r="32806" b="10239"/>
          <a:stretch/>
        </p:blipFill>
        <p:spPr bwMode="auto">
          <a:xfrm>
            <a:off x="7675555" y="4531871"/>
            <a:ext cx="1284159" cy="21096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ДЛЯ КОГО- пісня про трагедію ЧАЕС (Xenia Tym 2016) (1)-128.5-202.1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9559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16632"/>
            <a:ext cx="86409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ЧАЕС </a:t>
            </a:r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повинні ліквідувати </a:t>
            </a:r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 2065 року: </a:t>
            </a:r>
          </a:p>
          <a:p>
            <a:pPr algn="ctr"/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відбудеться консервація реакторів, а коли рівень радіоактивності знизиться, їх демонтують, а територію </a:t>
            </a:r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очистять</a:t>
            </a:r>
            <a:endParaRPr lang="ru-RU" sz="24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3315" name="Picture 3" descr="C:\Documents and Settings\admin\Рабочий стол\19137987_30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" t="-2380" r="-283" b="5900"/>
          <a:stretch/>
        </p:blipFill>
        <p:spPr bwMode="auto">
          <a:xfrm>
            <a:off x="290248" y="2023291"/>
            <a:ext cx="8640960" cy="4692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031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507504"/>
            <a:ext cx="8334672" cy="6236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39552" y="4221088"/>
            <a:ext cx="62646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Чорнобиль - чорна БІЛЬ. Полеглим і живим учасникам ліквідації </a:t>
            </a:r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катастрофи, </a:t>
            </a:r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вдовам і матерям, </a:t>
            </a:r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сім'ям…</a:t>
            </a:r>
            <a:endParaRPr lang="ru-RU" sz="24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25858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8714"/>
            <a:ext cx="9144000" cy="67532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0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34 </a:t>
            </a:r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роки тому </a:t>
            </a:r>
            <a:r>
              <a:rPr lang="ru-RU" sz="32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сталася</a:t>
            </a:r>
            <a:r>
              <a:rPr lang="ru-RU" sz="3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Чорнобильська катастрофа. Відтоді територія у 30 км навколо ЧАЕС є зоною </a:t>
            </a:r>
            <a:r>
              <a:rPr lang="ru-RU" sz="32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відчуження</a:t>
            </a:r>
            <a:endParaRPr lang="ru-RU" sz="32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9458" name="Picture 2" descr="C:\Documents and Settings\admin\Рабочий стол\1478357308_grib-yadernogo-vzryva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2091951"/>
            <a:ext cx="3024336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Documents and Settings\admin\Рабочий стол\картинки\картинки\e3a3e02e04ce1273e042e1539c4545c1.jpg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45013"/>
            <a:ext cx="1666107" cy="1693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Documents and Settings\admin\Рабочий стол\картинки\картинки\e3a3e02e04ce1273e042e1539c4545c1.jpg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047835"/>
            <a:ext cx="2053999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0223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1" name="Picture 5" descr="C:\Documents and Settings\admin\Рабочий стол\1486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2229"/>
          <a:stretch/>
        </p:blipFill>
        <p:spPr bwMode="auto">
          <a:xfrm>
            <a:off x="330021" y="1477194"/>
            <a:ext cx="8705819" cy="3474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C:\Documents and Settings\admin\Рабочий стол\6c9bdb82dbc9da82ec1e3979b543b75c.jpg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451685"/>
            <a:ext cx="3400028" cy="5143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2" name="Picture 6" descr="C:\Documents and Settings\admin\Рабочий стол\картинки\24963230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4265342"/>
            <a:ext cx="1925960" cy="2781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3" name="Picture 7" descr="C:\Documents and Settings\admin\Рабочий стол\картинки\17683885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4299032"/>
            <a:ext cx="3168352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620688"/>
            <a:ext cx="88174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/>
              <a:t>День вшанування учасників ліквідації наслідків аварії на Чорнобильській атомній електростанції</a:t>
            </a:r>
          </a:p>
        </p:txBody>
      </p:sp>
    </p:spTree>
    <p:extLst>
      <p:ext uri="{BB962C8B-B14F-4D97-AF65-F5344CB8AC3E}">
        <p14:creationId xmlns:p14="http://schemas.microsoft.com/office/powerpoint/2010/main" val="3326865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2000"/>
    </mc:Choice>
    <mc:Fallback xmlns="">
      <p:transition spd="slow" advClick="0" advTm="12000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Documents and Settings\admin\Рабочий стол\картинки\8f0121fc7a8deaf0954dc697b3a9c50a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3" y="547809"/>
            <a:ext cx="3891434" cy="6316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97" r="5237"/>
          <a:stretch/>
        </p:blipFill>
        <p:spPr bwMode="auto">
          <a:xfrm>
            <a:off x="107504" y="467575"/>
            <a:ext cx="7189420" cy="6390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1638" y="380775"/>
            <a:ext cx="2114698" cy="29229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78480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2000"/>
    </mc:Choice>
    <mc:Fallback xmlns="">
      <p:transition spd="slow" advClick="0" advTm="12000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Documents and Settings\admin\Рабочий стол\19948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860" y="1018291"/>
            <a:ext cx="8352928" cy="5839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8" y="260648"/>
            <a:ext cx="856895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Шана </a:t>
            </a:r>
            <a:r>
              <a:rPr lang="ru-RU" sz="32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 подяка В</a:t>
            </a:r>
            <a:r>
              <a:rPr lang="ru-RU" sz="32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ам, </a:t>
            </a:r>
            <a:r>
              <a:rPr lang="ru-RU" sz="32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дорогі </a:t>
            </a:r>
            <a:r>
              <a:rPr lang="ru-RU" sz="32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ліквідатори !</a:t>
            </a:r>
            <a:endParaRPr lang="ru-RU" sz="32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7411" name="Picture 3" descr="C:\Documents and Settings\admin\Рабочий стол\картинки\13375427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4579" y="5228811"/>
            <a:ext cx="1560489" cy="1560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2" name="Picture 4" descr="C:\Documents and Settings\admin\Рабочий стол\картинки\573da4d977069154c8cbf190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3" y="821557"/>
            <a:ext cx="5126999" cy="2360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3104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2000"/>
    </mc:Choice>
    <mc:Fallback xmlns="">
      <p:transition spd="slow" advClick="0" advTm="12000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1071320"/>
            <a:ext cx="37444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uamodna.com</a:t>
            </a:r>
            <a:endParaRPr lang="ru-RU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1647384"/>
            <a:ext cx="41404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www.bbc.com</a:t>
            </a:r>
            <a:endParaRPr lang="ru-RU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2223448"/>
            <a:ext cx="38884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smtClean="0"/>
              <a:t>24tv.ua</a:t>
            </a:r>
            <a:endParaRPr lang="ru-RU" b="1"/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2943528"/>
            <a:ext cx="49139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smtClean="0"/>
              <a:t>www.myshared.ru</a:t>
            </a:r>
            <a:endParaRPr lang="ru-RU" b="1"/>
          </a:p>
        </p:txBody>
      </p:sp>
      <p:sp>
        <p:nvSpPr>
          <p:cNvPr id="6" name="Прямоугольник 5"/>
          <p:cNvSpPr/>
          <p:nvPr/>
        </p:nvSpPr>
        <p:spPr>
          <a:xfrm>
            <a:off x="971600" y="3447584"/>
            <a:ext cx="49139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smtClean="0"/>
              <a:t>www.myshared.ru</a:t>
            </a:r>
            <a:endParaRPr lang="ru-RU" b="1"/>
          </a:p>
        </p:txBody>
      </p:sp>
      <p:sp>
        <p:nvSpPr>
          <p:cNvPr id="7" name="Прямоугольник 6"/>
          <p:cNvSpPr/>
          <p:nvPr/>
        </p:nvSpPr>
        <p:spPr>
          <a:xfrm>
            <a:off x="971600" y="3982998"/>
            <a:ext cx="25922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/>
              <a:t>uinp.gov.ua</a:t>
            </a:r>
            <a:endParaRPr lang="ru-RU" b="1"/>
          </a:p>
        </p:txBody>
      </p:sp>
      <p:sp>
        <p:nvSpPr>
          <p:cNvPr id="8" name="Прямоугольник 7"/>
          <p:cNvSpPr/>
          <p:nvPr/>
        </p:nvSpPr>
        <p:spPr>
          <a:xfrm>
            <a:off x="925459" y="4641914"/>
            <a:ext cx="39604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vistilug.com.ua</a:t>
            </a:r>
            <a:endParaRPr lang="ru-RU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99592" y="5103768"/>
            <a:ext cx="31323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pedcollege.lnu.edu.ua</a:t>
            </a:r>
            <a:endParaRPr lang="ru-RU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031940" y="188640"/>
            <a:ext cx="473202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Використані  </a:t>
            </a:r>
          </a:p>
          <a:p>
            <a:pPr algn="ctr"/>
            <a:r>
              <a:rPr lang="ru-RU" sz="32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інтернет ресурси: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40" t="2750" r="9626" b="1684"/>
          <a:stretch/>
        </p:blipFill>
        <p:spPr bwMode="auto">
          <a:xfrm>
            <a:off x="4309719" y="1647384"/>
            <a:ext cx="4176465" cy="4986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7205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/>
    </mc:Choice>
    <mc:Fallback xmlns="">
      <p:transition spd="slow" advClick="0" advTm="800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43897"/>
            <a:ext cx="9115672" cy="68367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89040"/>
            <a:ext cx="1811805" cy="28036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82" name="Picture 2" descr="C:\Documents and Settings\admin\Рабочий стол\1355141458_animaciya-atomnyy-vzryv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3974" y="3489337"/>
            <a:ext cx="2192441" cy="3145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4583" y="291296"/>
            <a:ext cx="2818271" cy="31428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41217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324036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«…Аварія </a:t>
            </a:r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призвела до ушкодження одного з реакторів. Впроваджуються заходи з ліквідації наслідків аварії. Постраждалі отримують допомогу. Створена державна </a:t>
            </a:r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комісія»</a:t>
            </a:r>
          </a:p>
          <a:p>
            <a:pPr marL="285750" indent="-285750" algn="ctr">
              <a:buFontTx/>
              <a:buChar char="-"/>
            </a:pPr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Таким чином, мільйони телеглядачів вперше почули про вибух на </a:t>
            </a:r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ЧАЕС</a:t>
            </a:r>
            <a:endParaRPr lang="ru-RU" sz="24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0979" y="332656"/>
            <a:ext cx="4775041" cy="35812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 descr="C:\Documents and Settings\admin\Рабочий стол\scho-take-katastrofa-chornobilska-katastrofa_963-1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6" y="3558792"/>
            <a:ext cx="5229225" cy="3286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6421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</a:t>
            </a:r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айже </a:t>
            </a:r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8,5 млн людей були опромінені, близько 155 тис кв. км територій було </a:t>
            </a:r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забруднено. Реактор </a:t>
            </a:r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продовжував випромінювати </a:t>
            </a:r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радіацію </a:t>
            </a:r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тижні, доки його не закидали сумішшю піску, свинцю, глини і </a:t>
            </a:r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бору </a:t>
            </a:r>
            <a:endParaRPr lang="ru-RU" sz="24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290104"/>
            <a:ext cx="6067425" cy="441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0" name="Picture 2" descr="C:\Documents and Settings\admin\Рабочий стол\11ef8e1b1cb8c7730ea4969d084bae5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4929" y="2492896"/>
            <a:ext cx="2969071" cy="4207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2684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16632"/>
            <a:ext cx="89644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Тисячі </a:t>
            </a:r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людей з усіх </a:t>
            </a:r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кінців </a:t>
            </a:r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СРСР були покликані для ліквідації наслідків катастрофи. Роботи велися в основному вручну</a:t>
            </a: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188" y="1124745"/>
            <a:ext cx="3755740" cy="21126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1316961"/>
            <a:ext cx="3816424" cy="2146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46" y="3786775"/>
            <a:ext cx="4026024" cy="2264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 descr="C:\Documents and Settings\admin\Рабочий стол\1563816854_atom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3522" y="1479117"/>
            <a:ext cx="1758232" cy="175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Documents and Settings\admin\Рабочий стол\картинки\5-plamja-320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5452" y="4437112"/>
            <a:ext cx="2748136" cy="2061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3775" y="3471006"/>
            <a:ext cx="4150713" cy="2334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75070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C:\Documents and Settings\admin\Рабочий стол\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0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0"/>
            <a:ext cx="896448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Усі </a:t>
            </a:r>
            <a:r>
              <a:rPr lang="ru-RU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отримали високі дози </a:t>
            </a:r>
            <a:r>
              <a:rPr lang="ru-RU" sz="24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радіації.</a:t>
            </a:r>
          </a:p>
          <a:p>
            <a:pPr algn="ctr"/>
            <a:r>
              <a:rPr lang="ru-RU" sz="24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Пожежникам </a:t>
            </a:r>
            <a:r>
              <a:rPr lang="ru-RU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вдалось врятувати нас </a:t>
            </a:r>
            <a:r>
              <a:rPr lang="ru-RU" sz="24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від </a:t>
            </a:r>
            <a:r>
              <a:rPr lang="ru-RU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серйозної катастрофи – сильного водневого вибуху, який міг стати наступним етапом </a:t>
            </a:r>
            <a:r>
              <a:rPr lang="ru-RU" sz="24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трагедії </a:t>
            </a:r>
            <a:endParaRPr lang="ru-RU" sz="24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71536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62000"/>
                    </a14:imgEffect>
                    <a14:imgEffect>
                      <a14:saturation sat="200000"/>
                    </a14:imgEffect>
                    <a14:imgEffect>
                      <a14:brightnessContrast bright="-1000" contrast="3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1743"/>
            <a:ext cx="8712968" cy="6534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7385" y="5157192"/>
            <a:ext cx="1971303" cy="1311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3050" y="213767"/>
            <a:ext cx="2835896" cy="1658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237775"/>
            <a:ext cx="2952328" cy="1891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09505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708</TotalTime>
  <Words>645</Words>
  <Application>Microsoft Office PowerPoint</Application>
  <PresentationFormat>Экран (4:3)</PresentationFormat>
  <Paragraphs>61</Paragraphs>
  <Slides>33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Метро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Bill</cp:lastModifiedBy>
  <cp:revision>63</cp:revision>
  <dcterms:modified xsi:type="dcterms:W3CDTF">2021-06-02T12:26:12Z</dcterms:modified>
</cp:coreProperties>
</file>