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57" r:id="rId6"/>
    <p:sldId id="270" r:id="rId7"/>
    <p:sldId id="282" r:id="rId8"/>
    <p:sldId id="259" r:id="rId9"/>
    <p:sldId id="260" r:id="rId10"/>
    <p:sldId id="277" r:id="rId11"/>
    <p:sldId id="272" r:id="rId12"/>
    <p:sldId id="269" r:id="rId13"/>
    <p:sldId id="263" r:id="rId14"/>
    <p:sldId id="276" r:id="rId15"/>
    <p:sldId id="264" r:id="rId16"/>
    <p:sldId id="265" r:id="rId17"/>
    <p:sldId id="266" r:id="rId18"/>
    <p:sldId id="267" r:id="rId19"/>
    <p:sldId id="268" r:id="rId20"/>
    <p:sldId id="283" r:id="rId21"/>
    <p:sldId id="271" r:id="rId22"/>
    <p:sldId id="273" r:id="rId23"/>
    <p:sldId id="284" r:id="rId24"/>
    <p:sldId id="281" r:id="rId25"/>
    <p:sldId id="279" r:id="rId26"/>
    <p:sldId id="280" r:id="rId27"/>
    <p:sldId id="274" r:id="rId28"/>
    <p:sldId id="27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7" autoAdjust="0"/>
  </p:normalViewPr>
  <p:slideViewPr>
    <p:cSldViewPr>
      <p:cViewPr varScale="1">
        <p:scale>
          <a:sx n="65" d="100"/>
          <a:sy n="65" d="100"/>
        </p:scale>
        <p:origin x="-13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2.wdp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microsoft.com/office/2007/relationships/hdphoto" Target="../media/hdphoto13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4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5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7.wdp"/><Relationship Id="rId5" Type="http://schemas.openxmlformats.org/officeDocument/2006/relationships/image" Target="../media/image33.png"/><Relationship Id="rId4" Type="http://schemas.microsoft.com/office/2007/relationships/hdphoto" Target="../media/hdphoto16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8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0.wdp"/><Relationship Id="rId5" Type="http://schemas.openxmlformats.org/officeDocument/2006/relationships/image" Target="../media/image36.png"/><Relationship Id="rId4" Type="http://schemas.microsoft.com/office/2007/relationships/hdphoto" Target="../media/hdphoto19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1.wdp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microsoft.com/office/2007/relationships/hdphoto" Target="../media/hdphoto2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25.wdp"/><Relationship Id="rId3" Type="http://schemas.openxmlformats.org/officeDocument/2006/relationships/image" Target="../media/image43.png"/><Relationship Id="rId7" Type="http://schemas.openxmlformats.org/officeDocument/2006/relationships/image" Target="../media/image4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4.wdp"/><Relationship Id="rId5" Type="http://schemas.openxmlformats.org/officeDocument/2006/relationships/image" Target="../media/image44.png"/><Relationship Id="rId4" Type="http://schemas.microsoft.com/office/2007/relationships/hdphoto" Target="../media/hdphoto23.wdp"/><Relationship Id="rId9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6.wdp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microsoft.com/office/2007/relationships/hdphoto" Target="../media/hdphoto27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8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9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7.png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19.png"/><Relationship Id="rId4" Type="http://schemas.microsoft.com/office/2007/relationships/hdphoto" Target="../media/hdphoto7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0.wdp"/><Relationship Id="rId5" Type="http://schemas.openxmlformats.org/officeDocument/2006/relationships/image" Target="../media/image22.png"/><Relationship Id="rId4" Type="http://schemas.microsoft.com/office/2007/relationships/hdphoto" Target="../media/hdphoto9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microsoft.com/office/2007/relationships/hdphoto" Target="../media/hdphoto1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7938"/>
            <a:ext cx="9144000" cy="403187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err="1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Наукова</a:t>
            </a:r>
            <a:r>
              <a:rPr lang="ru-RU" sz="2400" b="1" spc="5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бібліотека Глухівського національного педагогічного університету пропонує переглянути</a:t>
            </a:r>
            <a:br>
              <a:rPr lang="ru-RU" sz="2400" b="1" spc="5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400" b="1" spc="5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віртуальну </a:t>
            </a:r>
            <a:r>
              <a:rPr lang="ru-RU" sz="2400" b="1" spc="5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виставку </a:t>
            </a:r>
          </a:p>
          <a:p>
            <a:pPr algn="ctr"/>
            <a:r>
              <a:rPr lang="ru-RU" sz="8000" b="1" spc="5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Як наше слово зародилось</a:t>
            </a:r>
            <a:endParaRPr lang="ru-RU" sz="8000" b="1" spc="5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08" b="100000" l="577" r="100000">
                        <a14:foregroundMark x1="84038" y1="15918" x2="84038" y2="15918"/>
                        <a14:foregroundMark x1="95962" y1="49388" x2="95962" y2="49388"/>
                        <a14:foregroundMark x1="33077" y1="6939" x2="33077" y2="69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416" y="3836545"/>
            <a:ext cx="5428250" cy="2557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nacionalnij_orkestr_narodnih_instrumentiv_ukrani_-_ukranska_vjazanka_-_opr_ju_alzhnva_(zf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71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774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692696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У Київській Русі книги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цінуються,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як рідкісні скарби. Мати декілька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книг - означає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володіти цілим багатством. Преподобний Нестор Літописець 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«Повісті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минулих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літ» називає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книги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«ріками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, які наповнюють всесвіт мудрістю незмірної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глибини»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5123" name="Picture 3" descr="C:\Documents and Settings\admin\Рабочий стол\unnam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053941"/>
            <a:ext cx="5256584" cy="3889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22" r="6522"/>
          <a:stretch/>
        </p:blipFill>
        <p:spPr bwMode="auto">
          <a:xfrm>
            <a:off x="899592" y="3645024"/>
            <a:ext cx="2160240" cy="249003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8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692696"/>
            <a:ext cx="82809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Давність української мови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доводять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ряд вітчизняних та зарубіжних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учених: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Павел Шафарик, Михайло Красуський, Олексій Шахматов, Агатангел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Кримський. </a:t>
            </a: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М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овознавець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Олександр Потебня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стверджує,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що веснянка “А ми просо сіяли” існувала в Україні вже у І тисячолітті до н.е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.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«Народна пісня — це насамперед історія землі української та невмирущість духу народного, це світ надій — сподівань, які не залишають людину і в найтяжчі лихоліття», –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говорить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Михайло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Стельмах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71" b="98953" l="1471" r="97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908" y="4725144"/>
            <a:ext cx="323850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 descr="C:\Documents and Settings\admin\Рабочий стол\book-png211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79473"/>
            <a:ext cx="3744416" cy="1764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307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5" y="620688"/>
            <a:ext cx="810850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Риси української мови чітко помітні у давньоруських пам'ятках. Це насамперед українська лексика: гребля, стріха, лагодити, лінощі, дивуємося, ліпший, яруга, туга, гримлять, полоняник, повінь,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баня…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774" y="2559680"/>
            <a:ext cx="6454452" cy="3933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961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Documents and Settings\admin\Рабочий стол\beresta_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2792" y="-479724"/>
            <a:ext cx="9753600" cy="707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76672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>
                <a:solidFill>
                  <a:schemeClr val="tx2"/>
                </a:solidFill>
                <a:latin typeface="Arial Black" pitchFamily="34" charset="0"/>
              </a:rPr>
              <a:t>П</a:t>
            </a:r>
            <a:r>
              <a:rPr lang="ru-RU" sz="2400" dirty="0" err="1" smtClean="0">
                <a:solidFill>
                  <a:schemeClr val="tx2"/>
                </a:solidFill>
                <a:latin typeface="Arial Black" pitchFamily="34" charset="0"/>
              </a:rPr>
              <a:t>овсякденні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записи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робиляться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на навощених дерев'яних дощечках або на бересті - матеріалі, який погано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зберігається.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Добре збереглися графіто, накреслені на свіжій, ще не обпаленій глині. Горщики з написами часто мають вигляд речей повсякденного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вжитку. Деякі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графічних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зображень вважають за тавра або тамги (знаки власності)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майстрів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12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548680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Прямим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попередником слов’янської мови – є алфавіт, створений великими просвітителями слов’ян – братами Кирилом 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Мефодієм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664" r="99336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61" y="1772816"/>
            <a:ext cx="7981893" cy="4428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668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8860" y="548680"/>
            <a:ext cx="64036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Ґрунтовне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дослідження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абетки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зробив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український філолог Митрополит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Іларіон. Його праця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«Слов'янське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письмо перед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Костянтином»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переконливо доводить правдивість оповіді ченця Храбра, який писав, що Костянтин (Кирило) знайшов у Херсонесі Таврійському Євангеліє і Псалтир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«руськими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письменами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писані».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Ця подія датується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860-861 </a:t>
            </a:r>
            <a:r>
              <a:rPr lang="en-US" sz="2400">
                <a:solidFill>
                  <a:schemeClr val="tx2"/>
                </a:solidFill>
                <a:latin typeface="Arial Black" pitchFamily="34" charset="0"/>
              </a:rPr>
              <a:t>pp.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Якщо це вже була сформована писемність, то що ж тоді створив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Кирило?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524" b="100000" l="0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04" y="4653136"/>
            <a:ext cx="2857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04" y="1008471"/>
            <a:ext cx="2304256" cy="32626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46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76672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Іван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Огієнко, Михайло Брайчевський, Олександр Мельничук та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інші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вважають, що Кирило створив саме глаголицю - штучний алфавіт, який проіснував недовго, бо не знайшов загального визнання через свою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ускладненість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93" y="2784996"/>
            <a:ext cx="6996870" cy="3452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452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332657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Історія кожної мови вивчається в нерозривному зв'язку з історією народу, який є носієм цієї мови, її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творцем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1599354"/>
            <a:ext cx="6409733" cy="49979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88" r="6209"/>
          <a:stretch/>
        </p:blipFill>
        <p:spPr bwMode="auto">
          <a:xfrm>
            <a:off x="7284070" y="1599354"/>
            <a:ext cx="1707344" cy="2552700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143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836712"/>
            <a:ext cx="49685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отребує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перегляду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ортодоксальна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формула, як єдина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«давньоруська»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мова, спільна для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«трьох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братніх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народів».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А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кадеміки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Олексій Шахматов та Агатангел Кримський писали: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«Спільноруська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прамова розпалася на окремі наріччя ще за доби передісторичної, наприкінці </a:t>
            </a:r>
            <a:r>
              <a:rPr lang="en-US" sz="2400">
                <a:solidFill>
                  <a:schemeClr val="tx2"/>
                </a:solidFill>
                <a:latin typeface="Arial Black" pitchFamily="34" charset="0"/>
              </a:rPr>
              <a:t>V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ІІІ чи на початку ІХ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віку»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743890"/>
            <a:ext cx="2349302" cy="32180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347" y="4122618"/>
            <a:ext cx="1629222" cy="2272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626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3429000"/>
            <a:ext cx="6696744" cy="3146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Олексій Шахматов - один з небагатьох російських вчених, який відстоював права української мови ще у 1905 р. </a:t>
            </a:r>
            <a:endParaRPr lang="ru-RU" sz="240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1916 </a:t>
            </a:r>
            <a:r>
              <a:rPr lang="en-US" sz="2400">
                <a:solidFill>
                  <a:schemeClr val="tx2"/>
                </a:solidFill>
                <a:latin typeface="Arial Black" pitchFamily="34" charset="0"/>
              </a:rPr>
              <a:t>p.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він присвятив дослідженню української мови працю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«Короткий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нарис історії малоруської (української)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мови»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870" y="224105"/>
            <a:ext cx="2556284" cy="3204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71739"/>
            <a:ext cx="1512169" cy="212823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1655"/>
            <a:ext cx="1437907" cy="209501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 descr="C:\Documents and Settings\admin\Рабочий стол\Books-Quills-81773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23570"/>
            <a:ext cx="19050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43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7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620688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День української писемності та мови – державне свято, яке щороку відзначається 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Україні.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Воно було започатковано 9 листопада 1997 року Указом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Президента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8316206" cy="3931096"/>
          </a:xfrm>
          <a:prstGeom prst="ellipse">
            <a:avLst/>
          </a:prstGeom>
          <a:ln w="63500" cap="rnd">
            <a:solidFill>
              <a:srgbClr val="00206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89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3068960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/>
              <a:t>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Агатангел Кримський - український енциклопедист, мовознавець, дослідник української та східних культур, поет,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вивезений 1942 року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до Казахстану, де й помер. Його праці з українського мовознавства цінні для нас, сучасних українців, котрі будують свою незалежну державу,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своєю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правдивістю, науковою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виваженістю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387" l="6500" r="9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79818"/>
            <a:ext cx="2484276" cy="3080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489" y="-132889"/>
            <a:ext cx="3960440" cy="3574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86" y="404664"/>
            <a:ext cx="1452504" cy="205633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66958"/>
            <a:ext cx="1452504" cy="20442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44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692696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Дуже багато жорстоких літ і століть пережила наша невмируща мова, мужньо знісши і витерпівши наругу наймогутніших царських сатрапів та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посіпак: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6912768" cy="4368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607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04664"/>
            <a:ext cx="88204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-1720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р. — указ Петра І про заборону книгодрукування українською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мовою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;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-1775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р.— зруйновано Запорозьку Січ та закрито українські школи при полкових козацьких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канцеляріях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;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-1863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р.— указ російського міністра Валуєва про заборону видання книжок українською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мовою;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-1876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р.— Емський указ — розпорядження російського імператора Олександра </a:t>
            </a:r>
            <a:r>
              <a:rPr lang="en-US" sz="2400">
                <a:solidFill>
                  <a:schemeClr val="tx2"/>
                </a:solidFill>
                <a:latin typeface="Arial Black" pitchFamily="34" charset="0"/>
              </a:rPr>
              <a:t>II,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спрямоване на витіснення української мови з культурної сфери і обмеження її побутовим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вжитком;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 -1884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р.— закрито всі українські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театри;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1908 р. — вся культурна й освітня діяльність в Україні визнана царським урядом Росії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шкідливою;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06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836712"/>
            <a:ext cx="80648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-1914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р.— російський цар Микола </a:t>
            </a:r>
            <a:r>
              <a:rPr lang="en-US" sz="2400">
                <a:solidFill>
                  <a:schemeClr val="tx2"/>
                </a:solidFill>
                <a:latin typeface="Arial Black" pitchFamily="34" charset="0"/>
              </a:rPr>
              <a:t>II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ліквідує українську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пресу;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-1938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р.— сталінський уряд видає постанову про обов’язкове вивчення російської мови, чим підтинає коріння мові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українській;</a:t>
            </a: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-1983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р.—- видано постанову про так зване посилене вивчення російської мови у школах і поділ класів в українських школах на дві групи — російські та українські, що призвело до нехтування рідною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мовою;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-1989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р.— видано постанову, яка закріплювала в Україні російську мову як офіційну загальнодержавну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мову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9220" name="Picture 4" descr="C:\Documents and Settings\admin\Рабочий стол\1539442724_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4" y="3861048"/>
            <a:ext cx="276225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29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025" y="2348880"/>
            <a:ext cx="7190381" cy="4117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82018" y="476672"/>
            <a:ext cx="733439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Весь світ віддає шану великим володарям українського слова — </a:t>
            </a:r>
            <a:endParaRPr lang="ru-RU" sz="240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Т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. Шевченкові та Франкові, Лесі Українці та Коцюбинському, Нечуєві-Левицькому та Сковороді, Котляревському та багатьом іншим майстрам слова, що довели милозвучність та багатство мови, щоб передати прийдешнім поколінням цей дорогоцінний скарб, гідну покоління спадщину, котру треба примножувати та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оберігати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07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487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404664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У вiдповiдь на приниження, гнiт, сваволю український народ творив свою iсторiю, культуру, плекав свою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мову: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56" b="99336" l="4433" r="9964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630" y="1052736"/>
            <a:ext cx="7435953" cy="59593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604994"/>
            <a:ext cx="33123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/>
              <a:t>«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Мово рiдна, слово рiдне!</a:t>
            </a: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Хто вас забуває,</a:t>
            </a: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Той у грудях не серденько,</a:t>
            </a: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Тілько камiнь має.</a:t>
            </a: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Як ту мову мож забути,</a:t>
            </a: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Котрою учила</a:t>
            </a: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Нас всiх ненька говорити,</a:t>
            </a: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Ненька наша мила?»</a:t>
            </a:r>
          </a:p>
        </p:txBody>
      </p:sp>
      <p:pic>
        <p:nvPicPr>
          <p:cNvPr id="2051" name="Picture 3" descr="C:\Documents and Settings\admin\Рабочий стол\картинки\c12c810b0acb6376d351d125124492ec49662a7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891" y="1548571"/>
            <a:ext cx="4987429" cy="155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0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692696"/>
            <a:ext cx="3600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Для нас рідна мова — це не тільки дорога спадщина, яка об’єднує в собі народну мудрість, вироблену десятками й сотнями поколінь. Це наша гордість, бо все, що створено нею, увійшло в скарбницю загальнолюдської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культури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809" y="830215"/>
            <a:ext cx="3782023" cy="540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648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445314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>
                <a:solidFill>
                  <a:schemeClr val="tx2"/>
                </a:solidFill>
                <a:latin typeface="Arial Black" pitchFamily="34" charset="0"/>
              </a:rPr>
              <a:t>Використані  інтернет ресурси: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12776"/>
            <a:ext cx="52855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>
                <a:solidFill>
                  <a:schemeClr val="tx2"/>
                </a:solidFill>
                <a:latin typeface="Arial Black" pitchFamily="34" charset="0"/>
              </a:rPr>
              <a:t>www.schoollife.org.ua/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988840"/>
            <a:ext cx="49898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smtClean="0">
                <a:solidFill>
                  <a:schemeClr val="tx2"/>
                </a:solidFill>
                <a:latin typeface="Arial Black" pitchFamily="34" charset="0"/>
              </a:rPr>
              <a:t>naurok.com.ua</a:t>
            </a:r>
            <a:r>
              <a:rPr lang="en-US" sz="2400">
                <a:solidFill>
                  <a:schemeClr val="tx2"/>
                </a:solidFill>
                <a:latin typeface="Arial Black" pitchFamily="34" charset="0"/>
              </a:rPr>
              <a:t>/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564904"/>
            <a:ext cx="47046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smtClean="0">
                <a:solidFill>
                  <a:schemeClr val="tx2"/>
                </a:solidFill>
                <a:latin typeface="Arial Black" pitchFamily="34" charset="0"/>
              </a:rPr>
              <a:t>osvita.ua</a:t>
            </a:r>
            <a:r>
              <a:rPr lang="en-US" sz="2400">
                <a:solidFill>
                  <a:schemeClr val="tx2"/>
                </a:solidFill>
                <a:latin typeface="Arial Black" pitchFamily="34" charset="0"/>
              </a:rPr>
              <a:t>/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068960"/>
            <a:ext cx="4032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smtClean="0">
                <a:solidFill>
                  <a:schemeClr val="tx2"/>
                </a:solidFill>
                <a:latin typeface="Arial Black" pitchFamily="34" charset="0"/>
              </a:rPr>
              <a:t>vseosvita.ua/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789040"/>
            <a:ext cx="22803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>
                <a:solidFill>
                  <a:schemeClr val="tx2"/>
                </a:solidFill>
                <a:latin typeface="Arial Black" pitchFamily="34" charset="0"/>
              </a:rPr>
              <a:t>zik.ua/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4437113"/>
            <a:ext cx="39964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smtClean="0">
                <a:solidFill>
                  <a:schemeClr val="tx2"/>
                </a:solidFill>
                <a:latin typeface="Arial Black" pitchFamily="34" charset="0"/>
              </a:rPr>
              <a:t>mil.biz.ua</a:t>
            </a:r>
            <a:r>
              <a:rPr lang="en-US" sz="2400">
                <a:solidFill>
                  <a:schemeClr val="tx2"/>
                </a:solidFill>
                <a:latin typeface="Arial Black" pitchFamily="34" charset="0"/>
              </a:rPr>
              <a:t>/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610" y="1073039"/>
            <a:ext cx="3443725" cy="54593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782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404664"/>
            <a:ext cx="7056783" cy="830997"/>
          </a:xfrm>
          <a:prstGeom prst="rect">
            <a:avLst/>
          </a:prstGeom>
        </p:spPr>
        <p:txBody>
          <a:bodyPr wrap="square">
            <a:prstTxWarp prst="textCanUp">
              <a:avLst/>
            </a:prstTxWarp>
            <a:spAutoFit/>
          </a:bodyPr>
          <a:lstStyle/>
          <a:p>
            <a:r>
              <a:rPr lang="ru-RU" sz="4800">
                <a:solidFill>
                  <a:schemeClr val="tx2"/>
                </a:solidFill>
                <a:latin typeface="Arial Black" pitchFamily="34" charset="0"/>
              </a:rPr>
              <a:t>Дякуємо за увагу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623" y="1235661"/>
            <a:ext cx="5400600" cy="5180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869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88640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У цей день традиційно:</a:t>
            </a:r>
          </a:p>
          <a:p>
            <a:pPr algn="ctr"/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- покладають квіти до пам'ятника Несторові-літописцю; </a:t>
            </a:r>
          </a:p>
          <a:p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-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відзначають найкращих популяризаторів українського слова; </a:t>
            </a:r>
          </a:p>
          <a:p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-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заохочують видавництва, які випускають літературу українською мовою; </a:t>
            </a:r>
          </a:p>
          <a:p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-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стартує Міжнародний конкурс знавців української мови імені Петра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Яцика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575" y="5381198"/>
            <a:ext cx="4429125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 descr="C:\Documents and Settings\admin\Рабочий стол\emblema.gif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00520"/>
            <a:ext cx="2734431" cy="285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536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8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836713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роводиться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радіодиктант національної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єдності.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Таку акцію започаткували 2000 року. Щ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ороку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всі охочі можуть взяти участь у написанні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радіодиктанту, продемонструвати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єдність з усіма, хто любить і шанує українське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слово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467" y="3429000"/>
            <a:ext cx="7293988" cy="1949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99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984"/>
            <a:ext cx="9144000" cy="6842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3181"/>
            <a:ext cx="1862269" cy="28679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7"/>
          <a:stretch/>
        </p:blipFill>
        <p:spPr bwMode="auto">
          <a:xfrm>
            <a:off x="251520" y="447598"/>
            <a:ext cx="1838307" cy="271909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83420"/>
            <a:ext cx="1565985" cy="23880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47599"/>
            <a:ext cx="1986434" cy="27117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5" y="3711311"/>
            <a:ext cx="1585515" cy="226020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150" y="3681706"/>
            <a:ext cx="1565371" cy="219151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369" y="344083"/>
            <a:ext cx="2029780" cy="29843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9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86" b="100000" l="405" r="100000">
                        <a14:foregroundMark x1="70445" y1="23715" x2="70445" y2="23715"/>
                        <a14:foregroundMark x1="67611" y1="18577" x2="67611" y2="18577"/>
                        <a14:foregroundMark x1="65385" y1="14229" x2="65385" y2="14229"/>
                        <a14:foregroundMark x1="63158" y1="13834" x2="63158" y2="13834"/>
                        <a14:foregroundMark x1="59109" y1="13043" x2="59109" y2="13043"/>
                        <a14:foregroundMark x1="58097" y1="17194" x2="58097" y2="17194"/>
                        <a14:foregroundMark x1="81984" y1="17589" x2="81984" y2="17589"/>
                        <a14:foregroundMark x1="79150" y1="14229" x2="79150" y2="14229"/>
                        <a14:foregroundMark x1="79352" y1="19960" x2="79352" y2="19960"/>
                        <a14:foregroundMark x1="80162" y1="16601" x2="80162" y2="16601"/>
                        <a14:foregroundMark x1="24899" y1="13043" x2="24899" y2="13043"/>
                        <a14:foregroundMark x1="25304" y1="8498" x2="25304" y2="8498"/>
                        <a14:foregroundMark x1="25506" y1="8103" x2="25506" y2="8103"/>
                        <a14:foregroundMark x1="18623" y1="11462" x2="18623" y2="11462"/>
                        <a14:foregroundMark x1="16802" y1="10277" x2="16802" y2="10277"/>
                        <a14:foregroundMark x1="13968" y1="8103" x2="13968" y2="8103"/>
                        <a14:foregroundMark x1="16397" y1="24901" x2="16397" y2="24901"/>
                        <a14:foregroundMark x1="13968" y1="22530" x2="13968" y2="22530"/>
                        <a14:foregroundMark x1="12348" y1="26680" x2="12348" y2="26680"/>
                        <a14:foregroundMark x1="11336" y1="27470" x2="11336" y2="27470"/>
                        <a14:foregroundMark x1="6073" y1="28063" x2="6073" y2="28063"/>
                        <a14:foregroundMark x1="14170" y1="28854" x2="14170" y2="28854"/>
                        <a14:foregroundMark x1="14575" y1="38142" x2="14575" y2="38142"/>
                        <a14:foregroundMark x1="10729" y1="34190" x2="10729" y2="34190"/>
                        <a14:foregroundMark x1="9514" y1="34190" x2="8704" y2="35375"/>
                        <a14:foregroundMark x1="8704" y1="36957" x2="8704" y2="36957"/>
                        <a14:foregroundMark x1="7287" y1="37747" x2="7287" y2="37747"/>
                        <a14:foregroundMark x1="5466" y1="39723" x2="6680" y2="39723"/>
                        <a14:foregroundMark x1="28947" y1="17984" x2="28947" y2="17984"/>
                        <a14:foregroundMark x1="30769" y1="15217" x2="30769" y2="15217"/>
                        <a14:foregroundMark x1="30769" y1="13043" x2="30769" y2="13043"/>
                        <a14:foregroundMark x1="29555" y1="11462" x2="29555" y2="11462"/>
                        <a14:foregroundMark x1="28138" y1="9289" x2="28138" y2="9289"/>
                        <a14:foregroundMark x1="26113" y1="8103" x2="26113" y2="8103"/>
                        <a14:foregroundMark x1="16397" y1="6324" x2="16397" y2="6324"/>
                        <a14:foregroundMark x1="20850" y1="22134" x2="20850" y2="22134"/>
                        <a14:foregroundMark x1="21862" y1="18182" x2="21862" y2="18182"/>
                        <a14:foregroundMark x1="20243" y1="16601" x2="20243" y2="16601"/>
                        <a14:foregroundMark x1="15587" y1="15415" x2="15587" y2="15415"/>
                        <a14:foregroundMark x1="14575" y1="14822" x2="14575" y2="14822"/>
                        <a14:foregroundMark x1="12348" y1="13241" x2="12348" y2="13241"/>
                        <a14:foregroundMark x1="12348" y1="12055" x2="12348" y2="12055"/>
                        <a14:foregroundMark x1="18623" y1="12451" x2="18623" y2="14625"/>
                        <a14:foregroundMark x1="19028" y1="24901" x2="19028" y2="24901"/>
                        <a14:foregroundMark x1="9514" y1="26087" x2="9514" y2="26087"/>
                        <a14:foregroundMark x1="8907" y1="27470" x2="7692" y2="27470"/>
                        <a14:foregroundMark x1="18016" y1="17589" x2="18016" y2="17589"/>
                        <a14:foregroundMark x1="13563" y1="13043" x2="13563" y2="13043"/>
                        <a14:foregroundMark x1="11336" y1="10277" x2="11336" y2="102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440" y="1772816"/>
            <a:ext cx="5040560" cy="4967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316062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Українська мова є національною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і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бере свій початок із глибини віків. На території України проживає 9 етнічних груп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:</a:t>
            </a:r>
          </a:p>
          <a:p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поляни, подоляни, бойки, гуцули, лемки,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литвини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, поліщуки,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черкаси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, карпатські русини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.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255054"/>
            <a:ext cx="38164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З покоління в покоління, в часи розквіту та падіння передавали нам предки цей скарб. Народ плекав рідну мову у піснях, легендах, переказах і передавав від роду до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роду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97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476673"/>
            <a:ext cx="49502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Сучасна українська мова налічує, згідно зі словником Національної Академії Наук України, близько 256 тисяч слів і включена до списку мов, які успішно розвиваються в цей час.</a:t>
            </a:r>
          </a:p>
          <a:p>
            <a:pPr algn="ctr"/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Найбільше перекладений літературний твір – «Заповіт» Т.Г. Шевченка: 147 мовами народів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світу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67" b="96667" l="9609" r="9039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461055"/>
            <a:ext cx="3521866" cy="225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-1179512"/>
            <a:ext cx="3742332" cy="5768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739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405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Arial Black" pitchFamily="34" charset="0"/>
              </a:rPr>
              <a:t>За православним календарем </a:t>
            </a:r>
            <a:r>
              <a:rPr lang="ru-RU" sz="2400" b="1" smtClean="0">
                <a:solidFill>
                  <a:srgbClr val="002060"/>
                </a:solidFill>
                <a:latin typeface="Arial Black" pitchFamily="34" charset="0"/>
              </a:rPr>
              <a:t>9 листопада вшановують </a:t>
            </a:r>
            <a:r>
              <a:rPr lang="ru-RU" sz="2400" b="1">
                <a:solidFill>
                  <a:srgbClr val="002060"/>
                </a:solidFill>
                <a:latin typeface="Arial Black" pitchFamily="34" charset="0"/>
              </a:rPr>
              <a:t>пам'ять преподобного Нестора-літописця. Він був письменником-агіографом, основоположником давньоруської історіографії, першим істориком Київської Русі, мислителем, вченим, ченцем Києво-Печерського </a:t>
            </a:r>
            <a:r>
              <a:rPr lang="ru-RU" sz="2400" b="1" smtClean="0">
                <a:solidFill>
                  <a:srgbClr val="002060"/>
                </a:solidFill>
                <a:latin typeface="Arial Black" pitchFamily="34" charset="0"/>
              </a:rPr>
              <a:t>монастиря</a:t>
            </a:r>
            <a:endParaRPr lang="ru-RU" sz="2400" b="1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68972"/>
            <a:ext cx="6192688" cy="3981013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482" r="14963"/>
          <a:stretch/>
        </p:blipFill>
        <p:spPr bwMode="auto">
          <a:xfrm>
            <a:off x="6300192" y="3212976"/>
            <a:ext cx="2260212" cy="32034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341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260649"/>
            <a:ext cx="69847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Дослідники вважають, що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з Нестора-літописця </a:t>
            </a:r>
            <a:r>
              <a:rPr lang="ru-RU" sz="2400">
                <a:solidFill>
                  <a:schemeClr val="tx2"/>
                </a:solidFill>
                <a:latin typeface="Arial Black" pitchFamily="34" charset="0"/>
              </a:rPr>
              <a:t>і починається писемна українська мова. Він є автором найдавнішої пам'ятки історіографії та літератури українців – "Повісті минулих літ", яка була завершена близько 1113 </a:t>
            </a:r>
            <a:r>
              <a:rPr lang="ru-RU" sz="2400" smtClean="0">
                <a:solidFill>
                  <a:schemeClr val="tx2"/>
                </a:solidFill>
                <a:latin typeface="Arial Black" pitchFamily="34" charset="0"/>
              </a:rPr>
              <a:t>року</a:t>
            </a:r>
            <a:endParaRPr lang="ru-RU" sz="240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852936"/>
            <a:ext cx="3672408" cy="3672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905844"/>
            <a:ext cx="2381250" cy="3619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66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prism isContent="1" isInverted="1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1321</TotalTime>
  <Words>1142</Words>
  <Application>Microsoft Office PowerPoint</Application>
  <PresentationFormat>Экран (4:3)</PresentationFormat>
  <Paragraphs>62</Paragraphs>
  <Slides>28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64</cp:revision>
  <dcterms:modified xsi:type="dcterms:W3CDTF">2020-10-23T06:16:29Z</dcterms:modified>
</cp:coreProperties>
</file>