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8" r:id="rId4"/>
    <p:sldId id="281" r:id="rId5"/>
    <p:sldId id="262" r:id="rId6"/>
    <p:sldId id="282" r:id="rId7"/>
    <p:sldId id="271" r:id="rId8"/>
    <p:sldId id="260" r:id="rId9"/>
    <p:sldId id="283" r:id="rId10"/>
    <p:sldId id="259" r:id="rId11"/>
    <p:sldId id="285" r:id="rId12"/>
    <p:sldId id="286" r:id="rId13"/>
    <p:sldId id="277" r:id="rId14"/>
    <p:sldId id="264" r:id="rId15"/>
    <p:sldId id="280" r:id="rId16"/>
    <p:sldId id="278" r:id="rId17"/>
    <p:sldId id="261" r:id="rId18"/>
    <p:sldId id="265" r:id="rId19"/>
    <p:sldId id="257" r:id="rId20"/>
    <p:sldId id="284" r:id="rId21"/>
    <p:sldId id="263" r:id="rId22"/>
    <p:sldId id="268" r:id="rId2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 snapToGrid="0">
      <p:cViewPr varScale="1">
        <p:scale>
          <a:sx n="82" d="100"/>
          <a:sy n="82" d="100"/>
        </p:scale>
        <p:origin x="8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735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64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913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774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7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518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534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280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271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080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31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14529-5404-4238-8B2C-1ACEAC909C04}" type="datetimeFigureOut">
              <a:rPr lang="uk-UA" smtClean="0"/>
              <a:t>25.06.2021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AF755-D9CE-4F90-8CDB-05815CCC9C4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4699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оберт Оуен — Вікіпеді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15" y="574430"/>
            <a:ext cx="4587311" cy="5801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543550" y="1190536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3200" b="1" dirty="0">
                <a:latin typeface="Palatino Linotype" panose="02040502050505030304" pitchFamily="18" charset="0"/>
              </a:rPr>
              <a:t>««Щаслива долина» </a:t>
            </a:r>
            <a:endParaRPr lang="uk-UA" sz="3200" b="1" dirty="0" smtClean="0">
              <a:latin typeface="Palatino Linotype" panose="0204050205050503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3200" b="1" dirty="0" smtClean="0">
                <a:latin typeface="Palatino Linotype" panose="02040502050505030304" pitchFamily="18" charset="0"/>
              </a:rPr>
              <a:t>Роберта </a:t>
            </a:r>
            <a:r>
              <a:rPr lang="uk-UA" sz="3200" b="1" dirty="0">
                <a:latin typeface="Palatino Linotype" panose="02040502050505030304" pitchFamily="18" charset="0"/>
              </a:rPr>
              <a:t>Оуена»  </a:t>
            </a:r>
            <a:endParaRPr lang="uk-UA" sz="3200" b="1" dirty="0" smtClean="0">
              <a:latin typeface="Palatino Linotype" panose="0204050205050503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3200" b="1" dirty="0" smtClean="0">
                <a:latin typeface="Palatino Linotype" panose="02040502050505030304" pitchFamily="18" charset="0"/>
              </a:rPr>
              <a:t>250 </a:t>
            </a:r>
            <a:r>
              <a:rPr lang="uk-UA" sz="3200" b="1" dirty="0">
                <a:latin typeface="Palatino Linotype" panose="02040502050505030304" pitchFamily="18" charset="0"/>
              </a:rPr>
              <a:t>років від </a:t>
            </a:r>
            <a:r>
              <a:rPr lang="uk-UA" sz="3200" b="1">
                <a:latin typeface="Palatino Linotype" panose="02040502050505030304" pitchFamily="18" charset="0"/>
              </a:rPr>
              <a:t>дня </a:t>
            </a:r>
            <a:r>
              <a:rPr lang="uk-UA" sz="3200" b="1" smtClean="0">
                <a:latin typeface="Palatino Linotype" panose="02040502050505030304" pitchFamily="18" charset="0"/>
              </a:rPr>
              <a:t>народження</a:t>
            </a:r>
          </a:p>
          <a:p>
            <a:pPr algn="ctr">
              <a:spcAft>
                <a:spcPts val="0"/>
              </a:spcAft>
            </a:pPr>
            <a:r>
              <a:rPr lang="uk-UA" sz="3200" b="1" smtClean="0">
                <a:latin typeface="Palatino Linotype" panose="02040502050505030304" pitchFamily="18" charset="0"/>
              </a:rPr>
              <a:t> </a:t>
            </a:r>
            <a:r>
              <a:rPr lang="uk-UA" sz="3200" b="1" dirty="0">
                <a:latin typeface="Palatino Linotype" panose="02040502050505030304" pitchFamily="18" charset="0"/>
              </a:rPr>
              <a:t>Роберта Оуена (1771–1858), англійського</a:t>
            </a:r>
          </a:p>
          <a:p>
            <a:pPr algn="ctr">
              <a:spcAft>
                <a:spcPts val="0"/>
              </a:spcAft>
            </a:pPr>
            <a:r>
              <a:rPr lang="uk-UA" sz="3200" b="1" dirty="0">
                <a:latin typeface="Palatino Linotype" panose="02040502050505030304" pitchFamily="18" charset="0"/>
              </a:rPr>
              <a:t>соціаліста-утопіста, просвітителя, прихильника соціальних перетворень шляхом освіти й виховання</a:t>
            </a:r>
            <a:endParaRPr lang="uk-UA" sz="3200" b="1" dirty="0">
              <a:latin typeface="Palatino Linotype" panose="0204050205050503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muzyka-spokoinaya-krasivaya-bez-slov-i-avtorskix-pr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3475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025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9000">
        <p14:reveal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29" y="609599"/>
            <a:ext cx="3626468" cy="52167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2776">
            <a:off x="3825628" y="3593418"/>
            <a:ext cx="4003283" cy="2836983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5228491" y="1442416"/>
            <a:ext cx="52089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Palatino Linotype" panose="02040502050505030304" pitchFamily="18" charset="0"/>
              </a:rPr>
              <a:t>Золотарев, С. А.</a:t>
            </a:r>
          </a:p>
          <a:p>
            <a:r>
              <a:rPr lang="ru-RU" b="1" i="1" dirty="0">
                <a:latin typeface="Palatino Linotype" panose="02040502050505030304" pitchFamily="18" charset="0"/>
              </a:rPr>
              <a:t>    Очерки по истории педагогики на Западе и в России </a:t>
            </a:r>
            <a:r>
              <a:rPr lang="ru-RU" b="1" i="1" dirty="0" smtClean="0">
                <a:latin typeface="Palatino Linotype" panose="02040502050505030304" pitchFamily="18" charset="0"/>
              </a:rPr>
              <a:t>/ </a:t>
            </a:r>
            <a:r>
              <a:rPr lang="ru-RU" b="1" i="1" dirty="0">
                <a:latin typeface="Palatino Linotype" panose="02040502050505030304" pitchFamily="18" charset="0"/>
              </a:rPr>
              <a:t>С. А. Золотарев. - СПб. : Типография СПб. Т-</a:t>
            </a:r>
            <a:r>
              <a:rPr lang="ru-RU" b="1" i="1" dirty="0" err="1">
                <a:latin typeface="Palatino Linotype" panose="02040502050505030304" pitchFamily="18" charset="0"/>
              </a:rPr>
              <a:t>ва</a:t>
            </a:r>
            <a:r>
              <a:rPr lang="ru-RU" b="1" i="1" dirty="0">
                <a:latin typeface="Palatino Linotype" panose="02040502050505030304" pitchFamily="18" charset="0"/>
              </a:rPr>
              <a:t> </a:t>
            </a:r>
            <a:r>
              <a:rPr lang="ru-RU" b="1" i="1" dirty="0" err="1">
                <a:latin typeface="Palatino Linotype" panose="02040502050505030304" pitchFamily="18" charset="0"/>
              </a:rPr>
              <a:t>Печатн</a:t>
            </a:r>
            <a:r>
              <a:rPr lang="ru-RU" b="1" i="1" dirty="0">
                <a:latin typeface="Palatino Linotype" panose="02040502050505030304" pitchFamily="18" charset="0"/>
              </a:rPr>
              <a:t>. и </a:t>
            </a:r>
            <a:r>
              <a:rPr lang="ru-RU" b="1" i="1" dirty="0" err="1">
                <a:latin typeface="Palatino Linotype" panose="02040502050505030304" pitchFamily="18" charset="0"/>
              </a:rPr>
              <a:t>Издат</a:t>
            </a:r>
            <a:r>
              <a:rPr lang="ru-RU" b="1" i="1" dirty="0">
                <a:latin typeface="Palatino Linotype" panose="02040502050505030304" pitchFamily="18" charset="0"/>
              </a:rPr>
              <a:t>. дела " Труд ", 1910. - 261 с. - Издание </a:t>
            </a:r>
            <a:r>
              <a:rPr lang="ru-RU" b="1" i="1" dirty="0" err="1">
                <a:latin typeface="Palatino Linotype" panose="02040502050505030304" pitchFamily="18" charset="0"/>
              </a:rPr>
              <a:t>бр</a:t>
            </a:r>
            <a:r>
              <a:rPr lang="ru-RU" b="1" i="1" dirty="0">
                <a:latin typeface="Palatino Linotype" panose="02040502050505030304" pitchFamily="18" charset="0"/>
              </a:rPr>
              <a:t>. </a:t>
            </a:r>
            <a:r>
              <a:rPr lang="ru-RU" b="1" i="1" dirty="0" err="1" smtClean="0">
                <a:latin typeface="Palatino Linotype" panose="02040502050505030304" pitchFamily="18" charset="0"/>
              </a:rPr>
              <a:t>Башмаковых</a:t>
            </a:r>
            <a:endParaRPr lang="uk-UA" b="1" i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20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5000">
        <p15:prstTrans prst="pageCurlDouble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752" y="972455"/>
            <a:ext cx="3572011" cy="5006313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7268307" y="2438961"/>
            <a:ext cx="44547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Palatino Linotype" panose="02040502050505030304" pitchFamily="18" charset="0"/>
              </a:rPr>
              <a:t>Шмидт, Карл.</a:t>
            </a:r>
          </a:p>
          <a:p>
            <a:r>
              <a:rPr lang="ru-RU" b="1" i="1" dirty="0">
                <a:latin typeface="Palatino Linotype" panose="02040502050505030304" pitchFamily="18" charset="0"/>
              </a:rPr>
              <a:t>    История педагогики, изложенная во </a:t>
            </a:r>
            <a:r>
              <a:rPr lang="ru-RU" b="1" i="1" dirty="0" err="1">
                <a:latin typeface="Palatino Linotype" panose="02040502050505030304" pitchFamily="18" charset="0"/>
              </a:rPr>
              <a:t>всеморон</a:t>
            </a:r>
            <a:r>
              <a:rPr lang="ru-RU" b="1" i="1" dirty="0">
                <a:latin typeface="Palatino Linotype" panose="02040502050505030304" pitchFamily="18" charset="0"/>
              </a:rPr>
              <a:t>-историческом развитии и в органической связи с культурною </a:t>
            </a:r>
            <a:r>
              <a:rPr lang="ru-RU" b="1" i="1" dirty="0" err="1">
                <a:latin typeface="Palatino Linotype" panose="02040502050505030304" pitchFamily="18" charset="0"/>
              </a:rPr>
              <a:t>жизью</a:t>
            </a:r>
            <a:r>
              <a:rPr lang="ru-RU" b="1" i="1" dirty="0">
                <a:latin typeface="Palatino Linotype" panose="02040502050505030304" pitchFamily="18" charset="0"/>
              </a:rPr>
              <a:t> </a:t>
            </a:r>
            <a:r>
              <a:rPr lang="ru-RU" b="1" i="1" dirty="0" smtClean="0">
                <a:latin typeface="Palatino Linotype" panose="02040502050505030304" pitchFamily="18" charset="0"/>
              </a:rPr>
              <a:t>народов. </a:t>
            </a:r>
            <a:r>
              <a:rPr lang="ru-RU" b="1" i="1" dirty="0">
                <a:latin typeface="Palatino Linotype" panose="02040502050505030304" pitchFamily="18" charset="0"/>
              </a:rPr>
              <a:t>Т. 4 : История педагогики от </a:t>
            </a:r>
            <a:r>
              <a:rPr lang="ru-RU" b="1" i="1" dirty="0" err="1">
                <a:latin typeface="Palatino Linotype" panose="02040502050505030304" pitchFamily="18" charset="0"/>
              </a:rPr>
              <a:t>Песталлоци</a:t>
            </a:r>
            <a:r>
              <a:rPr lang="ru-RU" b="1" i="1" dirty="0">
                <a:latin typeface="Palatino Linotype" panose="02040502050505030304" pitchFamily="18" charset="0"/>
              </a:rPr>
              <a:t> до настоящего времени. Ч. 2 / К. Шмидт ; пер. Эдуарда </a:t>
            </a:r>
            <a:r>
              <a:rPr lang="ru-RU" b="1" i="1" dirty="0" err="1">
                <a:latin typeface="Palatino Linotype" panose="02040502050505030304" pitchFamily="18" charset="0"/>
              </a:rPr>
              <a:t>Циммермана</a:t>
            </a:r>
            <a:r>
              <a:rPr lang="ru-RU" b="1" i="1" dirty="0">
                <a:latin typeface="Palatino Linotype" panose="02040502050505030304" pitchFamily="18" charset="0"/>
              </a:rPr>
              <a:t>. - Изд. 3-е, доп. и </a:t>
            </a:r>
            <a:r>
              <a:rPr lang="ru-RU" b="1" i="1" dirty="0" err="1">
                <a:latin typeface="Palatino Linotype" panose="02040502050505030304" pitchFamily="18" charset="0"/>
              </a:rPr>
              <a:t>испр</a:t>
            </a:r>
            <a:r>
              <a:rPr lang="ru-RU" b="1" i="1" dirty="0">
                <a:latin typeface="Palatino Linotype" panose="02040502050505030304" pitchFamily="18" charset="0"/>
              </a:rPr>
              <a:t>. </a:t>
            </a:r>
            <a:r>
              <a:rPr lang="ru-RU" b="1" i="1" dirty="0" err="1">
                <a:latin typeface="Palatino Linotype" panose="02040502050505030304" pitchFamily="18" charset="0"/>
              </a:rPr>
              <a:t>Вихардом</a:t>
            </a:r>
            <a:r>
              <a:rPr lang="ru-RU" b="1" i="1" dirty="0">
                <a:latin typeface="Palatino Linotype" panose="02040502050505030304" pitchFamily="18" charset="0"/>
              </a:rPr>
              <a:t> </a:t>
            </a:r>
            <a:r>
              <a:rPr lang="ru-RU" b="1" i="1" dirty="0" err="1">
                <a:latin typeface="Palatino Linotype" panose="02040502050505030304" pitchFamily="18" charset="0"/>
              </a:rPr>
              <a:t>Ланге</a:t>
            </a:r>
            <a:r>
              <a:rPr lang="ru-RU" b="1" i="1" dirty="0">
                <a:latin typeface="Palatino Linotype" panose="02040502050505030304" pitchFamily="18" charset="0"/>
              </a:rPr>
              <a:t>. - М. : Типография Мартынова, 1881. - 519 c. - Издание К. Т. </a:t>
            </a:r>
            <a:r>
              <a:rPr lang="ru-RU" b="1" i="1" dirty="0" err="1" smtClean="0">
                <a:latin typeface="Palatino Linotype" panose="02040502050505030304" pitchFamily="18" charset="0"/>
              </a:rPr>
              <a:t>Солдатенкова</a:t>
            </a:r>
            <a:endParaRPr lang="uk-UA" b="1" i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906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44387"/>
            <a:ext cx="3355587" cy="4736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5156">
            <a:off x="3985846" y="2134982"/>
            <a:ext cx="3298534" cy="4400633"/>
          </a:xfrm>
          <a:prstGeom prst="rect">
            <a:avLst/>
          </a:prstGeom>
        </p:spPr>
      </p:pic>
      <p:sp>
        <p:nvSpPr>
          <p:cNvPr id="7" name="Прямокутник 6"/>
          <p:cNvSpPr/>
          <p:nvPr/>
        </p:nvSpPr>
        <p:spPr>
          <a:xfrm>
            <a:off x="8135815" y="2359913"/>
            <a:ext cx="39476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i="1" dirty="0">
                <a:latin typeface="Palatino Linotype" panose="02040502050505030304" pitchFamily="18" charset="0"/>
              </a:rPr>
              <a:t>Очерк истории воспитания и обучения с древнейших до наших </a:t>
            </a:r>
            <a:r>
              <a:rPr lang="ru-RU" b="1" i="1" dirty="0" smtClean="0">
                <a:latin typeface="Palatino Linotype" panose="02040502050505030304" pitchFamily="18" charset="0"/>
              </a:rPr>
              <a:t>времен. </a:t>
            </a:r>
            <a:r>
              <a:rPr lang="ru-RU" b="1" i="1" dirty="0">
                <a:latin typeface="Palatino Linotype" panose="02040502050505030304" pitchFamily="18" charset="0"/>
              </a:rPr>
              <a:t>Ч. 2 / сост. Л. </a:t>
            </a:r>
            <a:r>
              <a:rPr lang="ru-RU" b="1" i="1" dirty="0" err="1">
                <a:latin typeface="Palatino Linotype" panose="02040502050505030304" pitchFamily="18" charset="0"/>
              </a:rPr>
              <a:t>Модзалевский</a:t>
            </a:r>
            <a:r>
              <a:rPr lang="ru-RU" b="1" i="1" dirty="0">
                <a:latin typeface="Palatino Linotype" panose="02040502050505030304" pitchFamily="18" charset="0"/>
              </a:rPr>
              <a:t>. - 2-е </a:t>
            </a:r>
            <a:r>
              <a:rPr lang="ru-RU" b="1" i="1" dirty="0" err="1">
                <a:latin typeface="Palatino Linotype" panose="02040502050505030304" pitchFamily="18" charset="0"/>
              </a:rPr>
              <a:t>испр</a:t>
            </a:r>
            <a:r>
              <a:rPr lang="ru-RU" b="1" i="1" dirty="0">
                <a:latin typeface="Palatino Linotype" panose="02040502050505030304" pitchFamily="18" charset="0"/>
              </a:rPr>
              <a:t>., доп. - СПб. : Типография Ф. </a:t>
            </a:r>
            <a:r>
              <a:rPr lang="ru-RU" b="1" i="1" dirty="0" err="1">
                <a:latin typeface="Palatino Linotype" panose="02040502050505030304" pitchFamily="18" charset="0"/>
              </a:rPr>
              <a:t>Сущинского</a:t>
            </a:r>
            <a:r>
              <a:rPr lang="ru-RU" b="1" i="1" dirty="0">
                <a:latin typeface="Palatino Linotype" panose="02040502050505030304" pitchFamily="18" charset="0"/>
              </a:rPr>
              <a:t>, 1877. - 534 с. - Издание И. Г. Мартынова</a:t>
            </a:r>
            <a:endParaRPr lang="uk-UA" b="1" i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534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therussianamerica.com/russian_newscenter/sites/default/files/styles/article_image_full_node/public/field/image/Robert-Owen4_0.jpg?itok=OTfdERS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44" y="366346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3962644" y="556768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Роберт </a:t>
            </a:r>
            <a:r>
              <a:rPr lang="ru-RU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Оуен</a:t>
            </a:r>
            <a:r>
              <a:rPr lang="ru-RU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організував</a:t>
            </a:r>
            <a:r>
              <a:rPr lang="ru-RU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кооперативну</a:t>
            </a:r>
            <a:r>
              <a:rPr lang="ru-RU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колонію</a:t>
            </a:r>
            <a:r>
              <a:rPr lang="ru-RU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в </a:t>
            </a:r>
            <a:r>
              <a:rPr lang="ru-RU" b="1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Індіані</a:t>
            </a:r>
            <a:endParaRPr lang="uk-UA" b="1" dirty="0">
              <a:latin typeface="Palatino Linotype" panose="0204050205050503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7479323" y="1173843"/>
            <a:ext cx="43727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Palatino Linotype" panose="02040502050505030304" pitchFamily="18" charset="0"/>
              </a:rPr>
              <a:t>Активні виступи Р</a:t>
            </a:r>
            <a:r>
              <a:rPr lang="uk-UA" b="1" dirty="0" smtClean="0">
                <a:latin typeface="Palatino Linotype" panose="02040502050505030304" pitchFamily="18" charset="0"/>
              </a:rPr>
              <a:t>. Оуена </a:t>
            </a:r>
            <a:r>
              <a:rPr lang="uk-UA" b="1" dirty="0">
                <a:latin typeface="Palatino Linotype" panose="02040502050505030304" pitchFamily="18" charset="0"/>
              </a:rPr>
              <a:t>проти приватної власності, існуючої форми шлюбу і релігії привели до того, що від нього відсахнулися його друзі і покровителі. 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Він </a:t>
            </a:r>
            <a:r>
              <a:rPr lang="uk-UA" b="1" dirty="0">
                <a:latin typeface="Palatino Linotype" panose="02040502050505030304" pitchFamily="18" charset="0"/>
              </a:rPr>
              <a:t>вирішив перенести свою пропаганду у США, де мав намір створити показову комуністичну общину, яка </a:t>
            </a:r>
            <a:r>
              <a:rPr lang="uk-UA" b="1" dirty="0" smtClean="0">
                <a:latin typeface="Palatino Linotype" panose="02040502050505030304" pitchFamily="18" charset="0"/>
              </a:rPr>
              <a:t>мала довести </a:t>
            </a:r>
            <a:r>
              <a:rPr lang="uk-UA" b="1" dirty="0">
                <a:latin typeface="Palatino Linotype" panose="02040502050505030304" pitchFamily="18" charset="0"/>
              </a:rPr>
              <a:t>всі переваги і вигоди рекомендованого їм </a:t>
            </a:r>
            <a:r>
              <a:rPr lang="uk-UA" b="1" dirty="0" smtClean="0">
                <a:latin typeface="Palatino Linotype" panose="02040502050505030304" pitchFamily="18" charset="0"/>
              </a:rPr>
              <a:t>ладу</a:t>
            </a:r>
            <a:endParaRPr lang="uk-UA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648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1000">
        <p14:reveal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nb-forum.ru/uploads/images/material-data/00007868/0000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1" y="1261390"/>
            <a:ext cx="716280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5416062" y="4931114"/>
            <a:ext cx="5724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73838"/>
                </a:solidFill>
                <a:effectLst/>
                <a:latin typeface="Conv_FuturaFuturisC"/>
              </a:rPr>
              <a:t>Т</a:t>
            </a:r>
            <a:endParaRPr lang="uk-UA" dirty="0"/>
          </a:p>
        </p:txBody>
      </p:sp>
      <p:sp>
        <p:nvSpPr>
          <p:cNvPr id="2" name="Прямокутник 1"/>
          <p:cNvSpPr/>
          <p:nvPr/>
        </p:nvSpPr>
        <p:spPr>
          <a:xfrm>
            <a:off x="7584831" y="1366968"/>
            <a:ext cx="4172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27 квітня 1825 року </a:t>
            </a:r>
            <a:endParaRPr lang="en-US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англійський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соціаліст-утопіст </a:t>
            </a:r>
            <a:endParaRPr lang="en-US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Роберт Оуен заснував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в Америці колонію, яку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назвав</a:t>
            </a: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b="1" dirty="0" smtClean="0">
                <a:solidFill>
                  <a:srgbClr val="373838"/>
                </a:solidFill>
                <a:latin typeface="Palatino Linotype" panose="02040502050505030304" pitchFamily="18" charset="0"/>
              </a:rPr>
              <a:t>«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Нова Гармонія». </a:t>
            </a:r>
            <a:endParaRPr lang="uk-UA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У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ній він спробував створити осередок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суспільства </a:t>
            </a:r>
            <a:r>
              <a:rPr lang="uk-UA" b="1" dirty="0" smtClean="0">
                <a:latin typeface="Palatino Linotype" panose="02040502050505030304" pitchFamily="18" charset="0"/>
              </a:rPr>
              <a:t>на соціалістичних, </a:t>
            </a:r>
            <a:r>
              <a:rPr lang="uk-UA" b="1" dirty="0">
                <a:latin typeface="Palatino Linotype" panose="02040502050505030304" pitchFamily="18" charset="0"/>
              </a:rPr>
              <a:t>а потім на комуністичних засадах. Згідно з конституцією общини власність проголошувалась суспільною, встановлювалась загальна праця і у відповідності із якою розподілялись її продукти. 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Але </a:t>
            </a:r>
            <a:r>
              <a:rPr lang="uk-UA" b="1" dirty="0">
                <a:latin typeface="Palatino Linotype" panose="02040502050505030304" pitchFamily="18" charset="0"/>
              </a:rPr>
              <a:t>цей екс­перимент виявився </a:t>
            </a:r>
            <a:r>
              <a:rPr lang="uk-UA" b="1" dirty="0" smtClean="0">
                <a:latin typeface="Palatino Linotype" panose="02040502050505030304" pitchFamily="18" charset="0"/>
              </a:rPr>
              <a:t>невдалим</a:t>
            </a:r>
            <a:endParaRPr lang="uk-UA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301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747845" y="2188421"/>
            <a:ext cx="67876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У 1827 році «Нова Гармонія» розкололася. Інтелігенти і найбільш заможні члени громади виділилися в окрему громаду, </a:t>
            </a:r>
            <a:endParaRPr lang="uk-UA" sz="2400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а ті що </a:t>
            </a:r>
            <a:r>
              <a:rPr lang="uk-UA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залишилися так і не змогли налагодити справи. </a:t>
            </a:r>
            <a:endParaRPr lang="uk-UA" sz="2400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У </a:t>
            </a:r>
            <a:r>
              <a:rPr lang="uk-UA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1828 році Оуен поїхав до Англії, зберігши лише п'яту частину своїх статків. </a:t>
            </a:r>
            <a:endParaRPr lang="uk-UA" sz="2400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«</a:t>
            </a:r>
            <a:r>
              <a:rPr lang="uk-UA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Нова Гармонія» </a:t>
            </a:r>
            <a:r>
              <a:rPr lang="uk-UA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припинила </a:t>
            </a:r>
            <a:r>
              <a:rPr lang="uk-UA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існування</a:t>
            </a:r>
            <a:endParaRPr lang="uk-UA" sz="24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58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kannelura.info/dr/809_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8" t="231"/>
          <a:stretch/>
        </p:blipFill>
        <p:spPr bwMode="auto">
          <a:xfrm>
            <a:off x="1012581" y="3521470"/>
            <a:ext cx="6808178" cy="333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146432" y="458210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solidFill>
                  <a:srgbClr val="444444"/>
                </a:solidFill>
                <a:latin typeface="Arial" panose="020B0604020202020204" pitchFamily="34" charset="0"/>
              </a:rPr>
              <a:t> </a:t>
            </a:r>
            <a:endParaRPr lang="uk-UA" dirty="0"/>
          </a:p>
        </p:txBody>
      </p:sp>
      <p:sp>
        <p:nvSpPr>
          <p:cNvPr id="3" name="Прямокутник 2"/>
          <p:cNvSpPr/>
          <p:nvPr/>
        </p:nvSpPr>
        <p:spPr>
          <a:xfrm>
            <a:off x="7772399" y="1535118"/>
            <a:ext cx="395067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Архітектор </a:t>
            </a:r>
            <a:r>
              <a:rPr lang="uk-UA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Стедман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uk-UA" b="1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Вайтвел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на замовлення Оуена розробив типовий проект комуни. Футуристичного виду промислове виробництво розташоване всередині чотирикутника, сільськогосподарські угіддя - навколо нього. </a:t>
            </a:r>
            <a:endParaRPr lang="uk-UA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Три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сторони чотирикутника займає житло (на сім'ю з чотирьох осіб виділяється чотири кімнати), а одна сторона відведена для дитячого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інтернату</a:t>
            </a:r>
            <a:endParaRPr lang="uk-UA" b="1" dirty="0"/>
          </a:p>
        </p:txBody>
      </p:sp>
      <p:pic>
        <p:nvPicPr>
          <p:cNvPr id="2050" name="Picture 2" descr="https://im.kommersant.ru/Images/Money/2003/045/2003-045-097-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81" y="0"/>
            <a:ext cx="6775938" cy="352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20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b-forum.ru/uploads/images/material-data/00007868/00000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12" y="656492"/>
            <a:ext cx="5154980" cy="507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12522" y="1993484"/>
            <a:ext cx="48299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Ідею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кооперативів підхопили співвітчизники Оуена, які спочатку поставилися до неї насторожено. </a:t>
            </a:r>
            <a:endParaRPr lang="uk-UA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Врахували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гіркий досвід «Нової Гармонії» і почали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відноситися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до підбору членів кооперативів більш ретельно. Кооперативний рух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набув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масового характеру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Ця форма господарювання виявилася цілком життєздатною і при капіталізмі, і при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соціалізмі</a:t>
            </a:r>
            <a:endParaRPr lang="uk-UA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893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nb-forum.ru/uploads/images/material-data/00007868/000000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28" y="0"/>
            <a:ext cx="762000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4196862" y="4417984"/>
            <a:ext cx="7995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Palatino Linotype" panose="02040502050505030304" pitchFamily="18" charset="0"/>
              </a:rPr>
              <a:t>Винахід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Оуена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>
                <a:latin typeface="Palatino Linotype" panose="02040502050505030304" pitchFamily="18" charset="0"/>
              </a:rPr>
              <a:t>- </a:t>
            </a:r>
            <a:r>
              <a:rPr lang="ru-RU" b="1" dirty="0" err="1">
                <a:latin typeface="Palatino Linotype" panose="02040502050505030304" pitchFamily="18" charset="0"/>
              </a:rPr>
              <a:t>біржа</a:t>
            </a:r>
            <a:r>
              <a:rPr lang="ru-RU" b="1" dirty="0">
                <a:latin typeface="Palatino Linotype" panose="02040502050505030304" pitchFamily="18" charset="0"/>
              </a:rPr>
              <a:t> трудового </a:t>
            </a:r>
            <a:r>
              <a:rPr lang="ru-RU" b="1" dirty="0" err="1">
                <a:latin typeface="Palatino Linotype" panose="02040502050505030304" pitchFamily="18" charset="0"/>
              </a:rPr>
              <a:t>обміну</a:t>
            </a:r>
            <a:r>
              <a:rPr lang="ru-RU" b="1" dirty="0">
                <a:latin typeface="Palatino Linotype" panose="02040502050505030304" pitchFamily="18" charset="0"/>
              </a:rPr>
              <a:t>.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Реформатор </a:t>
            </a:r>
            <a:r>
              <a:rPr lang="ru-RU" b="1" dirty="0" err="1">
                <a:latin typeface="Palatino Linotype" panose="02040502050505030304" pitchFamily="18" charset="0"/>
              </a:rPr>
              <a:t>вважав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ринкова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вартість</a:t>
            </a:r>
            <a:r>
              <a:rPr lang="ru-RU" b="1" dirty="0">
                <a:latin typeface="Palatino Linotype" panose="02040502050505030304" pitchFamily="18" charset="0"/>
              </a:rPr>
              <a:t> будь-</a:t>
            </a:r>
            <a:r>
              <a:rPr lang="ru-RU" b="1" dirty="0" err="1">
                <a:latin typeface="Palatino Linotype" panose="02040502050505030304" pitchFamily="18" charset="0"/>
              </a:rPr>
              <a:t>якого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виробленого</a:t>
            </a:r>
            <a:r>
              <a:rPr lang="ru-RU" b="1" dirty="0">
                <a:latin typeface="Palatino Linotype" panose="02040502050505030304" pitchFamily="18" charset="0"/>
              </a:rPr>
              <a:t> продукту не </a:t>
            </a:r>
            <a:r>
              <a:rPr lang="ru-RU" b="1" dirty="0" err="1">
                <a:latin typeface="Palatino Linotype" panose="02040502050505030304" pitchFamily="18" charset="0"/>
              </a:rPr>
              <a:t>відповідає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його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реальній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цінності</a:t>
            </a:r>
            <a:r>
              <a:rPr lang="ru-RU" b="1" dirty="0">
                <a:latin typeface="Palatino Linotype" panose="02040502050505030304" pitchFamily="18" charset="0"/>
              </a:rPr>
              <a:t> і </a:t>
            </a:r>
            <a:r>
              <a:rPr lang="ru-RU" b="1" dirty="0" err="1">
                <a:latin typeface="Palatino Linotype" panose="02040502050505030304" pitchFamily="18" charset="0"/>
              </a:rPr>
              <a:t>прагнув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позбутися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посередництва</a:t>
            </a:r>
            <a:r>
              <a:rPr lang="ru-RU" b="1" dirty="0">
                <a:latin typeface="Palatino Linotype" panose="02040502050505030304" pitchFamily="18" charset="0"/>
              </a:rPr>
              <a:t> грошей при </a:t>
            </a:r>
            <a:r>
              <a:rPr lang="ru-RU" b="1" dirty="0" err="1">
                <a:latin typeface="Palatino Linotype" panose="02040502050505030304" pitchFamily="18" charset="0"/>
              </a:rPr>
              <a:t>реалізації</a:t>
            </a:r>
            <a:r>
              <a:rPr lang="ru-RU" b="1" dirty="0">
                <a:latin typeface="Palatino Linotype" panose="02040502050505030304" pitchFamily="18" charset="0"/>
              </a:rPr>
              <a:t> товару</a:t>
            </a:r>
            <a:r>
              <a:rPr lang="ru-RU" b="1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Він</a:t>
            </a:r>
            <a:r>
              <a:rPr lang="ru-RU" b="1" dirty="0">
                <a:latin typeface="Palatino Linotype" panose="02040502050505030304" pitchFamily="18" charset="0"/>
              </a:rPr>
              <a:t> заявляв, </a:t>
            </a:r>
            <a:r>
              <a:rPr lang="ru-RU" b="1" dirty="0" err="1">
                <a:latin typeface="Palatino Linotype" panose="02040502050505030304" pitchFamily="18" charset="0"/>
              </a:rPr>
              <a:t>що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справжня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вартість</a:t>
            </a:r>
            <a:r>
              <a:rPr lang="ru-RU" b="1" dirty="0">
                <a:latin typeface="Palatino Linotype" panose="02040502050505030304" pitchFamily="18" charset="0"/>
              </a:rPr>
              <a:t> товару </a:t>
            </a:r>
            <a:r>
              <a:rPr lang="ru-RU" b="1" dirty="0" err="1">
                <a:latin typeface="Palatino Linotype" panose="02040502050505030304" pitchFamily="18" charset="0"/>
              </a:rPr>
              <a:t>визначається</a:t>
            </a:r>
            <a:r>
              <a:rPr lang="ru-RU" b="1" dirty="0">
                <a:latin typeface="Palatino Linotype" panose="02040502050505030304" pitchFamily="18" charset="0"/>
              </a:rPr>
              <a:t> часом,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err="1" smtClean="0">
                <a:latin typeface="Palatino Linotype" panose="02040502050505030304" pitchFamily="18" charset="0"/>
              </a:rPr>
              <a:t>витраченим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>
                <a:latin typeface="Palatino Linotype" panose="02040502050505030304" pitchFamily="18" charset="0"/>
              </a:rPr>
              <a:t>на </a:t>
            </a:r>
            <a:r>
              <a:rPr lang="ru-RU" b="1" dirty="0" err="1">
                <a:latin typeface="Palatino Linotype" panose="02040502050505030304" pitchFamily="18" charset="0"/>
              </a:rPr>
              <a:t>його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виготовлення</a:t>
            </a:r>
            <a:r>
              <a:rPr lang="ru-RU" b="1" dirty="0" smtClean="0">
                <a:latin typeface="Palatino Linotype" panose="02040502050505030304" pitchFamily="18" charset="0"/>
              </a:rPr>
              <a:t>.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Банки </a:t>
            </a:r>
            <a:r>
              <a:rPr lang="uk-UA" b="1" dirty="0">
                <a:latin typeface="Palatino Linotype" panose="02040502050505030304" pitchFamily="18" charset="0"/>
              </a:rPr>
              <a:t>часу, де можна обмінятися товарами або послугами за </a:t>
            </a:r>
            <a:r>
              <a:rPr lang="uk-UA" b="1" dirty="0" err="1" smtClean="0">
                <a:latin typeface="Palatino Linotype" panose="02040502050505030304" pitchFamily="18" charset="0"/>
              </a:rPr>
              <a:t>трудогодини</a:t>
            </a:r>
            <a:r>
              <a:rPr lang="uk-UA" b="1" dirty="0" smtClean="0">
                <a:latin typeface="Palatino Linotype" panose="02040502050505030304" pitchFamily="18" charset="0"/>
              </a:rPr>
              <a:t>, </a:t>
            </a:r>
            <a:r>
              <a:rPr lang="uk-UA" b="1" dirty="0">
                <a:latin typeface="Palatino Linotype" panose="02040502050505030304" pitchFamily="18" charset="0"/>
              </a:rPr>
              <a:t>існують і </a:t>
            </a:r>
            <a:r>
              <a:rPr lang="uk-UA" b="1" dirty="0" smtClean="0">
                <a:latin typeface="Palatino Linotype" panose="02040502050505030304" pitchFamily="18" charset="0"/>
              </a:rPr>
              <a:t>понині</a:t>
            </a:r>
            <a:endParaRPr lang="uk-UA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722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Роберт Оуэ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05" y="803032"/>
            <a:ext cx="5524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799385" y="2479320"/>
            <a:ext cx="41616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Palatino Linotype" panose="02040502050505030304" pitchFamily="18" charset="0"/>
              </a:rPr>
              <a:t>Р</a:t>
            </a:r>
            <a:r>
              <a:rPr lang="ru-RU" b="1" dirty="0" smtClean="0">
                <a:latin typeface="Palatino Linotype" panose="02040502050505030304" pitchFamily="18" charset="0"/>
              </a:rPr>
              <a:t>. </a:t>
            </a:r>
            <a:r>
              <a:rPr lang="ru-RU" b="1" dirty="0" err="1" smtClean="0">
                <a:latin typeface="Palatino Linotype" panose="02040502050505030304" pitchFamily="18" charset="0"/>
              </a:rPr>
              <a:t>Оуен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був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впевнений</a:t>
            </a:r>
            <a:r>
              <a:rPr lang="ru-RU" b="1" dirty="0">
                <a:latin typeface="Palatino Linotype" panose="02040502050505030304" pitchFamily="18" charset="0"/>
              </a:rPr>
              <a:t>, </a:t>
            </a:r>
            <a:r>
              <a:rPr lang="ru-RU" b="1" dirty="0" err="1">
                <a:latin typeface="Palatino Linotype" panose="02040502050505030304" pitchFamily="18" charset="0"/>
              </a:rPr>
              <a:t>що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людина</a:t>
            </a:r>
            <a:r>
              <a:rPr lang="ru-RU" b="1" dirty="0">
                <a:latin typeface="Palatino Linotype" panose="02040502050505030304" pitchFamily="18" charset="0"/>
              </a:rPr>
              <a:t> є продуктом </a:t>
            </a:r>
            <a:r>
              <a:rPr lang="ru-RU" b="1" dirty="0" err="1">
                <a:latin typeface="Palatino Linotype" panose="02040502050505030304" pitchFamily="18" charset="0"/>
              </a:rPr>
              <a:t>обставин</a:t>
            </a:r>
            <a:r>
              <a:rPr lang="ru-RU" b="1" dirty="0">
                <a:latin typeface="Palatino Linotype" panose="02040502050505030304" pitchFamily="18" charset="0"/>
              </a:rPr>
              <a:t> і </a:t>
            </a:r>
            <a:r>
              <a:rPr lang="ru-RU" b="1" dirty="0" err="1">
                <a:latin typeface="Palatino Linotype" panose="02040502050505030304" pitchFamily="18" charset="0"/>
              </a:rPr>
              <a:t>намагався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створити</a:t>
            </a:r>
            <a:r>
              <a:rPr lang="ru-RU" b="1" dirty="0">
                <a:latin typeface="Palatino Linotype" panose="02040502050505030304" pitchFamily="18" charset="0"/>
              </a:rPr>
              <a:t> для </a:t>
            </a:r>
            <a:r>
              <a:rPr lang="ru-RU" b="1" dirty="0" err="1">
                <a:latin typeface="Palatino Linotype" panose="02040502050505030304" pitchFamily="18" charset="0"/>
              </a:rPr>
              <a:t>робітників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задовільні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умови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життя</a:t>
            </a:r>
            <a:r>
              <a:rPr lang="ru-RU" b="1" dirty="0">
                <a:latin typeface="Palatino Linotype" panose="02040502050505030304" pitchFamily="18" charset="0"/>
              </a:rPr>
              <a:t>, </a:t>
            </a:r>
            <a:r>
              <a:rPr lang="ru-RU" b="1" dirty="0" err="1">
                <a:latin typeface="Palatino Linotype" panose="02040502050505030304" pitchFamily="18" charset="0"/>
              </a:rPr>
              <a:t>навчити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їх</a:t>
            </a:r>
            <a:r>
              <a:rPr lang="ru-RU" b="1" dirty="0">
                <a:latin typeface="Palatino Linotype" panose="02040502050505030304" pitchFamily="18" charset="0"/>
              </a:rPr>
              <a:t> "</a:t>
            </a:r>
            <a:r>
              <a:rPr lang="ru-RU" b="1" dirty="0" err="1">
                <a:latin typeface="Palatino Linotype" panose="02040502050505030304" pitchFamily="18" charset="0"/>
              </a:rPr>
              <a:t>раціонально</a:t>
            </a:r>
            <a:r>
              <a:rPr lang="ru-RU" b="1" dirty="0">
                <a:latin typeface="Palatino Linotype" panose="02040502050505030304" pitchFamily="18" charset="0"/>
              </a:rPr>
              <a:t>" </a:t>
            </a:r>
            <a:r>
              <a:rPr lang="ru-RU" b="1" dirty="0" err="1">
                <a:latin typeface="Palatino Linotype" panose="02040502050505030304" pitchFamily="18" charset="0"/>
              </a:rPr>
              <a:t>мислити</a:t>
            </a:r>
            <a:r>
              <a:rPr lang="ru-RU" b="1" dirty="0">
                <a:latin typeface="Palatino Linotype" panose="02040502050505030304" pitchFamily="18" charset="0"/>
              </a:rPr>
              <a:t>, а </a:t>
            </a:r>
            <a:r>
              <a:rPr lang="ru-RU" b="1" dirty="0" err="1">
                <a:latin typeface="Palatino Linotype" panose="02040502050505030304" pitchFamily="18" charset="0"/>
              </a:rPr>
              <a:t>також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виховати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в </a:t>
            </a:r>
            <a:r>
              <a:rPr lang="ru-RU" b="1" dirty="0">
                <a:latin typeface="Palatino Linotype" panose="02040502050505030304" pitchFamily="18" charset="0"/>
              </a:rPr>
              <a:t>такому </a:t>
            </a:r>
            <a:r>
              <a:rPr lang="ru-RU" b="1" dirty="0" err="1">
                <a:latin typeface="Palatino Linotype" panose="02040502050505030304" pitchFamily="18" charset="0"/>
              </a:rPr>
              <a:t>дусі</a:t>
            </a:r>
            <a:r>
              <a:rPr lang="ru-RU" b="1" dirty="0">
                <a:latin typeface="Palatino Linotype" panose="02040502050505030304" pitchFamily="18" charset="0"/>
              </a:rPr>
              <a:t> і </a:t>
            </a:r>
            <a:r>
              <a:rPr lang="ru-RU" b="1" dirty="0" err="1">
                <a:latin typeface="Palatino Linotype" panose="02040502050505030304" pitchFamily="18" charset="0"/>
              </a:rPr>
              <a:t>підростаюче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покоління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endParaRPr lang="uk-UA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180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9000">
        <p14:reveal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511919" y="547108"/>
            <a:ext cx="7010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Успішний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капіталіст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, </a:t>
            </a:r>
            <a:r>
              <a:rPr lang="ru-RU" sz="2400" b="1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який</a:t>
            </a:r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ненавидів</a:t>
            </a:r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гроші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. Теоретик,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довіряв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тільки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latin typeface="Palatino Linotype" panose="02040502050505030304" pitchFamily="18" charset="0"/>
              </a:rPr>
              <a:t>практичним</a:t>
            </a:r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результатам. 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Реформатор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чиї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перетворення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обернулися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крахом при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його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житті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- і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несподівано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дали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потужні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сходи через десятки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років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після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його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смерті</a:t>
            </a:r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Роберт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Оуен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- один з перших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провісників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соціального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підприємництва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засновник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кооперативного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руху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і новатор,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який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запропонував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платити</a:t>
            </a: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 часом за товар</a:t>
            </a:r>
            <a:r>
              <a:rPr lang="ru-RU" sz="2400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uk-UA" sz="2400" b="1" dirty="0" smtClean="0">
                <a:latin typeface="Palatino Linotype" panose="02040502050505030304" pitchFamily="18" charset="0"/>
              </a:rPr>
              <a:t>Англійський реформатор</a:t>
            </a:r>
            <a:r>
              <a:rPr lang="uk-UA" sz="2400" b="1" dirty="0" smtClean="0">
                <a:latin typeface="Palatino Linotype" panose="02040502050505030304" pitchFamily="18" charset="0"/>
              </a:rPr>
              <a:t>, </a:t>
            </a:r>
            <a:r>
              <a:rPr lang="uk-UA" sz="2400" b="1" dirty="0">
                <a:latin typeface="Palatino Linotype" panose="02040502050505030304" pitchFamily="18" charset="0"/>
              </a:rPr>
              <a:t>що проповідував ідею загальної рівності і вважав гроші найбільшим </a:t>
            </a:r>
            <a:r>
              <a:rPr lang="uk-UA" sz="2400" b="1" dirty="0" smtClean="0">
                <a:latin typeface="Palatino Linotype" panose="02040502050505030304" pitchFamily="18" charset="0"/>
              </a:rPr>
              <a:t>злом</a:t>
            </a:r>
            <a:endParaRPr lang="uk-UA" sz="24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93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21000">
        <p14:reveal/>
      </p:transition>
    </mc:Choice>
    <mc:Fallback>
      <p:transition spd="slow" advClick="0" advTm="2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462954" y="3187061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У діяльності </a:t>
            </a:r>
            <a:r>
              <a:rPr lang="uk-UA" b="1" dirty="0" err="1">
                <a:latin typeface="Palatino Linotype" panose="02040502050505030304" pitchFamily="18" charset="0"/>
              </a:rPr>
              <a:t>Р.Оуена</a:t>
            </a:r>
            <a:r>
              <a:rPr lang="uk-UA" b="1" dirty="0">
                <a:latin typeface="Palatino Linotype" panose="02040502050505030304" pitchFamily="18" charset="0"/>
              </a:rPr>
              <a:t> </a:t>
            </a:r>
            <a:r>
              <a:rPr lang="uk-UA" b="1" dirty="0" smtClean="0">
                <a:latin typeface="Palatino Linotype" panose="02040502050505030304" pitchFamily="18" charset="0"/>
              </a:rPr>
              <a:t>були два </a:t>
            </a:r>
            <a:r>
              <a:rPr lang="uk-UA" b="1" dirty="0">
                <a:latin typeface="Palatino Linotype" panose="02040502050505030304" pitchFamily="18" charset="0"/>
              </a:rPr>
              <a:t>основні періоди </a:t>
            </a:r>
            <a:r>
              <a:rPr lang="uk-UA" b="1" dirty="0" smtClean="0">
                <a:latin typeface="Palatino Linotype" panose="02040502050505030304" pitchFamily="18" charset="0"/>
              </a:rPr>
              <a:t>–</a:t>
            </a: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 Нью-</a:t>
            </a:r>
            <a:r>
              <a:rPr lang="uk-UA" b="1" dirty="0" err="1" smtClean="0">
                <a:latin typeface="Palatino Linotype" panose="02040502050505030304" pitchFamily="18" charset="0"/>
              </a:rPr>
              <a:t>Ленаркський</a:t>
            </a:r>
            <a:r>
              <a:rPr lang="uk-UA" b="1" dirty="0" smtClean="0">
                <a:latin typeface="Palatino Linotype" panose="02040502050505030304" pitchFamily="18" charset="0"/>
              </a:rPr>
              <a:t> </a:t>
            </a:r>
            <a:r>
              <a:rPr lang="uk-UA" b="1" dirty="0">
                <a:latin typeface="Palatino Linotype" panose="02040502050505030304" pitchFamily="18" charset="0"/>
              </a:rPr>
              <a:t>і соціалістичний. 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Третій </a:t>
            </a:r>
            <a:r>
              <a:rPr lang="uk-UA" b="1" dirty="0">
                <a:latin typeface="Palatino Linotype" panose="02040502050505030304" pitchFamily="18" charset="0"/>
              </a:rPr>
              <a:t>період включає роки, коли він і його послідовники проводили систематичну пропаганду своїх ідей серед широких робітничих верств, застосовуючи робітничі інститути, будинки науки, видаючи відповідну літературу. 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err="1">
                <a:latin typeface="Palatino Linotype" panose="02040502050505030304" pitchFamily="18" charset="0"/>
              </a:rPr>
              <a:t>Він</a:t>
            </a:r>
            <a:r>
              <a:rPr lang="ru-RU" b="1" dirty="0">
                <a:latin typeface="Palatino Linotype" panose="02040502050505030304" pitchFamily="18" charset="0"/>
              </a:rPr>
              <a:t> думав про </a:t>
            </a:r>
            <a:r>
              <a:rPr lang="ru-RU" b="1" dirty="0" err="1">
                <a:latin typeface="Palatino Linotype" panose="02040502050505030304" pitchFamily="18" charset="0"/>
              </a:rPr>
              <a:t>перетворення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суспільства</a:t>
            </a:r>
            <a:r>
              <a:rPr lang="ru-RU" b="1" dirty="0">
                <a:latin typeface="Palatino Linotype" panose="02040502050505030304" pitchFamily="18" charset="0"/>
              </a:rPr>
              <a:t> і </a:t>
            </a:r>
            <a:r>
              <a:rPr lang="ru-RU" b="1" dirty="0" err="1">
                <a:latin typeface="Palatino Linotype" panose="02040502050505030304" pitchFamily="18" charset="0"/>
              </a:rPr>
              <a:t>хотів</a:t>
            </a:r>
            <a:r>
              <a:rPr lang="ru-RU" b="1" dirty="0">
                <a:latin typeface="Palatino Linotype" panose="02040502050505030304" pitchFamily="18" charset="0"/>
              </a:rPr>
              <a:t> на </a:t>
            </a:r>
            <a:r>
              <a:rPr lang="ru-RU" b="1" dirty="0" err="1">
                <a:latin typeface="Palatino Linotype" panose="02040502050505030304" pitchFamily="18" charset="0"/>
              </a:rPr>
              <a:t>практиці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втілити</a:t>
            </a:r>
            <a:r>
              <a:rPr lang="ru-RU" b="1" dirty="0">
                <a:latin typeface="Palatino Linotype" panose="02040502050505030304" pitchFamily="18" charset="0"/>
              </a:rPr>
              <a:t> в </a:t>
            </a:r>
            <a:r>
              <a:rPr lang="ru-RU" b="1" dirty="0" err="1">
                <a:latin typeface="Palatino Linotype" panose="02040502050505030304" pitchFamily="18" charset="0"/>
              </a:rPr>
              <a:t>життя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свої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задуми</a:t>
            </a:r>
            <a:endParaRPr lang="uk-UA" b="1" dirty="0">
              <a:latin typeface="Palatino Linotype" panose="02040502050505030304" pitchFamily="18" charset="0"/>
            </a:endParaRPr>
          </a:p>
          <a:p>
            <a:pPr algn="ctr"/>
            <a:endParaRPr lang="uk-UA" dirty="0">
              <a:latin typeface="Palatino Linotype" panose="02040502050505030304" pitchFamily="18" charset="0"/>
            </a:endParaRPr>
          </a:p>
        </p:txBody>
      </p:sp>
      <p:pic>
        <p:nvPicPr>
          <p:cNvPr id="1026" name="Picture 2" descr="Оуэн Робе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8" y="1110364"/>
            <a:ext cx="3763108" cy="508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301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reveal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pload.wikimedia.org/wikipedia/commons/thumb/c/c6/Robert_Owen_statue_-_Manchester_-_April_11_2005.jpg/320px-Robert_Owen_statue_-_Manchester_-_April_11_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354" y="200024"/>
            <a:ext cx="2254006" cy="492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915" y="200024"/>
            <a:ext cx="4044462" cy="4923595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4538418" y="5240850"/>
            <a:ext cx="65164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Palatino Linotype" panose="02040502050505030304" pitchFamily="18" charset="0"/>
              </a:rPr>
              <a:t>Великий утопіст насправді виявився геніальним прозорливцем. Правда, людству знадобилося багато часу, щоб належним чином оцінити його ідеї. 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Така </a:t>
            </a:r>
            <a:r>
              <a:rPr lang="uk-UA" b="1" dirty="0">
                <a:latin typeface="Palatino Linotype" panose="02040502050505030304" pitchFamily="18" charset="0"/>
              </a:rPr>
              <a:t>вже доля всіх геніїв</a:t>
            </a:r>
            <a:r>
              <a:rPr lang="uk-UA" b="1" dirty="0" smtClean="0">
                <a:latin typeface="Palatino Linotype" panose="02040502050505030304" pitchFamily="18" charset="0"/>
              </a:rPr>
              <a:t>:</a:t>
            </a: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 </a:t>
            </a:r>
            <a:r>
              <a:rPr lang="uk-UA" b="1" dirty="0">
                <a:latin typeface="Palatino Linotype" panose="02040502050505030304" pitchFamily="18" charset="0"/>
              </a:rPr>
              <a:t>їх годинник завжди поспішає - іноді на цілі століття</a:t>
            </a:r>
          </a:p>
        </p:txBody>
      </p:sp>
    </p:spTree>
    <p:extLst>
      <p:ext uri="{BB962C8B-B14F-4D97-AF65-F5344CB8AC3E}">
        <p14:creationId xmlns:p14="http://schemas.microsoft.com/office/powerpoint/2010/main" val="1689012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7000">
        <p14:reveal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906953" y="3724980"/>
            <a:ext cx="507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http://nb-forum.ru/library/history/golova-v-oblakah</a:t>
            </a:r>
            <a:endParaRPr lang="uk-UA" dirty="0"/>
          </a:p>
        </p:txBody>
      </p:sp>
      <p:sp>
        <p:nvSpPr>
          <p:cNvPr id="2" name="Прямокутник 1"/>
          <p:cNvSpPr/>
          <p:nvPr/>
        </p:nvSpPr>
        <p:spPr>
          <a:xfrm>
            <a:off x="4906953" y="3355648"/>
            <a:ext cx="5135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https://sites.google.com/site/vciteliminulogo/r-ouen</a:t>
            </a:r>
            <a:endParaRPr lang="uk-UA" dirty="0"/>
          </a:p>
        </p:txBody>
      </p:sp>
      <p:sp>
        <p:nvSpPr>
          <p:cNvPr id="3" name="Прямокутник 2"/>
          <p:cNvSpPr/>
          <p:nvPr/>
        </p:nvSpPr>
        <p:spPr>
          <a:xfrm>
            <a:off x="4906953" y="2986316"/>
            <a:ext cx="3070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http://kannelura.info/?p=4006</a:t>
            </a: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4929537" y="20629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https://therussianamerica.com/russian_newscenter/articles/2016/11/02/</a:t>
            </a:r>
            <a:r>
              <a:rPr lang="uk-UA" dirty="0"/>
              <a:t>чем-в-индиане-закончился-эксперимент-социалиста-роберта-оуэна-по-созданию-новой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4929537" y="4278978"/>
            <a:ext cx="457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http://comstol.info/2014/05/obshhestvo/9174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3444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b-forum.ru/uploads/images/material-data/00007868/0000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769" y="597877"/>
            <a:ext cx="4301083" cy="548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5920154" y="253576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14 травня народився Роберт Оуен (1771 - 1858) - англійський філософ, педагог і соціаліст, один з перших соціальних реформаторів </a:t>
            </a:r>
            <a:r>
              <a:rPr lang="en-US" b="1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XIX </a:t>
            </a:r>
            <a:r>
              <a:rPr lang="uk-UA" b="1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століття. </a:t>
            </a:r>
            <a:r>
              <a:rPr lang="uk-UA" b="1" dirty="0" smtClean="0">
                <a:latin typeface="Palatino Linotype" panose="02040502050505030304" pitchFamily="18" charset="0"/>
              </a:rPr>
              <a:t/>
            </a:r>
            <a:br>
              <a:rPr lang="uk-UA" b="1" dirty="0" smtClean="0">
                <a:latin typeface="Palatino Linotype" panose="02040502050505030304" pitchFamily="18" charset="0"/>
              </a:rPr>
            </a:br>
            <a:endParaRPr lang="uk-UA" b="1" dirty="0">
              <a:latin typeface="Palatino Linotype" panose="0204050205050503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5920154" y="415354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Його називали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«пророком бідних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».</a:t>
            </a: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З самої ранньої юності він боровся з соціальною несправедливістю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цьому сам він за походженням не був </a:t>
            </a:r>
            <a:endParaRPr lang="uk-UA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ні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жебракам, ні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принцом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81870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1000">
        <p14:reveal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556738" y="221320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Народився </a:t>
            </a:r>
            <a:r>
              <a:rPr lang="uk-UA" b="1" dirty="0">
                <a:latin typeface="Palatino Linotype" panose="02040502050505030304" pitchFamily="18" charset="0"/>
              </a:rPr>
              <a:t>в сім'ї ремісника в Англії. 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Його </a:t>
            </a:r>
            <a:r>
              <a:rPr lang="uk-UA" b="1" dirty="0">
                <a:latin typeface="Palatino Linotype" panose="02040502050505030304" pitchFamily="18" charset="0"/>
              </a:rPr>
              <a:t>шкільна освіта обмежилась початковою школою, яку він закінчив на восьмому році життя</a:t>
            </a:r>
            <a:r>
              <a:rPr lang="uk-UA" b="1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 </a:t>
            </a:r>
            <a:r>
              <a:rPr lang="uk-UA" b="1" dirty="0">
                <a:latin typeface="Palatino Linotype" panose="02040502050505030304" pitchFamily="18" charset="0"/>
              </a:rPr>
              <a:t>Потім протягом двох років він виконував обов'язки помічника шкільного </a:t>
            </a:r>
            <a:r>
              <a:rPr lang="uk-UA" b="1" dirty="0" smtClean="0">
                <a:latin typeface="Palatino Linotype" panose="02040502050505030304" pitchFamily="18" charset="0"/>
              </a:rPr>
              <a:t>вчителя</a:t>
            </a:r>
            <a:r>
              <a:rPr lang="uk-UA" b="1" dirty="0">
                <a:latin typeface="Palatino Linotype" panose="02040502050505030304" pitchFamily="18" charset="0"/>
              </a:rPr>
              <a:t>. </a:t>
            </a:r>
            <a:endParaRPr lang="uk-UA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З </a:t>
            </a:r>
            <a:r>
              <a:rPr lang="uk-UA" b="1" dirty="0">
                <a:latin typeface="Palatino Linotype" panose="02040502050505030304" pitchFamily="18" charset="0"/>
              </a:rPr>
              <a:t>10 </a:t>
            </a:r>
            <a:r>
              <a:rPr lang="uk-UA" b="1" dirty="0" smtClean="0">
                <a:latin typeface="Palatino Linotype" panose="02040502050505030304" pitchFamily="18" charset="0"/>
              </a:rPr>
              <a:t>ро­ків почав </a:t>
            </a:r>
            <a:r>
              <a:rPr lang="uk-UA" b="1" dirty="0">
                <a:latin typeface="Palatino Linotype" panose="02040502050505030304" pitchFamily="18" charset="0"/>
              </a:rPr>
              <a:t>самостійне </a:t>
            </a:r>
            <a:r>
              <a:rPr lang="uk-UA" b="1" dirty="0" smtClean="0">
                <a:latin typeface="Palatino Linotype" panose="02040502050505030304" pitchFamily="18" charset="0"/>
              </a:rPr>
              <a:t>життя.</a:t>
            </a: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 </a:t>
            </a:r>
            <a:r>
              <a:rPr lang="uk-UA" b="1" dirty="0">
                <a:latin typeface="Palatino Linotype" panose="02040502050505030304" pitchFamily="18" charset="0"/>
              </a:rPr>
              <a:t>Оуен, завдяки своїй енергії і силі розуму, зумів пробити дорогу в життя, доповнюючи свою освіту читанням книг і роздумами</a:t>
            </a:r>
            <a:r>
              <a:rPr lang="uk-UA" b="1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r>
              <a:rPr lang="uk-UA" b="1" dirty="0" smtClean="0">
                <a:latin typeface="Palatino Linotype" panose="02040502050505030304" pitchFamily="18" charset="0"/>
              </a:rPr>
              <a:t> </a:t>
            </a:r>
            <a:r>
              <a:rPr lang="uk-UA" b="1" dirty="0">
                <a:latin typeface="Palatino Linotype" panose="02040502050505030304" pitchFamily="18" charset="0"/>
              </a:rPr>
              <a:t>У віці 20 років він стає управляючим однієї з найбільших </a:t>
            </a:r>
            <a:r>
              <a:rPr lang="uk-UA" b="1" dirty="0" err="1">
                <a:latin typeface="Palatino Linotype" panose="02040502050505030304" pitchFamily="18" charset="0"/>
              </a:rPr>
              <a:t>паперопрядильних</a:t>
            </a:r>
            <a:r>
              <a:rPr lang="uk-UA" b="1" dirty="0">
                <a:latin typeface="Palatino Linotype" panose="02040502050505030304" pitchFamily="18" charset="0"/>
              </a:rPr>
              <a:t> </a:t>
            </a:r>
            <a:r>
              <a:rPr lang="uk-UA" b="1" dirty="0" err="1">
                <a:latin typeface="Palatino Linotype" panose="02040502050505030304" pitchFamily="18" charset="0"/>
              </a:rPr>
              <a:t>фабрик</a:t>
            </a:r>
            <a:r>
              <a:rPr lang="uk-UA" b="1" dirty="0">
                <a:latin typeface="Palatino Linotype" panose="02040502050505030304" pitchFamily="18" charset="0"/>
              </a:rPr>
              <a:t> </a:t>
            </a:r>
            <a:r>
              <a:rPr lang="uk-UA" b="1" dirty="0" smtClean="0">
                <a:latin typeface="Palatino Linotype" panose="02040502050505030304" pitchFamily="18" charset="0"/>
              </a:rPr>
              <a:t>Манчестера</a:t>
            </a:r>
            <a:endParaRPr lang="uk-UA" b="1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 descr="http://comstol.info/wp-content/uploads/2014/05/Robert-Ow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61" y="1169854"/>
            <a:ext cx="4736123" cy="510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599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8000">
        <p14:reveal/>
      </p:transition>
    </mc:Choice>
    <mc:Fallback>
      <p:transition spd="slow" advClick="0" advTm="1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upload.wikimedia.org/wikipedia/commons/4/4a/Robert_Owen%27s_House%2C_New_Lan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3" y="1329226"/>
            <a:ext cx="6581161" cy="500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898160" y="501134"/>
            <a:ext cx="4283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effectLst/>
                <a:latin typeface="Palatino Linotype" panose="02040502050505030304" pitchFamily="18" charset="0"/>
              </a:rPr>
              <a:t>Дом Роберта Оуэна в Нью-</a:t>
            </a:r>
            <a:r>
              <a:rPr lang="ru-RU" b="1" i="0" dirty="0" err="1" smtClean="0">
                <a:effectLst/>
                <a:latin typeface="Palatino Linotype" panose="02040502050505030304" pitchFamily="18" charset="0"/>
              </a:rPr>
              <a:t>Ланарке</a:t>
            </a:r>
            <a:endParaRPr lang="uk-UA" b="1" dirty="0">
              <a:latin typeface="Palatino Linotype" panose="0204050205050503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7080739" y="2045566"/>
            <a:ext cx="31300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latin typeface="Palatino Linotype" panose="02040502050505030304" pitchFamily="18" charset="0"/>
              </a:rPr>
              <a:t>Діяльна</a:t>
            </a:r>
            <a:r>
              <a:rPr lang="ru-RU" b="1" dirty="0">
                <a:latin typeface="Palatino Linotype" panose="02040502050505030304" pitchFamily="18" charset="0"/>
              </a:rPr>
              <a:t> натура </a:t>
            </a:r>
            <a:r>
              <a:rPr lang="ru-RU" b="1" dirty="0" err="1">
                <a:latin typeface="Palatino Linotype" panose="02040502050505030304" pitchFamily="18" charset="0"/>
              </a:rPr>
              <a:t>Оуена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вимагала</a:t>
            </a:r>
            <a:r>
              <a:rPr lang="ru-RU" b="1" dirty="0">
                <a:latin typeface="Palatino Linotype" panose="02040502050505030304" pitchFamily="18" charset="0"/>
              </a:rPr>
              <a:t> масштабу.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І </a:t>
            </a:r>
            <a:r>
              <a:rPr lang="ru-RU" b="1" dirty="0">
                <a:latin typeface="Palatino Linotype" panose="02040502050505030304" pitchFamily="18" charset="0"/>
              </a:rPr>
              <a:t>доля </a:t>
            </a:r>
            <a:r>
              <a:rPr lang="ru-RU" b="1" dirty="0" err="1">
                <a:latin typeface="Palatino Linotype" panose="02040502050505030304" pitchFamily="18" charset="0"/>
              </a:rPr>
              <a:t>подарувала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йому</a:t>
            </a:r>
            <a:r>
              <a:rPr lang="ru-RU" b="1" dirty="0">
                <a:latin typeface="Palatino Linotype" panose="02040502050505030304" pitchFamily="18" charset="0"/>
              </a:rPr>
              <a:t> шанс </a:t>
            </a:r>
            <a:r>
              <a:rPr lang="ru-RU" b="1" dirty="0" err="1">
                <a:latin typeface="Palatino Linotype" panose="02040502050505030304" pitchFamily="18" charset="0"/>
              </a:rPr>
              <a:t>розгорнутися</a:t>
            </a:r>
            <a:r>
              <a:rPr lang="ru-RU" b="1" dirty="0">
                <a:latin typeface="Palatino Linotype" panose="02040502050505030304" pitchFamily="18" charset="0"/>
              </a:rPr>
              <a:t> на </a:t>
            </a:r>
            <a:r>
              <a:rPr lang="ru-RU" b="1" dirty="0" err="1">
                <a:latin typeface="Palatino Linotype" panose="02040502050505030304" pitchFamily="18" charset="0"/>
              </a:rPr>
              <a:t>повну</a:t>
            </a:r>
            <a:r>
              <a:rPr lang="ru-RU" b="1" dirty="0">
                <a:latin typeface="Palatino Linotype" panose="02040502050505030304" pitchFamily="18" charset="0"/>
              </a:rPr>
              <a:t> силу.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Роберт </a:t>
            </a:r>
            <a:r>
              <a:rPr lang="ru-RU" b="1" dirty="0" err="1">
                <a:latin typeface="Palatino Linotype" panose="02040502050505030304" pitchFamily="18" charset="0"/>
              </a:rPr>
              <a:t>закохався</a:t>
            </a:r>
            <a:r>
              <a:rPr lang="ru-RU" b="1" dirty="0">
                <a:latin typeface="Palatino Linotype" panose="02040502050505030304" pitchFamily="18" charset="0"/>
              </a:rPr>
              <a:t> в дочку текстильного магната </a:t>
            </a:r>
            <a:r>
              <a:rPr lang="ru-RU" b="1" dirty="0" err="1">
                <a:latin typeface="Palatino Linotype" panose="02040502050505030304" pitchFamily="18" charset="0"/>
              </a:rPr>
              <a:t>Девіда</a:t>
            </a:r>
            <a:r>
              <a:rPr lang="ru-RU" b="1" dirty="0">
                <a:latin typeface="Palatino Linotype" panose="02040502050505030304" pitchFamily="18" charset="0"/>
              </a:rPr>
              <a:t> Дейла,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err="1" smtClean="0">
                <a:latin typeface="Palatino Linotype" panose="02040502050505030304" pitchFamily="18" charset="0"/>
              </a:rPr>
              <a:t>одружився</a:t>
            </a:r>
            <a:r>
              <a:rPr lang="ru-RU" b="1" dirty="0" smtClean="0">
                <a:latin typeface="Palatino Linotype" panose="02040502050505030304" pitchFamily="18" charset="0"/>
              </a:rPr>
              <a:t> з нею.</a:t>
            </a: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Став </a:t>
            </a:r>
            <a:r>
              <a:rPr lang="ru-RU" b="1" dirty="0" err="1">
                <a:latin typeface="Palatino Linotype" panose="02040502050505030304" pitchFamily="18" charset="0"/>
              </a:rPr>
              <a:t>керуючим</a:t>
            </a:r>
            <a:r>
              <a:rPr lang="ru-RU" b="1" dirty="0">
                <a:latin typeface="Palatino Linotype" panose="02040502050505030304" pitchFamily="18" charset="0"/>
              </a:rPr>
              <a:t> і </a:t>
            </a:r>
            <a:r>
              <a:rPr lang="ru-RU" b="1" dirty="0" err="1">
                <a:latin typeface="Palatino Linotype" panose="02040502050505030304" pitchFamily="18" charset="0"/>
              </a:rPr>
              <a:t>співвласником</a:t>
            </a:r>
            <a:r>
              <a:rPr lang="ru-RU" b="1" dirty="0">
                <a:latin typeface="Palatino Linotype" panose="02040502050505030304" pitchFamily="18" charset="0"/>
              </a:rPr>
              <a:t> фабрики </a:t>
            </a:r>
            <a:r>
              <a:rPr lang="ru-RU" b="1" dirty="0" err="1">
                <a:latin typeface="Palatino Linotype" panose="02040502050505030304" pitchFamily="18" charset="0"/>
              </a:rPr>
              <a:t>свого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smtClean="0">
                <a:latin typeface="Palatino Linotype" panose="02040502050505030304" pitchFamily="18" charset="0"/>
              </a:rPr>
              <a:t>тестя</a:t>
            </a: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>
                <a:latin typeface="Palatino Linotype" panose="02040502050505030304" pitchFamily="18" charset="0"/>
              </a:rPr>
              <a:t>в </a:t>
            </a:r>
            <a:r>
              <a:rPr lang="ru-RU" b="1" dirty="0" smtClean="0">
                <a:latin typeface="Palatino Linotype" panose="02040502050505030304" pitchFamily="18" charset="0"/>
              </a:rPr>
              <a:t>Нью-</a:t>
            </a:r>
            <a:r>
              <a:rPr lang="ru-RU" b="1" dirty="0" err="1" smtClean="0">
                <a:latin typeface="Palatino Linotype" panose="02040502050505030304" pitchFamily="18" charset="0"/>
              </a:rPr>
              <a:t>Ланарке</a:t>
            </a:r>
            <a:endParaRPr lang="uk-UA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36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b-forum.ru/uploads/images/material-data/00007868/0000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91" y="530497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5732586" y="407444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Palatino Linotype" panose="02040502050505030304" pitchFamily="18" charset="0"/>
              </a:rPr>
              <a:t>Фабрику в Нью-</a:t>
            </a:r>
            <a:r>
              <a:rPr lang="ru-RU" b="1" dirty="0" err="1">
                <a:latin typeface="Palatino Linotype" panose="02040502050505030304" pitchFamily="18" charset="0"/>
              </a:rPr>
              <a:t>Ланарке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нерідко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називали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>
                <a:latin typeface="Palatino Linotype" panose="02040502050505030304" pitchFamily="18" charset="0"/>
              </a:rPr>
              <a:t>прообразом </a:t>
            </a:r>
            <a:r>
              <a:rPr lang="ru-RU" b="1" dirty="0" err="1">
                <a:latin typeface="Palatino Linotype" panose="02040502050505030304" pitchFamily="18" charset="0"/>
              </a:rPr>
              <a:t>сучасних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соціальних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підприємств</a:t>
            </a:r>
            <a:r>
              <a:rPr lang="ru-RU" b="1" dirty="0">
                <a:latin typeface="Palatino Linotype" panose="02040502050505030304" pitchFamily="18" charset="0"/>
              </a:rPr>
              <a:t>, </a:t>
            </a:r>
            <a:r>
              <a:rPr lang="ru-RU" b="1" dirty="0" err="1">
                <a:latin typeface="Palatino Linotype" panose="02040502050505030304" pitchFamily="18" charset="0"/>
              </a:rPr>
              <a:t>оскільки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прибуток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був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>
                <a:latin typeface="Palatino Linotype" panose="02040502050505030304" pitchFamily="18" charset="0"/>
              </a:rPr>
              <a:t>для </a:t>
            </a:r>
            <a:r>
              <a:rPr lang="ru-RU" b="1" dirty="0" err="1">
                <a:latin typeface="Palatino Linotype" panose="02040502050505030304" pitchFamily="18" charset="0"/>
              </a:rPr>
              <a:t>Оуена</a:t>
            </a:r>
            <a:r>
              <a:rPr lang="ru-RU" b="1" dirty="0">
                <a:latin typeface="Palatino Linotype" panose="02040502050505030304" pitchFamily="18" charset="0"/>
              </a:rPr>
              <a:t> не метою, а </a:t>
            </a:r>
            <a:r>
              <a:rPr lang="ru-RU" b="1" dirty="0" err="1">
                <a:latin typeface="Palatino Linotype" panose="02040502050505030304" pitchFamily="18" charset="0"/>
              </a:rPr>
              <a:t>лише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засобом</a:t>
            </a:r>
            <a:r>
              <a:rPr lang="ru-RU" b="1" dirty="0">
                <a:latin typeface="Palatino Linotype" panose="02040502050505030304" pitchFamily="18" charset="0"/>
              </a:rPr>
              <a:t> для </a:t>
            </a:r>
            <a:r>
              <a:rPr lang="ru-RU" b="1" dirty="0" err="1">
                <a:latin typeface="Palatino Linotype" panose="02040502050505030304" pitchFamily="18" charset="0"/>
              </a:rPr>
              <a:t>вирішення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важливих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суспільних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smtClean="0">
                <a:latin typeface="Palatino Linotype" panose="02040502050505030304" pitchFamily="18" charset="0"/>
              </a:rPr>
              <a:t>проблем</a:t>
            </a:r>
          </a:p>
        </p:txBody>
      </p:sp>
    </p:spTree>
    <p:extLst>
      <p:ext uri="{BB962C8B-B14F-4D97-AF65-F5344CB8AC3E}">
        <p14:creationId xmlns:p14="http://schemas.microsoft.com/office/powerpoint/2010/main" val="1180701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b-forum.ru/uploads/images/material-data/00007868/0000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46" y="488145"/>
            <a:ext cx="6816480" cy="479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7385537" y="1699571"/>
            <a:ext cx="43609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Експлуатувати працю дітей молодше 10 років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було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заборонено. Взагалі у всьому, що стосується підростаючого покоління, Оуен проявляв виняткову турботу. </a:t>
            </a:r>
            <a:endParaRPr lang="uk-UA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Він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організував перші безкоштовні ясла і дитячий сад для малюків з фабричних сімей. </a:t>
            </a:r>
            <a:endParaRPr lang="uk-UA" b="1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Молоді </a:t>
            </a:r>
            <a:r>
              <a:rPr lang="uk-UA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мами могли вийти на роботу, в той час як дітвора перебувала під наглядом </a:t>
            </a:r>
            <a:r>
              <a:rPr lang="uk-UA" b="1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вихователів</a:t>
            </a:r>
            <a:r>
              <a:rPr lang="uk-UA" b="1" dirty="0" smtClean="0">
                <a:solidFill>
                  <a:srgbClr val="000000"/>
                </a:solidFill>
                <a:latin typeface="Roboto"/>
              </a:rPr>
              <a:t> 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051716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nb-forum.ru/uploads/images/material-data/00007868/0000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93" y="351386"/>
            <a:ext cx="7133004" cy="405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7332297" y="2698251"/>
            <a:ext cx="40679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latin typeface="Palatino Linotype" panose="02040502050505030304" pitchFamily="18" charset="0"/>
              </a:rPr>
              <a:t>Життя</a:t>
            </a:r>
            <a:r>
              <a:rPr lang="ru-RU" b="1" dirty="0">
                <a:latin typeface="Palatino Linotype" panose="02040502050505030304" pitchFamily="18" charset="0"/>
              </a:rPr>
              <a:t> в </a:t>
            </a:r>
            <a:r>
              <a:rPr lang="ru-RU" b="1" dirty="0" err="1">
                <a:latin typeface="Palatino Linotype" panose="02040502050505030304" pitchFamily="18" charset="0"/>
              </a:rPr>
              <a:t>робочому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селищі</a:t>
            </a:r>
            <a:r>
              <a:rPr lang="ru-RU" b="1" dirty="0">
                <a:latin typeface="Palatino Linotype" panose="02040502050505030304" pitchFamily="18" charset="0"/>
              </a:rPr>
              <a:t> круто </a:t>
            </a:r>
            <a:r>
              <a:rPr lang="ru-RU" b="1" dirty="0" err="1">
                <a:latin typeface="Palatino Linotype" panose="02040502050505030304" pitchFamily="18" charset="0"/>
              </a:rPr>
              <a:t>змінилася</a:t>
            </a:r>
            <a:r>
              <a:rPr lang="ru-RU" b="1" dirty="0">
                <a:latin typeface="Palatino Linotype" panose="02040502050505030304" pitchFamily="18" charset="0"/>
              </a:rPr>
              <a:t>. Тут </a:t>
            </a:r>
            <a:r>
              <a:rPr lang="ru-RU" b="1" dirty="0" err="1">
                <a:latin typeface="Palatino Linotype" panose="02040502050505030304" pitchFamily="18" charset="0"/>
              </a:rPr>
              <a:t>побудували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багато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нових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будинків</a:t>
            </a:r>
            <a:r>
              <a:rPr lang="ru-RU" b="1" dirty="0">
                <a:latin typeface="Palatino Linotype" panose="02040502050505030304" pitchFamily="18" charset="0"/>
              </a:rPr>
              <a:t> для </a:t>
            </a:r>
            <a:r>
              <a:rPr lang="ru-RU" b="1" dirty="0" err="1">
                <a:latin typeface="Palatino Linotype" panose="02040502050505030304" pitchFamily="18" charset="0"/>
              </a:rPr>
              <a:t>пролетарів</a:t>
            </a:r>
            <a:r>
              <a:rPr lang="ru-RU" b="1" dirty="0">
                <a:latin typeface="Palatino Linotype" panose="02040502050505030304" pitchFamily="18" charset="0"/>
              </a:rPr>
              <a:t>, а </a:t>
            </a:r>
            <a:r>
              <a:rPr lang="ru-RU" b="1" dirty="0" err="1">
                <a:latin typeface="Palatino Linotype" panose="02040502050505030304" pitchFamily="18" charset="0"/>
              </a:rPr>
              <a:t>також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відремонтували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старі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халупи</a:t>
            </a:r>
            <a:r>
              <a:rPr lang="ru-RU" b="1" dirty="0">
                <a:latin typeface="Palatino Linotype" panose="02040502050505030304" pitchFamily="18" charset="0"/>
              </a:rPr>
              <a:t>. </a:t>
            </a:r>
            <a:r>
              <a:rPr lang="ru-RU" b="1" dirty="0" err="1">
                <a:latin typeface="Palatino Linotype" panose="02040502050505030304" pitchFamily="18" charset="0"/>
              </a:rPr>
              <a:t>Вулиці</a:t>
            </a:r>
            <a:r>
              <a:rPr lang="ru-RU" b="1" dirty="0">
                <a:latin typeface="Palatino Linotype" panose="02040502050505030304" pitchFamily="18" charset="0"/>
              </a:rPr>
              <a:t> замостили і </a:t>
            </a:r>
            <a:r>
              <a:rPr lang="ru-RU" b="1" dirty="0" err="1">
                <a:latin typeface="Palatino Linotype" panose="02040502050505030304" pitchFamily="18" charset="0"/>
              </a:rPr>
              <a:t>подбали</a:t>
            </a:r>
            <a:r>
              <a:rPr lang="ru-RU" b="1" dirty="0">
                <a:latin typeface="Palatino Linotype" panose="02040502050505030304" pitchFamily="18" charset="0"/>
              </a:rPr>
              <a:t> про </a:t>
            </a:r>
            <a:r>
              <a:rPr lang="ru-RU" b="1" dirty="0" err="1">
                <a:latin typeface="Palatino Linotype" panose="02040502050505030304" pitchFamily="18" charset="0"/>
              </a:rPr>
              <a:t>їх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регулярне</a:t>
            </a:r>
            <a:r>
              <a:rPr lang="ru-RU" b="1" dirty="0" smtClean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прибирання</a:t>
            </a:r>
            <a:r>
              <a:rPr lang="ru-RU" b="1" dirty="0" smtClean="0">
                <a:latin typeface="Palatino Linotype" panose="02040502050505030304" pitchFamily="18" charset="0"/>
              </a:rPr>
              <a:t>.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>
                <a:latin typeface="Palatino Linotype" panose="02040502050505030304" pitchFamily="18" charset="0"/>
              </a:rPr>
              <a:t>Результатом </a:t>
            </a:r>
            <a:r>
              <a:rPr lang="ru-RU" b="1" dirty="0" err="1">
                <a:latin typeface="Palatino Linotype" panose="02040502050505030304" pitchFamily="18" charset="0"/>
              </a:rPr>
              <a:t>усіх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цих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перетворень</a:t>
            </a:r>
            <a:r>
              <a:rPr lang="ru-RU" b="1" dirty="0">
                <a:latin typeface="Palatino Linotype" panose="02040502050505030304" pitchFamily="18" charset="0"/>
              </a:rPr>
              <a:t> стало </a:t>
            </a:r>
            <a:r>
              <a:rPr lang="ru-RU" b="1" dirty="0" err="1">
                <a:latin typeface="Palatino Linotype" panose="02040502050505030304" pitchFamily="18" charset="0"/>
              </a:rPr>
              <a:t>помітне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збільшення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продуктивності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праці</a:t>
            </a:r>
            <a:r>
              <a:rPr lang="ru-RU" b="1" dirty="0">
                <a:latin typeface="Palatino Linotype" panose="02040502050505030304" pitchFamily="18" charset="0"/>
              </a:rPr>
              <a:t> - а </a:t>
            </a:r>
            <a:r>
              <a:rPr lang="ru-RU" b="1" dirty="0" err="1">
                <a:latin typeface="Palatino Linotype" panose="02040502050505030304" pitchFamily="18" charset="0"/>
              </a:rPr>
              <a:t>відповідно</a:t>
            </a:r>
            <a:r>
              <a:rPr lang="ru-RU" b="1" dirty="0">
                <a:latin typeface="Palatino Linotype" panose="02040502050505030304" pitchFamily="18" charset="0"/>
              </a:rPr>
              <a:t>, і </a:t>
            </a:r>
            <a:r>
              <a:rPr lang="ru-RU" b="1" dirty="0" err="1">
                <a:latin typeface="Palatino Linotype" panose="02040502050505030304" pitchFamily="18" charset="0"/>
              </a:rPr>
              <a:t>доходів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 smtClean="0">
                <a:latin typeface="Palatino Linotype" panose="02040502050505030304" pitchFamily="18" charset="0"/>
              </a:rPr>
              <a:t>підприємства</a:t>
            </a:r>
            <a:endParaRPr lang="uk-UA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8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.kommersant.ru/Images/Money/2003/045/2003-045-097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692027"/>
            <a:ext cx="5216769" cy="315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4525107" y="446649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>
                <a:latin typeface="Palatino Linotype" panose="02040502050505030304" pitchFamily="18" charset="0"/>
              </a:rPr>
              <a:t>Соціальний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експеримент</a:t>
            </a:r>
            <a:r>
              <a:rPr lang="ru-RU" b="1" dirty="0">
                <a:latin typeface="Palatino Linotype" panose="02040502050505030304" pitchFamily="18" charset="0"/>
              </a:rPr>
              <a:t> прославив </a:t>
            </a:r>
            <a:r>
              <a:rPr lang="ru-RU" b="1" dirty="0" err="1">
                <a:latin typeface="Palatino Linotype" panose="02040502050505030304" pitchFamily="18" charset="0"/>
              </a:rPr>
              <a:t>Оуена</a:t>
            </a:r>
            <a:r>
              <a:rPr lang="ru-RU" b="1" dirty="0">
                <a:latin typeface="Palatino Linotype" panose="02040502050505030304" pitchFamily="18" charset="0"/>
              </a:rPr>
              <a:t>. </a:t>
            </a:r>
            <a:endParaRPr lang="ru-RU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ru-RU" b="1" dirty="0" smtClean="0">
                <a:latin typeface="Palatino Linotype" panose="02040502050505030304" pitchFamily="18" charset="0"/>
              </a:rPr>
              <a:t>Нью-</a:t>
            </a:r>
            <a:r>
              <a:rPr lang="ru-RU" b="1" dirty="0" err="1" smtClean="0">
                <a:latin typeface="Palatino Linotype" panose="02040502050505030304" pitchFamily="18" charset="0"/>
              </a:rPr>
              <a:t>Ланарк</a:t>
            </a:r>
            <a:r>
              <a:rPr lang="ru-RU" b="1" dirty="0">
                <a:latin typeface="Palatino Linotype" panose="02040502050505030304" pitchFamily="18" charset="0"/>
              </a:rPr>
              <a:t>, </a:t>
            </a:r>
            <a:r>
              <a:rPr lang="ru-RU" b="1" dirty="0" err="1">
                <a:latin typeface="Palatino Linotype" panose="02040502050505030304" pitchFamily="18" charset="0"/>
              </a:rPr>
              <a:t>який</a:t>
            </a:r>
            <a:r>
              <a:rPr lang="ru-RU" b="1" dirty="0">
                <a:latin typeface="Palatino Linotype" panose="02040502050505030304" pitchFamily="18" charset="0"/>
              </a:rPr>
              <a:t> стали </a:t>
            </a:r>
            <a:r>
              <a:rPr lang="ru-RU" b="1" dirty="0" err="1">
                <a:latin typeface="Palatino Linotype" panose="02040502050505030304" pitchFamily="18" charset="0"/>
              </a:rPr>
              <a:t>називати</a:t>
            </a:r>
            <a:r>
              <a:rPr lang="ru-RU" b="1" dirty="0">
                <a:latin typeface="Palatino Linotype" panose="02040502050505030304" pitchFamily="18" charset="0"/>
              </a:rPr>
              <a:t> не </a:t>
            </a:r>
            <a:r>
              <a:rPr lang="ru-RU" b="1" dirty="0" err="1">
                <a:latin typeface="Palatino Linotype" panose="02040502050505030304" pitchFamily="18" charset="0"/>
              </a:rPr>
              <a:t>інакше</a:t>
            </a:r>
            <a:r>
              <a:rPr lang="ru-RU" b="1" dirty="0">
                <a:latin typeface="Palatino Linotype" panose="02040502050505030304" pitchFamily="18" charset="0"/>
              </a:rPr>
              <a:t> як «</a:t>
            </a:r>
            <a:r>
              <a:rPr lang="ru-RU" b="1" dirty="0" err="1">
                <a:latin typeface="Palatino Linotype" panose="02040502050505030304" pitchFamily="18" charset="0"/>
              </a:rPr>
              <a:t>щасливою</a:t>
            </a:r>
            <a:r>
              <a:rPr lang="ru-RU" b="1" dirty="0">
                <a:latin typeface="Palatino Linotype" panose="02040502050505030304" pitchFamily="18" charset="0"/>
              </a:rPr>
              <a:t> долиною», </a:t>
            </a:r>
            <a:r>
              <a:rPr lang="ru-RU" b="1" dirty="0" err="1">
                <a:latin typeface="Palatino Linotype" panose="02040502050505030304" pitchFamily="18" charset="0"/>
              </a:rPr>
              <a:t>приїжджали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тисячі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цікавих</a:t>
            </a:r>
            <a:r>
              <a:rPr lang="ru-RU" b="1" dirty="0">
                <a:latin typeface="Palatino Linotype" panose="02040502050505030304" pitchFamily="18" charset="0"/>
              </a:rPr>
              <a:t> </a:t>
            </a:r>
            <a:r>
              <a:rPr lang="ru-RU" b="1" dirty="0" err="1">
                <a:latin typeface="Palatino Linotype" panose="02040502050505030304" pitchFamily="18" charset="0"/>
              </a:rPr>
              <a:t>туристів</a:t>
            </a:r>
            <a:endParaRPr lang="uk-UA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965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9000">
        <p14:reveal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3737</TotalTime>
  <Words>1091</Words>
  <Application>Microsoft Office PowerPoint</Application>
  <PresentationFormat>Широкий екран</PresentationFormat>
  <Paragraphs>79</Paragraphs>
  <Slides>22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Conv_FuturaFuturisC</vt:lpstr>
      <vt:lpstr>Palatino Linotype</vt:lpstr>
      <vt:lpstr>Roboto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Аdministrator</dc:creator>
  <cp:lastModifiedBy>Аdministrator</cp:lastModifiedBy>
  <cp:revision>50</cp:revision>
  <dcterms:created xsi:type="dcterms:W3CDTF">2021-06-09T07:26:05Z</dcterms:created>
  <dcterms:modified xsi:type="dcterms:W3CDTF">2021-06-25T08:04:26Z</dcterms:modified>
</cp:coreProperties>
</file>