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4"/>
  </p:notesMasterIdLst>
  <p:sldIdLst>
    <p:sldId id="257" r:id="rId2"/>
    <p:sldId id="258" r:id="rId3"/>
    <p:sldId id="282" r:id="rId4"/>
    <p:sldId id="277" r:id="rId5"/>
    <p:sldId id="278" r:id="rId6"/>
    <p:sldId id="279" r:id="rId7"/>
    <p:sldId id="280" r:id="rId8"/>
    <p:sldId id="259" r:id="rId9"/>
    <p:sldId id="281" r:id="rId10"/>
    <p:sldId id="260" r:id="rId11"/>
    <p:sldId id="261" r:id="rId12"/>
    <p:sldId id="268" r:id="rId13"/>
    <p:sldId id="269" r:id="rId14"/>
    <p:sldId id="264" r:id="rId15"/>
    <p:sldId id="270" r:id="rId16"/>
    <p:sldId id="271" r:id="rId17"/>
    <p:sldId id="272" r:id="rId18"/>
    <p:sldId id="275" r:id="rId19"/>
    <p:sldId id="273" r:id="rId20"/>
    <p:sldId id="284" r:id="rId21"/>
    <p:sldId id="283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625729-1300-457F-86B0-85011C2BB97B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3BC6CE-1035-4A22-A053-B9F67C699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765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3BC6CE-1035-4A22-A053-B9F67C69957B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79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148064" y="4725144"/>
            <a:ext cx="3736032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Font typeface="Georgia" pitchFamily="18" charset="0"/>
              <a:buNone/>
            </a:pPr>
            <a:r>
              <a:rPr lang="ru-RU" sz="280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Підготували</a:t>
            </a:r>
            <a:r>
              <a:rPr lang="ru-RU" sz="28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l">
              <a:buFont typeface="Georgia" pitchFamily="18" charset="0"/>
              <a:buNone/>
            </a:pPr>
            <a:r>
              <a:rPr lang="uk-UA" sz="28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Лисенко Л. В.</a:t>
            </a:r>
          </a:p>
          <a:p>
            <a:pPr marL="0" indent="0" algn="l">
              <a:buFont typeface="Georgia" pitchFamily="18" charset="0"/>
              <a:buNone/>
            </a:pPr>
            <a:r>
              <a:rPr lang="uk-UA" sz="280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Безкоровайна</a:t>
            </a:r>
            <a:r>
              <a:rPr lang="uk-UA" sz="28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І. В.</a:t>
            </a:r>
            <a:endParaRPr lang="ru-RU" sz="2800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71600" y="1268760"/>
            <a:ext cx="7056784" cy="1728192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</a:pPr>
            <a:r>
              <a:rPr lang="ru-RU" sz="4800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800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Педагогічні</a:t>
            </a:r>
            <a:r>
              <a:rPr lang="ru-RU" sz="4800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ru-RU" sz="4800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4800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800" dirty="0" smtClean="0">
              <a:ln w="50800"/>
              <a:solidFill>
                <a:schemeClr val="bg1">
                  <a:shade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800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початковій</a:t>
            </a:r>
            <a:r>
              <a:rPr lang="ru-RU" sz="4800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школі</a:t>
            </a:r>
            <a:r>
              <a:rPr lang="ru-RU" sz="4800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800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723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1" y="3013"/>
            <a:ext cx="4487581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013"/>
            <a:ext cx="46440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124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3" y="0"/>
            <a:ext cx="4583275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588" y="-27384"/>
            <a:ext cx="4558265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727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9" y="0"/>
            <a:ext cx="4729086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"/>
          <a:stretch/>
        </p:blipFill>
        <p:spPr>
          <a:xfrm>
            <a:off x="4716017" y="0"/>
            <a:ext cx="44279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633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02285"/>
            <a:ext cx="4320481" cy="66567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7" r="3417"/>
          <a:stretch/>
        </p:blipFill>
        <p:spPr>
          <a:xfrm>
            <a:off x="4210159" y="1648"/>
            <a:ext cx="49703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633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3745"/>
            <a:ext cx="4728385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666" y="-8979"/>
            <a:ext cx="43939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727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69" y="0"/>
            <a:ext cx="472974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0"/>
            <a:ext cx="44097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757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49" y="0"/>
            <a:ext cx="4658157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6" r="2449"/>
          <a:stretch/>
        </p:blipFill>
        <p:spPr>
          <a:xfrm>
            <a:off x="4282289" y="0"/>
            <a:ext cx="48617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757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428396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9" r="3951"/>
          <a:stretch/>
        </p:blipFill>
        <p:spPr>
          <a:xfrm>
            <a:off x="4283968" y="0"/>
            <a:ext cx="48526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757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00281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2" r="2981"/>
          <a:stretch/>
        </p:blipFill>
        <p:spPr>
          <a:xfrm>
            <a:off x="4400282" y="0"/>
            <a:ext cx="47802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242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" y="0"/>
            <a:ext cx="449807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8" r="4609"/>
          <a:stretch/>
        </p:blipFill>
        <p:spPr>
          <a:xfrm>
            <a:off x="4581771" y="0"/>
            <a:ext cx="45267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610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836712"/>
            <a:ext cx="83529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800" b="1" u="sng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визначенням</a:t>
            </a:r>
            <a:r>
              <a:rPr lang="ru-RU" sz="2800" b="1" u="sng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ЮНЕСКО: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Педагогічна</a:t>
            </a: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технологія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системний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метод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всього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процесу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засвоєння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технічних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b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людських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взаємодії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ставлять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своїм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завданням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оптимізацію</a:t>
            </a: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 smtClean="0">
              <a:ln w="50800"/>
              <a:solidFill>
                <a:schemeClr val="bg1">
                  <a:shade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 освіти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1972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936104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indent="0" algn="ctr">
              <a:buNone/>
            </a:pPr>
            <a:r>
              <a:rPr lang="ru-RU" sz="2800" b="1" cap="none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рекомендованої літератури </a:t>
            </a:r>
            <a:br>
              <a:rPr lang="ru-RU" sz="2800" b="1" cap="none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cap="none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cap="none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періодичні</a:t>
            </a:r>
            <a:r>
              <a:rPr lang="ru-RU" sz="2800" b="1" cap="none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cap="none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видання</a:t>
            </a:r>
            <a:r>
              <a:rPr lang="ru-RU" sz="2800" b="1" cap="none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br>
              <a:rPr lang="ru-RU" sz="2800" b="1" cap="none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cap="none" dirty="0">
              <a:ln w="50800"/>
              <a:solidFill>
                <a:schemeClr val="bg1">
                  <a:shade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9679" y="1124744"/>
            <a:ext cx="8892480" cy="9361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lvl="0" indent="-342900" algn="just">
              <a:buFont typeface="+mj-lt"/>
              <a:buAutoNum type="arabicPeriod"/>
            </a:pPr>
            <a:r>
              <a:rPr lang="uk-UA" sz="1100" dirty="0">
                <a:solidFill>
                  <a:schemeClr val="bg1"/>
                </a:solidFill>
              </a:rPr>
              <a:t>Барабаш Наталія.  Проектна діяльність як інструмент формування мотивації молодшого школяра [Текст] / Н. Барабаш, В. </a:t>
            </a:r>
            <a:r>
              <a:rPr lang="uk-UA" sz="1100" dirty="0" err="1">
                <a:solidFill>
                  <a:schemeClr val="bg1"/>
                </a:solidFill>
              </a:rPr>
              <a:t>Сиченко</a:t>
            </a:r>
            <a:r>
              <a:rPr lang="uk-UA" sz="1100" dirty="0">
                <a:solidFill>
                  <a:schemeClr val="bg1"/>
                </a:solidFill>
              </a:rPr>
              <a:t> // Інформатика. Шкільний світ. – 2012. – № 21. – С. 23-29. – 7 назв.</a:t>
            </a:r>
            <a:endParaRPr lang="ru-RU" sz="1100" dirty="0">
              <a:solidFill>
                <a:schemeClr val="bg1"/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uk-UA" sz="1100" dirty="0">
                <a:solidFill>
                  <a:schemeClr val="bg1"/>
                </a:solidFill>
              </a:rPr>
              <a:t>Білик Віра.  Проектна діяльність - основа розвитку творчих здібностей молодших школярів [Текст] / В. Білик // Початкова школа. – 2013. – № 5. – С. 6-8.</a:t>
            </a:r>
            <a:endParaRPr lang="ru-RU" sz="1100" dirty="0">
              <a:solidFill>
                <a:schemeClr val="bg1"/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uk-UA" sz="1100" dirty="0">
                <a:solidFill>
                  <a:schemeClr val="bg1"/>
                </a:solidFill>
              </a:rPr>
              <a:t>Гончаров Володимир.  Опанування освітніх технологій - невід'ємний складник підготовки нового вчителя [Текст] / В. Гончаров // Вища освіта України. – 2012. – № 3. – С. 59 - 65. – Літер.: 10 назв.</a:t>
            </a:r>
            <a:endParaRPr lang="ru-RU" sz="1100" dirty="0">
              <a:solidFill>
                <a:schemeClr val="bg1"/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uk-UA" sz="1100" dirty="0">
                <a:solidFill>
                  <a:schemeClr val="bg1"/>
                </a:solidFill>
              </a:rPr>
              <a:t>Зінченко Наталія.  Урок-мандрівка у навколишній світ, 2 клас [Текст] : (за педагогічною технологією "Росток") / Н. Зінченко // Початкова школа. – 2016. – № 2. – С. 22-25.</a:t>
            </a:r>
            <a:endParaRPr lang="ru-RU" sz="1100" dirty="0">
              <a:solidFill>
                <a:schemeClr val="bg1"/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uk-UA" sz="1100" dirty="0" err="1">
                <a:solidFill>
                  <a:schemeClr val="bg1"/>
                </a:solidFill>
              </a:rPr>
              <a:t>Карапузова</a:t>
            </a:r>
            <a:r>
              <a:rPr lang="uk-UA" sz="1100" dirty="0">
                <a:solidFill>
                  <a:schemeClr val="bg1"/>
                </a:solidFill>
              </a:rPr>
              <a:t> Наталія.  Педагогіка ергономіка у змісті професійної підготовки майбутніх учителів початкових класів [Текст] / Н. </a:t>
            </a:r>
            <a:r>
              <a:rPr lang="uk-UA" sz="1100" dirty="0" err="1">
                <a:solidFill>
                  <a:schemeClr val="bg1"/>
                </a:solidFill>
              </a:rPr>
              <a:t>Карапузова</a:t>
            </a:r>
            <a:r>
              <a:rPr lang="uk-UA" sz="1100" dirty="0">
                <a:solidFill>
                  <a:schemeClr val="bg1"/>
                </a:solidFill>
              </a:rPr>
              <a:t> // Початкова школа. – 2014. – № 12. – С. 46-48. – 5 назв.</a:t>
            </a:r>
            <a:endParaRPr lang="ru-RU" sz="1100" dirty="0">
              <a:solidFill>
                <a:schemeClr val="bg1"/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uk-UA" sz="1100" dirty="0">
                <a:solidFill>
                  <a:schemeClr val="bg1"/>
                </a:solidFill>
              </a:rPr>
              <a:t>Ковальова Вікторія.  Становлення та розвиток творчої особистості молодшого школяра засобами інноваційних педагогічних технологій [Текст] / В. Ковальова // Початкова школа. – 2016. – № 6. – С. 5-8.</a:t>
            </a:r>
            <a:endParaRPr lang="ru-RU" sz="1100" dirty="0">
              <a:solidFill>
                <a:schemeClr val="bg1"/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uk-UA" sz="1100" dirty="0">
                <a:solidFill>
                  <a:schemeClr val="bg1"/>
                </a:solidFill>
              </a:rPr>
              <a:t>Мелешко Віра.  Сільська малокомплектна школа як компонент освітнього округу: технології навчання [Текст] / В. Мелешко // Початкова школа. – 2013. – № 5. – С. 51-53.</a:t>
            </a:r>
            <a:endParaRPr lang="ru-RU" sz="1100" dirty="0">
              <a:solidFill>
                <a:schemeClr val="bg1"/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uk-UA" sz="1100" dirty="0" err="1">
                <a:solidFill>
                  <a:schemeClr val="bg1"/>
                </a:solidFill>
              </a:rPr>
              <a:t>Наволокова</a:t>
            </a:r>
            <a:r>
              <a:rPr lang="uk-UA" sz="1100" dirty="0">
                <a:solidFill>
                  <a:schemeClr val="bg1"/>
                </a:solidFill>
              </a:rPr>
              <a:t> Н. П.  Характеристика педагогічних технологій у схемах [Текст] / Н. П. </a:t>
            </a:r>
            <a:r>
              <a:rPr lang="uk-UA" sz="1100" dirty="0" err="1">
                <a:solidFill>
                  <a:schemeClr val="bg1"/>
                </a:solidFill>
              </a:rPr>
              <a:t>Наволокова</a:t>
            </a:r>
            <a:r>
              <a:rPr lang="uk-UA" sz="1100" dirty="0">
                <a:solidFill>
                  <a:schemeClr val="bg1"/>
                </a:solidFill>
              </a:rPr>
              <a:t> // Біологія. – 2013. – № 34-36. – С. 2-15.</a:t>
            </a:r>
            <a:endParaRPr lang="ru-RU" sz="1100" dirty="0">
              <a:solidFill>
                <a:schemeClr val="bg1"/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uk-UA" sz="1100" dirty="0" err="1">
                <a:solidFill>
                  <a:schemeClr val="bg1"/>
                </a:solidFill>
              </a:rPr>
              <a:t>Наволокова</a:t>
            </a:r>
            <a:r>
              <a:rPr lang="uk-UA" sz="1100" dirty="0">
                <a:solidFill>
                  <a:schemeClr val="bg1"/>
                </a:solidFill>
              </a:rPr>
              <a:t> Н. П.  Характеристика педагогічних технологій [Текст] / Н. П. </a:t>
            </a:r>
            <a:r>
              <a:rPr lang="uk-UA" sz="1100" dirty="0" err="1">
                <a:solidFill>
                  <a:schemeClr val="bg1"/>
                </a:solidFill>
              </a:rPr>
              <a:t>Наволокова</a:t>
            </a:r>
            <a:r>
              <a:rPr lang="uk-UA" sz="1100" dirty="0">
                <a:solidFill>
                  <a:schemeClr val="bg1"/>
                </a:solidFill>
              </a:rPr>
              <a:t> // Біологія. – 2014. – № 15. – С. 2-7.</a:t>
            </a:r>
            <a:endParaRPr lang="ru-RU" sz="1100" dirty="0">
              <a:solidFill>
                <a:schemeClr val="bg1"/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uk-UA" sz="1100" dirty="0" err="1">
                <a:solidFill>
                  <a:schemeClr val="bg1"/>
                </a:solidFill>
              </a:rPr>
              <a:t>Петрочко</a:t>
            </a:r>
            <a:r>
              <a:rPr lang="uk-UA" sz="1100" dirty="0">
                <a:solidFill>
                  <a:schemeClr val="bg1"/>
                </a:solidFill>
              </a:rPr>
              <a:t> Ж. В.  Соціально-педагогічні виховні технології у викликах часу [Текст] / Ж. В. </a:t>
            </a:r>
            <a:r>
              <a:rPr lang="uk-UA" sz="1100" dirty="0" err="1">
                <a:solidFill>
                  <a:schemeClr val="bg1"/>
                </a:solidFill>
              </a:rPr>
              <a:t>Петрочко</a:t>
            </a:r>
            <a:r>
              <a:rPr lang="uk-UA" sz="1100" dirty="0">
                <a:solidFill>
                  <a:schemeClr val="bg1"/>
                </a:solidFill>
              </a:rPr>
              <a:t> // Педагогіка і психологія. Вісник АПН. – 2014. – № 1. – С. 17-24.</a:t>
            </a:r>
            <a:endParaRPr lang="ru-RU" sz="1100" dirty="0">
              <a:solidFill>
                <a:schemeClr val="bg1"/>
              </a:solidFill>
            </a:endParaRPr>
          </a:p>
          <a:p>
            <a:pPr marL="228600" lvl="0" indent="-228600" algn="just">
              <a:buFont typeface="+mj-lt"/>
              <a:buAutoNum type="arabicPeriod"/>
            </a:pPr>
            <a:r>
              <a:rPr lang="uk-UA" sz="1100" dirty="0" err="1">
                <a:solidFill>
                  <a:schemeClr val="bg1"/>
                </a:solidFill>
              </a:rPr>
              <a:t>Пристинський</a:t>
            </a:r>
            <a:r>
              <a:rPr lang="uk-UA" sz="1100" dirty="0">
                <a:solidFill>
                  <a:schemeClr val="bg1"/>
                </a:solidFill>
              </a:rPr>
              <a:t> В. М.  Рухливо-пізнавальні педагогічні технології формування </a:t>
            </a:r>
            <a:r>
              <a:rPr lang="uk-UA" sz="1100" dirty="0" err="1">
                <a:solidFill>
                  <a:schemeClr val="bg1"/>
                </a:solidFill>
              </a:rPr>
              <a:t>валеологічного</a:t>
            </a:r>
            <a:r>
              <a:rPr lang="uk-UA" sz="1100" dirty="0">
                <a:solidFill>
                  <a:schemeClr val="bg1"/>
                </a:solidFill>
              </a:rPr>
              <a:t> світогляду в учнів загальноосвітніх навчальних закладів [Текст] / В. М. </a:t>
            </a:r>
            <a:r>
              <a:rPr lang="uk-UA" sz="1100" dirty="0" err="1">
                <a:solidFill>
                  <a:schemeClr val="bg1"/>
                </a:solidFill>
              </a:rPr>
              <a:t>Пристинський</a:t>
            </a:r>
            <a:r>
              <a:rPr lang="uk-UA" sz="1100" dirty="0">
                <a:solidFill>
                  <a:schemeClr val="bg1"/>
                </a:solidFill>
              </a:rPr>
              <a:t>, Т. М. </a:t>
            </a:r>
            <a:r>
              <a:rPr lang="uk-UA" sz="1100" dirty="0" err="1">
                <a:solidFill>
                  <a:schemeClr val="bg1"/>
                </a:solidFill>
              </a:rPr>
              <a:t>Пристинська</a:t>
            </a:r>
            <a:r>
              <a:rPr lang="uk-UA" sz="1100" dirty="0">
                <a:solidFill>
                  <a:schemeClr val="bg1"/>
                </a:solidFill>
              </a:rPr>
              <a:t> // Теорія та методика фізичного виховання. – 2012. – № 6. – С. 11 - 14</a:t>
            </a:r>
            <a:r>
              <a:rPr lang="uk-UA" sz="1100" dirty="0" smtClean="0">
                <a:solidFill>
                  <a:schemeClr val="bg1"/>
                </a:solidFill>
              </a:rPr>
              <a:t>.</a:t>
            </a:r>
            <a:r>
              <a:rPr lang="uk-UA" sz="1100" dirty="0">
                <a:solidFill>
                  <a:schemeClr val="bg1"/>
                </a:solidFill>
              </a:rPr>
              <a:t> </a:t>
            </a:r>
            <a:endParaRPr lang="uk-UA" sz="1100" dirty="0" smtClean="0">
              <a:solidFill>
                <a:schemeClr val="bg1"/>
              </a:solidFill>
            </a:endParaRPr>
          </a:p>
          <a:p>
            <a:pPr marL="228600" lvl="0" indent="-228600" algn="just">
              <a:buFont typeface="+mj-lt"/>
              <a:buAutoNum type="arabicPeriod"/>
            </a:pPr>
            <a:r>
              <a:rPr lang="uk-UA" sz="1100" dirty="0" smtClean="0">
                <a:solidFill>
                  <a:schemeClr val="bg1"/>
                </a:solidFill>
              </a:rPr>
              <a:t>Свириденко </a:t>
            </a:r>
            <a:r>
              <a:rPr lang="uk-UA" sz="1100" dirty="0">
                <a:solidFill>
                  <a:schemeClr val="bg1"/>
                </a:solidFill>
              </a:rPr>
              <a:t>Ольга.  Навчання ХХІ століття: ІКТ- компетентність педагогів [Текст] / О. Свириденко // Вихователь-методист дошкільного закладу. – 2012. – № 1. – С. 7-10.</a:t>
            </a:r>
            <a:endParaRPr lang="ru-RU" sz="1100" dirty="0">
              <a:solidFill>
                <a:schemeClr val="bg1"/>
              </a:solidFill>
            </a:endParaRPr>
          </a:p>
          <a:p>
            <a:pPr marL="228600" lvl="0" indent="-228600" algn="just">
              <a:buFont typeface="+mj-lt"/>
              <a:buAutoNum type="arabicPeriod"/>
            </a:pPr>
            <a:r>
              <a:rPr lang="uk-UA" sz="1100" dirty="0" err="1">
                <a:solidFill>
                  <a:schemeClr val="bg1"/>
                </a:solidFill>
              </a:rPr>
              <a:t>Сембрат</a:t>
            </a:r>
            <a:r>
              <a:rPr lang="uk-UA" sz="1100" dirty="0">
                <a:solidFill>
                  <a:schemeClr val="bg1"/>
                </a:solidFill>
              </a:rPr>
              <a:t> А.  Ретроспективний аналіз становлення та розвитку педагогічної технології [Текст] / А. </a:t>
            </a:r>
            <a:r>
              <a:rPr lang="uk-UA" sz="1100" dirty="0" err="1">
                <a:solidFill>
                  <a:schemeClr val="bg1"/>
                </a:solidFill>
              </a:rPr>
              <a:t>Сембрат</a:t>
            </a:r>
            <a:r>
              <a:rPr lang="uk-UA" sz="1100" dirty="0">
                <a:solidFill>
                  <a:schemeClr val="bg1"/>
                </a:solidFill>
              </a:rPr>
              <a:t>, Л. </a:t>
            </a:r>
            <a:r>
              <a:rPr lang="uk-UA" sz="1100" dirty="0" err="1">
                <a:solidFill>
                  <a:schemeClr val="bg1"/>
                </a:solidFill>
              </a:rPr>
              <a:t>Потенко</a:t>
            </a:r>
            <a:r>
              <a:rPr lang="uk-UA" sz="1100" dirty="0">
                <a:solidFill>
                  <a:schemeClr val="bg1"/>
                </a:solidFill>
              </a:rPr>
              <a:t> // Трудова підготовка в рідній школі. – 2014. – № 5. – С. 41-46.</a:t>
            </a:r>
            <a:endParaRPr lang="ru-RU" sz="1100" dirty="0">
              <a:solidFill>
                <a:schemeClr val="bg1"/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endParaRPr lang="ru-RU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537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936104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indent="0" algn="ctr">
              <a:buNone/>
            </a:pPr>
            <a:r>
              <a:rPr lang="ru-RU" sz="2800" b="1" cap="none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рекомендованої літератури </a:t>
            </a:r>
            <a:br>
              <a:rPr lang="ru-RU" sz="2800" b="1" cap="none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cap="none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(книги):</a:t>
            </a:r>
            <a:br>
              <a:rPr lang="ru-RU" sz="2800" b="1" cap="none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cap="none" dirty="0">
              <a:ln w="50800"/>
              <a:solidFill>
                <a:schemeClr val="bg1">
                  <a:shade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89016" y="1268760"/>
            <a:ext cx="8246805" cy="9361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28600" lvl="0" indent="-228600" algn="just">
              <a:buFont typeface="+mj-lt"/>
              <a:buAutoNum type="arabicPeriod"/>
            </a:pPr>
            <a:r>
              <a:rPr lang="uk-UA" sz="1200" dirty="0" err="1">
                <a:solidFill>
                  <a:schemeClr val="bg1"/>
                </a:solidFill>
              </a:rPr>
              <a:t>Алексеев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Николай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Алексеевич</a:t>
            </a:r>
            <a:r>
              <a:rPr lang="uk-UA" sz="1200" dirty="0">
                <a:solidFill>
                  <a:schemeClr val="bg1"/>
                </a:solidFill>
              </a:rPr>
              <a:t>  </a:t>
            </a:r>
            <a:r>
              <a:rPr lang="uk-UA" sz="1200" dirty="0" err="1">
                <a:solidFill>
                  <a:schemeClr val="bg1"/>
                </a:solidFill>
              </a:rPr>
              <a:t>Личностно</a:t>
            </a:r>
            <a:r>
              <a:rPr lang="uk-UA" sz="1200" dirty="0">
                <a:solidFill>
                  <a:schemeClr val="bg1"/>
                </a:solidFill>
              </a:rPr>
              <a:t>- </a:t>
            </a:r>
            <a:r>
              <a:rPr lang="uk-UA" sz="1200" dirty="0" err="1">
                <a:solidFill>
                  <a:schemeClr val="bg1"/>
                </a:solidFill>
              </a:rPr>
              <a:t>ориентированное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обучение</a:t>
            </a:r>
            <a:r>
              <a:rPr lang="uk-UA" sz="1200" dirty="0">
                <a:solidFill>
                  <a:schemeClr val="bg1"/>
                </a:solidFill>
              </a:rPr>
              <a:t> в </a:t>
            </a:r>
            <a:r>
              <a:rPr lang="uk-UA" sz="1200" dirty="0" err="1">
                <a:solidFill>
                  <a:schemeClr val="bg1"/>
                </a:solidFill>
              </a:rPr>
              <a:t>школе</a:t>
            </a:r>
            <a:r>
              <a:rPr lang="uk-UA" sz="1200" dirty="0">
                <a:solidFill>
                  <a:schemeClr val="bg1"/>
                </a:solidFill>
              </a:rPr>
              <a:t> [Текст] / Н. А. </a:t>
            </a:r>
            <a:r>
              <a:rPr lang="uk-UA" sz="1200" dirty="0" err="1">
                <a:solidFill>
                  <a:schemeClr val="bg1"/>
                </a:solidFill>
              </a:rPr>
              <a:t>Алексеев</a:t>
            </a:r>
            <a:r>
              <a:rPr lang="uk-UA" sz="1200" dirty="0">
                <a:solidFill>
                  <a:schemeClr val="bg1"/>
                </a:solidFill>
              </a:rPr>
              <a:t>. – Ростов- на- Дону : </a:t>
            </a:r>
            <a:r>
              <a:rPr lang="uk-UA" sz="1200" dirty="0" err="1">
                <a:solidFill>
                  <a:schemeClr val="bg1"/>
                </a:solidFill>
              </a:rPr>
              <a:t>Феникс</a:t>
            </a:r>
            <a:r>
              <a:rPr lang="uk-UA" sz="1200" dirty="0">
                <a:solidFill>
                  <a:schemeClr val="bg1"/>
                </a:solidFill>
              </a:rPr>
              <a:t>, 2006. – 332 с. – (Здравствуй, школа!). – ISBN 5-222-09004-3.</a:t>
            </a:r>
            <a:endParaRPr lang="ru-RU" sz="1200" dirty="0">
              <a:solidFill>
                <a:schemeClr val="bg1"/>
              </a:solidFill>
            </a:endParaRPr>
          </a:p>
          <a:p>
            <a:pPr marL="228600" lvl="0" indent="-228600" algn="just">
              <a:buFont typeface="+mj-lt"/>
              <a:buAutoNum type="arabicPeriod"/>
            </a:pPr>
            <a:r>
              <a:rPr lang="uk-UA" sz="1200" dirty="0">
                <a:solidFill>
                  <a:schemeClr val="bg1"/>
                </a:solidFill>
              </a:rPr>
              <a:t>Методика </a:t>
            </a:r>
            <a:r>
              <a:rPr lang="uk-UA" sz="1200" dirty="0" err="1">
                <a:solidFill>
                  <a:schemeClr val="bg1"/>
                </a:solidFill>
              </a:rPr>
              <a:t>воспитательной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работы</a:t>
            </a:r>
            <a:r>
              <a:rPr lang="uk-UA" sz="1200" dirty="0">
                <a:solidFill>
                  <a:schemeClr val="bg1"/>
                </a:solidFill>
              </a:rPr>
              <a:t> [Текст] : </a:t>
            </a:r>
            <a:r>
              <a:rPr lang="uk-UA" sz="1200" dirty="0" err="1">
                <a:solidFill>
                  <a:schemeClr val="bg1"/>
                </a:solidFill>
              </a:rPr>
              <a:t>учеб</a:t>
            </a:r>
            <a:r>
              <a:rPr lang="uk-UA" sz="1200" dirty="0">
                <a:solidFill>
                  <a:schemeClr val="bg1"/>
                </a:solidFill>
              </a:rPr>
              <a:t>. пособ. для </a:t>
            </a:r>
            <a:r>
              <a:rPr lang="uk-UA" sz="1200" dirty="0" err="1">
                <a:solidFill>
                  <a:schemeClr val="bg1"/>
                </a:solidFill>
              </a:rPr>
              <a:t>студентов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высших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учебных</a:t>
            </a:r>
            <a:r>
              <a:rPr lang="uk-UA" sz="1200" dirty="0">
                <a:solidFill>
                  <a:schemeClr val="bg1"/>
                </a:solidFill>
              </a:rPr>
              <a:t> заведений / </a:t>
            </a:r>
            <a:r>
              <a:rPr lang="uk-UA" sz="1200" dirty="0" err="1">
                <a:solidFill>
                  <a:schemeClr val="bg1"/>
                </a:solidFill>
              </a:rPr>
              <a:t>под</a:t>
            </a:r>
            <a:r>
              <a:rPr lang="uk-UA" sz="1200" dirty="0">
                <a:solidFill>
                  <a:schemeClr val="bg1"/>
                </a:solidFill>
              </a:rPr>
              <a:t> ред. В.А. </a:t>
            </a:r>
            <a:r>
              <a:rPr lang="uk-UA" sz="1200" dirty="0" err="1">
                <a:solidFill>
                  <a:schemeClr val="bg1"/>
                </a:solidFill>
              </a:rPr>
              <a:t>Сластенина</a:t>
            </a:r>
            <a:r>
              <a:rPr lang="uk-UA" sz="1200" dirty="0">
                <a:solidFill>
                  <a:schemeClr val="bg1"/>
                </a:solidFill>
              </a:rPr>
              <a:t>. – М. : </a:t>
            </a:r>
            <a:r>
              <a:rPr lang="uk-UA" sz="1200" dirty="0" err="1">
                <a:solidFill>
                  <a:schemeClr val="bg1"/>
                </a:solidFill>
              </a:rPr>
              <a:t>Академия</a:t>
            </a:r>
            <a:r>
              <a:rPr lang="uk-UA" sz="1200" dirty="0">
                <a:solidFill>
                  <a:schemeClr val="bg1"/>
                </a:solidFill>
              </a:rPr>
              <a:t>, 2002. – 144 с. – (</a:t>
            </a:r>
            <a:r>
              <a:rPr lang="uk-UA" sz="1200" dirty="0" err="1">
                <a:solidFill>
                  <a:schemeClr val="bg1"/>
                </a:solidFill>
              </a:rPr>
              <a:t>Высшее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образование</a:t>
            </a:r>
            <a:r>
              <a:rPr lang="uk-UA" sz="1200" dirty="0">
                <a:solidFill>
                  <a:schemeClr val="bg1"/>
                </a:solidFill>
              </a:rPr>
              <a:t>). – ISBN 5-7695-0885-Х.</a:t>
            </a:r>
            <a:endParaRPr lang="ru-RU" sz="1200" dirty="0">
              <a:solidFill>
                <a:schemeClr val="bg1"/>
              </a:solidFill>
            </a:endParaRPr>
          </a:p>
          <a:p>
            <a:pPr marL="228600" lvl="0" indent="-228600" algn="just">
              <a:buFont typeface="+mj-lt"/>
              <a:buAutoNum type="arabicPeriod"/>
            </a:pPr>
            <a:r>
              <a:rPr lang="uk-UA" sz="1200" dirty="0" err="1">
                <a:solidFill>
                  <a:schemeClr val="bg1"/>
                </a:solidFill>
              </a:rPr>
              <a:t>Новые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педагогические</a:t>
            </a:r>
            <a:r>
              <a:rPr lang="uk-UA" sz="1200" dirty="0">
                <a:solidFill>
                  <a:schemeClr val="bg1"/>
                </a:solidFill>
              </a:rPr>
              <a:t> и </a:t>
            </a:r>
            <a:r>
              <a:rPr lang="uk-UA" sz="1200" dirty="0" err="1">
                <a:solidFill>
                  <a:schemeClr val="bg1"/>
                </a:solidFill>
              </a:rPr>
              <a:t>информационные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технологии</a:t>
            </a:r>
            <a:r>
              <a:rPr lang="uk-UA" sz="1200" dirty="0">
                <a:solidFill>
                  <a:schemeClr val="bg1"/>
                </a:solidFill>
              </a:rPr>
              <a:t> в </a:t>
            </a:r>
            <a:r>
              <a:rPr lang="uk-UA" sz="1200" dirty="0" err="1">
                <a:solidFill>
                  <a:schemeClr val="bg1"/>
                </a:solidFill>
              </a:rPr>
              <a:t>системе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образования</a:t>
            </a:r>
            <a:r>
              <a:rPr lang="uk-UA" sz="1200" dirty="0">
                <a:solidFill>
                  <a:schemeClr val="bg1"/>
                </a:solidFill>
              </a:rPr>
              <a:t> [Текст] : </a:t>
            </a:r>
            <a:r>
              <a:rPr lang="uk-UA" sz="1200" dirty="0" err="1">
                <a:solidFill>
                  <a:schemeClr val="bg1"/>
                </a:solidFill>
              </a:rPr>
              <a:t>учеб</a:t>
            </a:r>
            <a:r>
              <a:rPr lang="uk-UA" sz="1200" dirty="0">
                <a:solidFill>
                  <a:schemeClr val="bg1"/>
                </a:solidFill>
              </a:rPr>
              <a:t>. пособ. для </a:t>
            </a:r>
            <a:r>
              <a:rPr lang="uk-UA" sz="1200" dirty="0" err="1">
                <a:solidFill>
                  <a:schemeClr val="bg1"/>
                </a:solidFill>
              </a:rPr>
              <a:t>студентов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педагогических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вузов</a:t>
            </a:r>
            <a:r>
              <a:rPr lang="uk-UA" sz="1200" dirty="0">
                <a:solidFill>
                  <a:schemeClr val="bg1"/>
                </a:solidFill>
              </a:rPr>
              <a:t> и </a:t>
            </a:r>
            <a:r>
              <a:rPr lang="uk-UA" sz="1200" dirty="0" err="1">
                <a:solidFill>
                  <a:schemeClr val="bg1"/>
                </a:solidFill>
              </a:rPr>
              <a:t>системы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повышения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квалификации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педагогических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кадров</a:t>
            </a:r>
            <a:r>
              <a:rPr lang="uk-UA" sz="1200" dirty="0">
                <a:solidFill>
                  <a:schemeClr val="bg1"/>
                </a:solidFill>
              </a:rPr>
              <a:t> / </a:t>
            </a:r>
            <a:r>
              <a:rPr lang="uk-UA" sz="1200" dirty="0" err="1">
                <a:solidFill>
                  <a:schemeClr val="bg1"/>
                </a:solidFill>
              </a:rPr>
              <a:t>под</a:t>
            </a:r>
            <a:r>
              <a:rPr lang="uk-UA" sz="1200" dirty="0">
                <a:solidFill>
                  <a:schemeClr val="bg1"/>
                </a:solidFill>
              </a:rPr>
              <a:t> ред. </a:t>
            </a:r>
            <a:r>
              <a:rPr lang="uk-UA" sz="1200" dirty="0" err="1">
                <a:solidFill>
                  <a:schemeClr val="bg1"/>
                </a:solidFill>
              </a:rPr>
              <a:t>Е.С.Полат</a:t>
            </a:r>
            <a:r>
              <a:rPr lang="uk-UA" sz="1200" dirty="0">
                <a:solidFill>
                  <a:schemeClr val="bg1"/>
                </a:solidFill>
              </a:rPr>
              <a:t>. – 2 - е </a:t>
            </a:r>
            <a:r>
              <a:rPr lang="uk-UA" sz="1200" dirty="0" err="1">
                <a:solidFill>
                  <a:schemeClr val="bg1"/>
                </a:solidFill>
              </a:rPr>
              <a:t>изд</a:t>
            </a:r>
            <a:r>
              <a:rPr lang="uk-UA" sz="1200" dirty="0">
                <a:solidFill>
                  <a:schemeClr val="bg1"/>
                </a:solidFill>
              </a:rPr>
              <a:t>., стер. – М. : </a:t>
            </a:r>
            <a:r>
              <a:rPr lang="uk-UA" sz="1200" dirty="0" err="1">
                <a:solidFill>
                  <a:schemeClr val="bg1"/>
                </a:solidFill>
              </a:rPr>
              <a:t>Академия</a:t>
            </a:r>
            <a:r>
              <a:rPr lang="uk-UA" sz="1200" dirty="0">
                <a:solidFill>
                  <a:schemeClr val="bg1"/>
                </a:solidFill>
              </a:rPr>
              <a:t>, 2005. – 272 с. – (</a:t>
            </a:r>
            <a:r>
              <a:rPr lang="uk-UA" sz="1200" dirty="0" err="1">
                <a:solidFill>
                  <a:schemeClr val="bg1"/>
                </a:solidFill>
              </a:rPr>
              <a:t>Высшее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образование</a:t>
            </a:r>
            <a:r>
              <a:rPr lang="uk-UA" sz="1200" dirty="0">
                <a:solidFill>
                  <a:schemeClr val="bg1"/>
                </a:solidFill>
              </a:rPr>
              <a:t>). – ISBN 5-7695-0811-6.</a:t>
            </a:r>
            <a:endParaRPr lang="ru-RU" sz="1200" dirty="0">
              <a:solidFill>
                <a:schemeClr val="bg1"/>
              </a:solidFill>
            </a:endParaRPr>
          </a:p>
          <a:p>
            <a:pPr marL="228600" lvl="0" indent="-228600" algn="just">
              <a:buFont typeface="+mj-lt"/>
              <a:buAutoNum type="arabicPeriod"/>
            </a:pPr>
            <a:r>
              <a:rPr lang="uk-UA" sz="1200" dirty="0">
                <a:solidFill>
                  <a:schemeClr val="bg1"/>
                </a:solidFill>
              </a:rPr>
              <a:t>Педагогічні технології [Текст] : </a:t>
            </a:r>
            <a:r>
              <a:rPr lang="uk-UA" sz="1200" dirty="0" err="1">
                <a:solidFill>
                  <a:schemeClr val="bg1"/>
                </a:solidFill>
              </a:rPr>
              <a:t>навч</a:t>
            </a:r>
            <a:r>
              <a:rPr lang="uk-UA" sz="1200" dirty="0">
                <a:solidFill>
                  <a:schemeClr val="bg1"/>
                </a:solidFill>
              </a:rPr>
              <a:t>. </a:t>
            </a:r>
            <a:r>
              <a:rPr lang="uk-UA" sz="1200" dirty="0" err="1">
                <a:solidFill>
                  <a:schemeClr val="bg1"/>
                </a:solidFill>
              </a:rPr>
              <a:t>посіб</a:t>
            </a:r>
            <a:r>
              <a:rPr lang="uk-UA" sz="1200" dirty="0">
                <a:solidFill>
                  <a:schemeClr val="bg1"/>
                </a:solidFill>
              </a:rPr>
              <a:t>. / О. С. Падалка, А. С. </a:t>
            </a:r>
            <a:r>
              <a:rPr lang="uk-UA" sz="1200" dirty="0" err="1">
                <a:solidFill>
                  <a:schemeClr val="bg1"/>
                </a:solidFill>
              </a:rPr>
              <a:t>Нісімчук</a:t>
            </a:r>
            <a:r>
              <a:rPr lang="uk-UA" sz="1200" dirty="0">
                <a:solidFill>
                  <a:schemeClr val="bg1"/>
                </a:solidFill>
              </a:rPr>
              <a:t>, І. О. </a:t>
            </a:r>
            <a:r>
              <a:rPr lang="uk-UA" sz="1200" dirty="0" err="1">
                <a:solidFill>
                  <a:schemeClr val="bg1"/>
                </a:solidFill>
              </a:rPr>
              <a:t>Смолюк</a:t>
            </a:r>
            <a:r>
              <a:rPr lang="uk-UA" sz="1200" dirty="0">
                <a:solidFill>
                  <a:schemeClr val="bg1"/>
                </a:solidFill>
              </a:rPr>
              <a:t>, О. Т. Шпак. – К. : Українська енциклопедія, 1995. – 254 с. – ISBN 5-88500-009-3.</a:t>
            </a:r>
            <a:endParaRPr lang="ru-RU" sz="1200" dirty="0">
              <a:solidFill>
                <a:schemeClr val="bg1"/>
              </a:solidFill>
            </a:endParaRPr>
          </a:p>
          <a:p>
            <a:pPr marL="228600" lvl="0" indent="-228600" algn="just">
              <a:buFont typeface="+mj-lt"/>
              <a:buAutoNum type="arabicPeriod"/>
            </a:pPr>
            <a:r>
              <a:rPr lang="uk-UA" sz="1200" dirty="0">
                <a:solidFill>
                  <a:schemeClr val="bg1"/>
                </a:solidFill>
              </a:rPr>
              <a:t>Сазонова А. В.  Загальнотеоретичні основи природничо - математичної освіти дітей дошкільного віку [Текст] : </a:t>
            </a:r>
            <a:r>
              <a:rPr lang="uk-UA" sz="1200" dirty="0" err="1">
                <a:solidFill>
                  <a:schemeClr val="bg1"/>
                </a:solidFill>
              </a:rPr>
              <a:t>навч</a:t>
            </a:r>
            <a:r>
              <a:rPr lang="uk-UA" sz="1200" dirty="0">
                <a:solidFill>
                  <a:schemeClr val="bg1"/>
                </a:solidFill>
              </a:rPr>
              <a:t>. </a:t>
            </a:r>
            <a:r>
              <a:rPr lang="uk-UA" sz="1200" dirty="0" err="1">
                <a:solidFill>
                  <a:schemeClr val="bg1"/>
                </a:solidFill>
              </a:rPr>
              <a:t>посіб</a:t>
            </a:r>
            <a:r>
              <a:rPr lang="uk-UA" sz="1200" dirty="0">
                <a:solidFill>
                  <a:schemeClr val="bg1"/>
                </a:solidFill>
              </a:rPr>
              <a:t>. для студентів вищих навчальних закладів / А. В. Сазонова. – К. : Слово, 2010. – 248 с. – </a:t>
            </a:r>
            <a:r>
              <a:rPr lang="uk-UA" sz="1200" dirty="0" err="1">
                <a:solidFill>
                  <a:schemeClr val="bg1"/>
                </a:solidFill>
              </a:rPr>
              <a:t>Рек</a:t>
            </a:r>
            <a:r>
              <a:rPr lang="uk-UA" sz="1200" dirty="0">
                <a:solidFill>
                  <a:schemeClr val="bg1"/>
                </a:solidFill>
              </a:rPr>
              <a:t>. МОН України. – ISBN 978-966-194-049-8.</a:t>
            </a:r>
            <a:endParaRPr lang="ru-RU" sz="1200" dirty="0">
              <a:solidFill>
                <a:schemeClr val="bg1"/>
              </a:solidFill>
            </a:endParaRPr>
          </a:p>
          <a:p>
            <a:pPr marL="228600" lvl="0" indent="-228600" algn="just">
              <a:buFont typeface="+mj-lt"/>
              <a:buAutoNum type="arabicPeriod"/>
            </a:pPr>
            <a:r>
              <a:rPr lang="uk-UA" sz="1200" dirty="0" err="1">
                <a:solidFill>
                  <a:schemeClr val="bg1"/>
                </a:solidFill>
              </a:rPr>
              <a:t>Сластенин</a:t>
            </a:r>
            <a:r>
              <a:rPr lang="uk-UA" sz="1200" dirty="0">
                <a:solidFill>
                  <a:schemeClr val="bg1"/>
                </a:solidFill>
              </a:rPr>
              <a:t> В. А.  </a:t>
            </a:r>
            <a:r>
              <a:rPr lang="uk-UA" sz="1200" dirty="0" err="1">
                <a:solidFill>
                  <a:schemeClr val="bg1"/>
                </a:solidFill>
              </a:rPr>
              <a:t>Педагогика</a:t>
            </a:r>
            <a:r>
              <a:rPr lang="uk-UA" sz="1200" dirty="0">
                <a:solidFill>
                  <a:schemeClr val="bg1"/>
                </a:solidFill>
              </a:rPr>
              <a:t> [Текст] : </a:t>
            </a:r>
            <a:r>
              <a:rPr lang="uk-UA" sz="1200" dirty="0" err="1">
                <a:solidFill>
                  <a:schemeClr val="bg1"/>
                </a:solidFill>
              </a:rPr>
              <a:t>учеб</a:t>
            </a:r>
            <a:r>
              <a:rPr lang="uk-UA" sz="1200" dirty="0">
                <a:solidFill>
                  <a:schemeClr val="bg1"/>
                </a:solidFill>
              </a:rPr>
              <a:t>. пособ. для </a:t>
            </a:r>
            <a:r>
              <a:rPr lang="uk-UA" sz="1200" dirty="0" err="1">
                <a:solidFill>
                  <a:schemeClr val="bg1"/>
                </a:solidFill>
              </a:rPr>
              <a:t>студентов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высших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учебных</a:t>
            </a:r>
            <a:r>
              <a:rPr lang="uk-UA" sz="1200" dirty="0">
                <a:solidFill>
                  <a:schemeClr val="bg1"/>
                </a:solidFill>
              </a:rPr>
              <a:t> заведений / В. А. </a:t>
            </a:r>
            <a:r>
              <a:rPr lang="uk-UA" sz="1200" dirty="0" err="1">
                <a:solidFill>
                  <a:schemeClr val="bg1"/>
                </a:solidFill>
              </a:rPr>
              <a:t>Сластенин</a:t>
            </a:r>
            <a:r>
              <a:rPr lang="uk-UA" sz="1200" dirty="0">
                <a:solidFill>
                  <a:schemeClr val="bg1"/>
                </a:solidFill>
              </a:rPr>
              <a:t>, И. Ф. </a:t>
            </a:r>
            <a:r>
              <a:rPr lang="uk-UA" sz="1200" dirty="0" err="1">
                <a:solidFill>
                  <a:schemeClr val="bg1"/>
                </a:solidFill>
              </a:rPr>
              <a:t>Исаев</a:t>
            </a:r>
            <a:r>
              <a:rPr lang="uk-UA" sz="1200" dirty="0">
                <a:solidFill>
                  <a:schemeClr val="bg1"/>
                </a:solidFill>
              </a:rPr>
              <a:t>, ЕН. </a:t>
            </a:r>
            <a:r>
              <a:rPr lang="uk-UA" sz="1200" dirty="0" err="1">
                <a:solidFill>
                  <a:schemeClr val="bg1"/>
                </a:solidFill>
              </a:rPr>
              <a:t>Шиянов</a:t>
            </a:r>
            <a:r>
              <a:rPr lang="uk-UA" sz="1200" dirty="0">
                <a:solidFill>
                  <a:schemeClr val="bg1"/>
                </a:solidFill>
              </a:rPr>
              <a:t> ; </a:t>
            </a:r>
            <a:r>
              <a:rPr lang="uk-UA" sz="1200" dirty="0" err="1">
                <a:solidFill>
                  <a:schemeClr val="bg1"/>
                </a:solidFill>
              </a:rPr>
              <a:t>под</a:t>
            </a:r>
            <a:r>
              <a:rPr lang="uk-UA" sz="1200" dirty="0">
                <a:solidFill>
                  <a:schemeClr val="bg1"/>
                </a:solidFill>
              </a:rPr>
              <a:t> ред. </a:t>
            </a:r>
            <a:r>
              <a:rPr lang="uk-UA" sz="1200" dirty="0" err="1">
                <a:solidFill>
                  <a:schemeClr val="bg1"/>
                </a:solidFill>
              </a:rPr>
              <a:t>В.А.Сластенина</a:t>
            </a:r>
            <a:r>
              <a:rPr lang="uk-UA" sz="1200" dirty="0">
                <a:solidFill>
                  <a:schemeClr val="bg1"/>
                </a:solidFill>
              </a:rPr>
              <a:t>. – 3-е </a:t>
            </a:r>
            <a:r>
              <a:rPr lang="uk-UA" sz="1200" dirty="0" err="1">
                <a:solidFill>
                  <a:schemeClr val="bg1"/>
                </a:solidFill>
              </a:rPr>
              <a:t>изд</a:t>
            </a:r>
            <a:r>
              <a:rPr lang="uk-UA" sz="1200" dirty="0">
                <a:solidFill>
                  <a:schemeClr val="bg1"/>
                </a:solidFill>
              </a:rPr>
              <a:t>., стер. – М. : </a:t>
            </a:r>
            <a:r>
              <a:rPr lang="uk-UA" sz="1200" dirty="0" err="1">
                <a:solidFill>
                  <a:schemeClr val="bg1"/>
                </a:solidFill>
              </a:rPr>
              <a:t>Академия</a:t>
            </a:r>
            <a:r>
              <a:rPr lang="uk-UA" sz="1200" dirty="0">
                <a:solidFill>
                  <a:schemeClr val="bg1"/>
                </a:solidFill>
              </a:rPr>
              <a:t>, 2004. – 576 с. – (</a:t>
            </a:r>
            <a:r>
              <a:rPr lang="uk-UA" sz="1200" dirty="0" err="1">
                <a:solidFill>
                  <a:schemeClr val="bg1"/>
                </a:solidFill>
              </a:rPr>
              <a:t>Высшее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профессиональное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образование</a:t>
            </a:r>
            <a:r>
              <a:rPr lang="uk-UA" sz="1200" dirty="0">
                <a:solidFill>
                  <a:schemeClr val="bg1"/>
                </a:solidFill>
              </a:rPr>
              <a:t>). – ISBN 5-7695-1943-6.</a:t>
            </a:r>
            <a:endParaRPr lang="ru-RU" sz="1200" dirty="0">
              <a:solidFill>
                <a:schemeClr val="bg1"/>
              </a:solidFill>
            </a:endParaRPr>
          </a:p>
          <a:p>
            <a:pPr marL="228600" lvl="0" indent="-228600" algn="just">
              <a:buFont typeface="+mj-lt"/>
              <a:buAutoNum type="arabicPeriod"/>
            </a:pPr>
            <a:r>
              <a:rPr lang="uk-UA" sz="1200" dirty="0" err="1">
                <a:solidFill>
                  <a:schemeClr val="bg1"/>
                </a:solidFill>
              </a:rPr>
              <a:t>Щуркова</a:t>
            </a:r>
            <a:r>
              <a:rPr lang="uk-UA" sz="1200" dirty="0">
                <a:solidFill>
                  <a:schemeClr val="bg1"/>
                </a:solidFill>
              </a:rPr>
              <a:t> Н. Е.  Практикум по </a:t>
            </a:r>
            <a:r>
              <a:rPr lang="uk-UA" sz="1200" dirty="0" err="1">
                <a:solidFill>
                  <a:schemeClr val="bg1"/>
                </a:solidFill>
              </a:rPr>
              <a:t>педагогической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технологии</a:t>
            </a:r>
            <a:r>
              <a:rPr lang="uk-UA" sz="1200" dirty="0">
                <a:solidFill>
                  <a:schemeClr val="bg1"/>
                </a:solidFill>
              </a:rPr>
              <a:t> [Текст] / Н. Е. </a:t>
            </a:r>
            <a:r>
              <a:rPr lang="uk-UA" sz="1200" dirty="0" err="1">
                <a:solidFill>
                  <a:schemeClr val="bg1"/>
                </a:solidFill>
              </a:rPr>
              <a:t>Щуркова</a:t>
            </a:r>
            <a:r>
              <a:rPr lang="uk-UA" sz="1200" dirty="0">
                <a:solidFill>
                  <a:schemeClr val="bg1"/>
                </a:solidFill>
              </a:rPr>
              <a:t>. – М. : </a:t>
            </a:r>
            <a:r>
              <a:rPr lang="uk-UA" sz="1200" dirty="0" err="1">
                <a:solidFill>
                  <a:schemeClr val="bg1"/>
                </a:solidFill>
              </a:rPr>
              <a:t>Педагогическое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общество</a:t>
            </a:r>
            <a:r>
              <a:rPr lang="uk-UA" sz="1200" dirty="0">
                <a:solidFill>
                  <a:schemeClr val="bg1"/>
                </a:solidFill>
              </a:rPr>
              <a:t> </a:t>
            </a:r>
            <a:r>
              <a:rPr lang="uk-UA" sz="1200" dirty="0" err="1">
                <a:solidFill>
                  <a:schemeClr val="bg1"/>
                </a:solidFill>
              </a:rPr>
              <a:t>России</a:t>
            </a:r>
            <a:r>
              <a:rPr lang="uk-UA" sz="1200" dirty="0">
                <a:solidFill>
                  <a:schemeClr val="bg1"/>
                </a:solidFill>
              </a:rPr>
              <a:t>, 1998. – 250 с. – (</a:t>
            </a:r>
            <a:r>
              <a:rPr lang="uk-UA" sz="1200" dirty="0" err="1">
                <a:solidFill>
                  <a:schemeClr val="bg1"/>
                </a:solidFill>
              </a:rPr>
              <a:t>Профессиональная</a:t>
            </a:r>
            <a:r>
              <a:rPr lang="uk-UA" sz="1200" dirty="0">
                <a:solidFill>
                  <a:schemeClr val="bg1"/>
                </a:solidFill>
              </a:rPr>
              <a:t> культура педагога). – ISBN 5-93134-003-3.</a:t>
            </a:r>
            <a:endParaRPr lang="ru-RU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55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712968" cy="936104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indent="0" algn="ctr">
              <a:buNone/>
            </a:pPr>
            <a:r>
              <a:rPr lang="ru-RU" sz="4800" b="1" cap="none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Більше</a:t>
            </a:r>
            <a:r>
              <a:rPr lang="ru-RU" sz="4800" b="1" cap="none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cap="none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4800" b="1" cap="none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cap="none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cap="none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4800" b="1" cap="none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4800" b="1" cap="none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теми </a:t>
            </a:r>
            <a:r>
              <a:rPr lang="ru-RU" sz="4800" b="1" cap="none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4800" b="1" cap="none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cap="none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знайти</a:t>
            </a:r>
            <a:r>
              <a:rPr lang="ru-RU" sz="4800" b="1" cap="none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800" b="1" cap="none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cap="none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безпосередньо</a:t>
            </a:r>
            <a:r>
              <a:rPr lang="ru-RU" sz="4800" b="1" cap="none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cap="none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cap="none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800" b="1" cap="none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бібліотеці</a:t>
            </a:r>
            <a:endParaRPr lang="ru-RU" sz="4800" b="1" cap="none" dirty="0">
              <a:ln w="50800"/>
              <a:solidFill>
                <a:schemeClr val="bg1">
                  <a:shade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680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Rot="1" noChangeArrowheads="1"/>
          </p:cNvSpPr>
          <p:nvPr/>
        </p:nvSpPr>
        <p:spPr>
          <a:xfrm>
            <a:off x="432558" y="253560"/>
            <a:ext cx="8385175" cy="8080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alt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Ієрархія і взаємозв’язок понять </a:t>
            </a:r>
          </a:p>
          <a:p>
            <a:pPr algn="ctr"/>
            <a:r>
              <a:rPr lang="uk-UA" alt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«технологія» в педагогіці</a:t>
            </a:r>
            <a:endParaRPr lang="uk-UA" alt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3276600" y="1701130"/>
            <a:ext cx="2519363" cy="1008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altLang="ru-RU" sz="2800" b="1" dirty="0">
                <a:solidFill>
                  <a:schemeClr val="bg1"/>
                </a:solidFill>
              </a:rPr>
              <a:t>Освітні </a:t>
            </a:r>
          </a:p>
          <a:p>
            <a:pPr algn="ctr"/>
            <a:r>
              <a:rPr lang="uk-UA" altLang="ru-RU" sz="2800" b="1" dirty="0">
                <a:solidFill>
                  <a:schemeClr val="bg1"/>
                </a:solidFill>
              </a:rPr>
              <a:t>технології</a:t>
            </a:r>
            <a:endParaRPr lang="ru-RU" altLang="ru-RU" sz="2800" b="1" dirty="0">
              <a:solidFill>
                <a:schemeClr val="bg1"/>
              </a:solidFill>
            </a:endParaRP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310476" y="3187203"/>
            <a:ext cx="2519363" cy="1008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altLang="ru-RU" sz="2800" b="1" dirty="0">
                <a:solidFill>
                  <a:srgbClr val="A50021"/>
                </a:solidFill>
              </a:rPr>
              <a:t>Педагогічні  </a:t>
            </a:r>
          </a:p>
          <a:p>
            <a:pPr algn="ctr"/>
            <a:r>
              <a:rPr lang="uk-UA" altLang="ru-RU" sz="2800" b="1" dirty="0">
                <a:solidFill>
                  <a:srgbClr val="A50021"/>
                </a:solidFill>
              </a:rPr>
              <a:t>технології</a:t>
            </a:r>
            <a:endParaRPr lang="ru-RU" altLang="ru-RU" sz="2800" b="1" dirty="0">
              <a:solidFill>
                <a:srgbClr val="A50021"/>
              </a:solidFill>
            </a:endParaRPr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323850" y="4941217"/>
            <a:ext cx="2519363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altLang="ru-RU" sz="2800" b="1" dirty="0">
                <a:solidFill>
                  <a:schemeClr val="bg1"/>
                </a:solidFill>
              </a:rPr>
              <a:t>Навчальні </a:t>
            </a:r>
          </a:p>
          <a:p>
            <a:pPr algn="ctr"/>
            <a:r>
              <a:rPr lang="uk-UA" altLang="ru-RU" sz="2800" b="1" dirty="0">
                <a:solidFill>
                  <a:schemeClr val="bg1"/>
                </a:solidFill>
              </a:rPr>
              <a:t>технології</a:t>
            </a:r>
            <a:endParaRPr lang="ru-RU" altLang="ru-RU" sz="2800" b="1" dirty="0">
              <a:solidFill>
                <a:schemeClr val="bg1"/>
              </a:solidFill>
            </a:endParaRP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3276600" y="4941217"/>
            <a:ext cx="2519363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altLang="ru-RU" sz="2800" b="1" dirty="0">
                <a:solidFill>
                  <a:schemeClr val="bg1"/>
                </a:solidFill>
              </a:rPr>
              <a:t>Виховні </a:t>
            </a:r>
          </a:p>
          <a:p>
            <a:pPr algn="ctr"/>
            <a:r>
              <a:rPr lang="uk-UA" altLang="ru-RU" sz="2800" b="1" dirty="0">
                <a:solidFill>
                  <a:schemeClr val="bg1"/>
                </a:solidFill>
              </a:rPr>
              <a:t>технології</a:t>
            </a:r>
            <a:endParaRPr lang="ru-RU" altLang="ru-RU" sz="2800" b="1" dirty="0">
              <a:solidFill>
                <a:schemeClr val="bg1"/>
              </a:solidFill>
            </a:endParaRPr>
          </a:p>
        </p:txBody>
      </p: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6227763" y="4941217"/>
            <a:ext cx="2519362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altLang="ru-RU" sz="2800" b="1" dirty="0">
                <a:solidFill>
                  <a:schemeClr val="bg1"/>
                </a:solidFill>
              </a:rPr>
              <a:t>Технології </a:t>
            </a:r>
          </a:p>
          <a:p>
            <a:pPr algn="ctr"/>
            <a:r>
              <a:rPr lang="uk-UA" altLang="ru-RU" sz="2800" b="1" dirty="0">
                <a:solidFill>
                  <a:schemeClr val="bg1"/>
                </a:solidFill>
              </a:rPr>
              <a:t>управління</a:t>
            </a:r>
            <a:endParaRPr lang="ru-RU" altLang="ru-RU" sz="2800" b="1" dirty="0">
              <a:solidFill>
                <a:schemeClr val="bg1"/>
              </a:solidFill>
            </a:endParaRPr>
          </a:p>
        </p:txBody>
      </p:sp>
      <p:sp>
        <p:nvSpPr>
          <p:cNvPr id="32" name="Line 9"/>
          <p:cNvSpPr>
            <a:spLocks noChangeShapeType="1"/>
          </p:cNvSpPr>
          <p:nvPr/>
        </p:nvSpPr>
        <p:spPr bwMode="auto">
          <a:xfrm>
            <a:off x="4500563" y="2709192"/>
            <a:ext cx="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" name="Line 10"/>
          <p:cNvSpPr>
            <a:spLocks noChangeShapeType="1"/>
          </p:cNvSpPr>
          <p:nvPr/>
        </p:nvSpPr>
        <p:spPr bwMode="auto">
          <a:xfrm>
            <a:off x="4500563" y="4220492"/>
            <a:ext cx="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" name="Line 11"/>
          <p:cNvSpPr>
            <a:spLocks noChangeShapeType="1"/>
          </p:cNvSpPr>
          <p:nvPr/>
        </p:nvSpPr>
        <p:spPr bwMode="auto">
          <a:xfrm>
            <a:off x="2843213" y="5444455"/>
            <a:ext cx="4333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" name="Line 12"/>
          <p:cNvSpPr>
            <a:spLocks noChangeShapeType="1"/>
          </p:cNvSpPr>
          <p:nvPr/>
        </p:nvSpPr>
        <p:spPr bwMode="auto">
          <a:xfrm>
            <a:off x="5795963" y="5444455"/>
            <a:ext cx="4333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" name="Line 13"/>
          <p:cNvSpPr>
            <a:spLocks noChangeShapeType="1"/>
          </p:cNvSpPr>
          <p:nvPr/>
        </p:nvSpPr>
        <p:spPr bwMode="auto">
          <a:xfrm flipH="1">
            <a:off x="1547813" y="2275805"/>
            <a:ext cx="1728787" cy="26654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" name="Line 14"/>
          <p:cNvSpPr>
            <a:spLocks noChangeShapeType="1"/>
          </p:cNvSpPr>
          <p:nvPr/>
        </p:nvSpPr>
        <p:spPr bwMode="auto">
          <a:xfrm>
            <a:off x="5795963" y="2275805"/>
            <a:ext cx="1728787" cy="26654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" name="Line 15"/>
          <p:cNvSpPr>
            <a:spLocks noChangeShapeType="1"/>
          </p:cNvSpPr>
          <p:nvPr/>
        </p:nvSpPr>
        <p:spPr bwMode="auto">
          <a:xfrm flipH="1">
            <a:off x="2339975" y="3717255"/>
            <a:ext cx="936625" cy="12239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" name="Line 16"/>
          <p:cNvSpPr>
            <a:spLocks noChangeShapeType="1"/>
          </p:cNvSpPr>
          <p:nvPr/>
        </p:nvSpPr>
        <p:spPr bwMode="auto">
          <a:xfrm>
            <a:off x="5795963" y="3717255"/>
            <a:ext cx="863600" cy="12239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" name="Rectangle 5"/>
          <p:cNvSpPr>
            <a:spLocks noChangeArrowheads="1"/>
          </p:cNvSpPr>
          <p:nvPr/>
        </p:nvSpPr>
        <p:spPr bwMode="auto">
          <a:xfrm>
            <a:off x="3310475" y="3187203"/>
            <a:ext cx="2519363" cy="1008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altLang="ru-RU" sz="2800" b="1" dirty="0">
                <a:solidFill>
                  <a:schemeClr val="bg1"/>
                </a:solidFill>
              </a:rPr>
              <a:t>Педагогічні  </a:t>
            </a:r>
          </a:p>
          <a:p>
            <a:pPr algn="ctr"/>
            <a:r>
              <a:rPr lang="uk-UA" altLang="ru-RU" sz="2800" b="1" dirty="0">
                <a:solidFill>
                  <a:schemeClr val="bg1"/>
                </a:solidFill>
              </a:rPr>
              <a:t>технології</a:t>
            </a:r>
            <a:endParaRPr lang="ru-RU" alt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21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3"/>
            <a:ext cx="442798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810" y="1663"/>
            <a:ext cx="468419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664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" y="1588"/>
            <a:ext cx="44926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701" y="16353"/>
            <a:ext cx="42195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621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085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35958"/>
            <a:ext cx="435597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074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0" y="17851"/>
            <a:ext cx="43894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350" y="17851"/>
            <a:ext cx="44386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085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27984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654"/>
          <a:stretch/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620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1" y="0"/>
            <a:ext cx="46805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938" y="0"/>
            <a:ext cx="422306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587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Выставка</Template>
  <TotalTime>168</TotalTime>
  <Words>76</Words>
  <Application>Microsoft Office PowerPoint</Application>
  <PresentationFormat>Экран (4:3)</PresentationFormat>
  <Paragraphs>45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Tradeshow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рекомендованої літератури  (періодичні видання): </vt:lpstr>
      <vt:lpstr>Список рекомендованої літератури  (книги): </vt:lpstr>
      <vt:lpstr>Більше інформації  з цієї теми можна знайти  безпосередньо в бібліотеці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Виставка «Педагогічні технології»</dc:title>
  <dc:creator>Пресс-центр</dc:creator>
  <cp:lastModifiedBy>Прес-центр</cp:lastModifiedBy>
  <cp:revision>20</cp:revision>
  <dcterms:created xsi:type="dcterms:W3CDTF">2016-11-22T10:31:28Z</dcterms:created>
  <dcterms:modified xsi:type="dcterms:W3CDTF">2016-11-22T13:29:34Z</dcterms:modified>
</cp:coreProperties>
</file>