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5" r:id="rId4"/>
    <p:sldId id="266" r:id="rId5"/>
    <p:sldId id="267" r:id="rId6"/>
    <p:sldId id="268" r:id="rId7"/>
    <p:sldId id="269" r:id="rId8"/>
    <p:sldId id="259" r:id="rId9"/>
    <p:sldId id="260" r:id="rId10"/>
    <p:sldId id="261" r:id="rId11"/>
    <p:sldId id="270" r:id="rId12"/>
    <p:sldId id="286" r:id="rId13"/>
    <p:sldId id="279" r:id="rId14"/>
    <p:sldId id="28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4" r:id="rId23"/>
    <p:sldId id="285" r:id="rId24"/>
    <p:sldId id="283" r:id="rId25"/>
    <p:sldId id="282" r:id="rId26"/>
    <p:sldId id="281" r:id="rId27"/>
    <p:sldId id="262" r:id="rId28"/>
    <p:sldId id="263" r:id="rId29"/>
    <p:sldId id="26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000" autoAdjust="0"/>
  </p:normalViewPr>
  <p:slideViewPr>
    <p:cSldViewPr>
      <p:cViewPr varScale="1">
        <p:scale>
          <a:sx n="63" d="100"/>
          <a:sy n="63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541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79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49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97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708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19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23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78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93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71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68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329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7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gif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9.wdp"/><Relationship Id="rId5" Type="http://schemas.openxmlformats.org/officeDocument/2006/relationships/image" Target="../media/image35.png"/><Relationship Id="rId4" Type="http://schemas.microsoft.com/office/2007/relationships/hdphoto" Target="../media/hdphoto18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1.wdp"/><Relationship Id="rId5" Type="http://schemas.openxmlformats.org/officeDocument/2006/relationships/image" Target="../media/image38.png"/><Relationship Id="rId4" Type="http://schemas.microsoft.com/office/2007/relationships/hdphoto" Target="../media/hdphoto20.wdp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24.wdp"/><Relationship Id="rId3" Type="http://schemas.openxmlformats.org/officeDocument/2006/relationships/image" Target="../media/image39.png"/><Relationship Id="rId7" Type="http://schemas.openxmlformats.org/officeDocument/2006/relationships/image" Target="../media/image4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3.wdp"/><Relationship Id="rId5" Type="http://schemas.openxmlformats.org/officeDocument/2006/relationships/image" Target="../media/image40.jpeg"/><Relationship Id="rId4" Type="http://schemas.microsoft.com/office/2007/relationships/hdphoto" Target="../media/hdphoto22.wdp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5.wdp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microsoft.com/office/2007/relationships/hdphoto" Target="../media/hdphoto26.wdp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slideLayout" Target="../slideLayouts/slideLayout7.xml"/><Relationship Id="rId7" Type="http://schemas.microsoft.com/office/2007/relationships/hdphoto" Target="../media/hdphoto27.wdp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6.png"/><Relationship Id="rId5" Type="http://schemas.openxmlformats.org/officeDocument/2006/relationships/image" Target="../media/image45.gif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30.wdp"/><Relationship Id="rId3" Type="http://schemas.openxmlformats.org/officeDocument/2006/relationships/image" Target="../media/image48.png"/><Relationship Id="rId7" Type="http://schemas.openxmlformats.org/officeDocument/2006/relationships/image" Target="../media/image5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9.wdp"/><Relationship Id="rId5" Type="http://schemas.openxmlformats.org/officeDocument/2006/relationships/image" Target="../media/image49.png"/><Relationship Id="rId4" Type="http://schemas.microsoft.com/office/2007/relationships/hdphoto" Target="../media/hdphoto28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2.wdp"/><Relationship Id="rId5" Type="http://schemas.openxmlformats.org/officeDocument/2006/relationships/image" Target="../media/image52.png"/><Relationship Id="rId4" Type="http://schemas.microsoft.com/office/2007/relationships/hdphoto" Target="../media/hdphoto3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microsoft.com/office/2007/relationships/hdphoto" Target="../media/hdphoto3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microsoft.com/office/2007/relationships/hdphoto" Target="../media/hdphoto33.wdp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36.wdp"/><Relationship Id="rId3" Type="http://schemas.openxmlformats.org/officeDocument/2006/relationships/image" Target="../media/image57.png"/><Relationship Id="rId7" Type="http://schemas.openxmlformats.org/officeDocument/2006/relationships/image" Target="../media/image6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5.wdp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7.wdp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microsoft.com/office/2007/relationships/hdphoto" Target="../media/hdphoto42.wdp"/><Relationship Id="rId3" Type="http://schemas.openxmlformats.org/officeDocument/2006/relationships/image" Target="../media/image62.png"/><Relationship Id="rId7" Type="http://schemas.openxmlformats.org/officeDocument/2006/relationships/image" Target="../media/image64.png"/><Relationship Id="rId12" Type="http://schemas.openxmlformats.org/officeDocument/2006/relationships/image" Target="../media/image6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9.wdp"/><Relationship Id="rId11" Type="http://schemas.microsoft.com/office/2007/relationships/hdphoto" Target="../media/hdphoto41.wdp"/><Relationship Id="rId5" Type="http://schemas.openxmlformats.org/officeDocument/2006/relationships/image" Target="../media/image63.png"/><Relationship Id="rId10" Type="http://schemas.openxmlformats.org/officeDocument/2006/relationships/image" Target="../media/image66.png"/><Relationship Id="rId4" Type="http://schemas.microsoft.com/office/2007/relationships/hdphoto" Target="../media/hdphoto38.wdp"/><Relationship Id="rId9" Type="http://schemas.microsoft.com/office/2007/relationships/hdphoto" Target="../media/hdphoto40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microsoft.com/office/2007/relationships/hdphoto" Target="../media/hdphoto43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microsoft.com/office/2007/relationships/hdphoto" Target="../media/hdphoto45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microsoft.com/office/2007/relationships/hdphoto" Target="../media/hdphoto44.wdp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46.wdp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0.png"/><Relationship Id="rId4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5" Type="http://schemas.openxmlformats.org/officeDocument/2006/relationships/image" Target="../media/image12.png"/><Relationship Id="rId4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8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0.wdp"/><Relationship Id="rId5" Type="http://schemas.openxmlformats.org/officeDocument/2006/relationships/image" Target="../media/image16.png"/><Relationship Id="rId4" Type="http://schemas.microsoft.com/office/2007/relationships/hdphoto" Target="../media/hdphoto9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microsoft.com/office/2007/relationships/hdphoto" Target="../media/hdphoto1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microsoft.com/office/2007/relationships/hdphoto" Target="../media/hdphoto11.wdp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microsoft.com/office/2007/relationships/hdphoto" Target="../media/hdphoto1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microsoft.com/office/2007/relationships/hdphoto" Target="../media/hdphoto13.wdp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6.wdp"/><Relationship Id="rId5" Type="http://schemas.openxmlformats.org/officeDocument/2006/relationships/image" Target="../media/image24.png"/><Relationship Id="rId4" Type="http://schemas.microsoft.com/office/2007/relationships/hdphoto" Target="../media/hdphoto1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5091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0"/>
            <a:ext cx="8964487" cy="25545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Наукова бібліотека Глухівського національного педагогічного університету пропонує переглянути</a:t>
            </a:r>
            <a:br>
              <a:rPr lang="ru-RU" sz="2400" b="1" cap="all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2400" b="1" cap="all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віртуальну </a:t>
            </a:r>
            <a:r>
              <a:rPr lang="ru-RU" sz="2400" b="1" cap="all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виставку</a:t>
            </a:r>
          </a:p>
          <a:p>
            <a:pPr algn="ctr"/>
            <a:r>
              <a:rPr lang="ru-RU" sz="2400" b="1" cap="all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3200" b="1" cap="all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«Олександр </a:t>
            </a:r>
            <a:r>
              <a:rPr lang="ru-RU" sz="3200" b="1" cap="all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Володимирович </a:t>
            </a:r>
            <a:r>
              <a:rPr lang="ru-RU" sz="3200" b="1" cap="all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Запорожець – видатний психолог» </a:t>
            </a:r>
          </a:p>
          <a:p>
            <a:pPr algn="ctr"/>
            <a:r>
              <a:rPr lang="ru-RU" sz="2400" b="1" cap="all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до </a:t>
            </a:r>
            <a:r>
              <a:rPr lang="ru-RU" sz="2400" b="1" cap="all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річниці з дня </a:t>
            </a:r>
            <a:r>
              <a:rPr lang="ru-RU" sz="2400" b="1" cap="all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народження</a:t>
            </a:r>
            <a:endParaRPr lang="ru-RU" sz="2400" b="1" cap="all">
              <a:ln/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38" name="Picture 14" descr="C:\Documents and Settings\admin\Рабочий стол\ba950ead637f62edce1f5890ceb3599e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7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072" y="2634390"/>
            <a:ext cx="6059996" cy="3918797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47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68" t="7088" b="7244"/>
          <a:stretch/>
        </p:blipFill>
        <p:spPr bwMode="auto">
          <a:xfrm>
            <a:off x="344764" y="2636071"/>
            <a:ext cx="1603528" cy="2195458"/>
          </a:xfrm>
          <a:prstGeom prst="rect">
            <a:avLst/>
          </a:prstGeom>
          <a:ln>
            <a:noFill/>
          </a:ln>
          <a:effectLst>
            <a:glow rad="647700">
              <a:srgbClr val="0070C0">
                <a:alpha val="40000"/>
              </a:srgbClr>
            </a:glow>
            <a:outerShdw dist="35921" dir="2700000" algn="ctr" rotWithShape="0">
              <a:schemeClr val="bg2"/>
            </a:outerShdw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Emmanuell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82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4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45283" numSld="999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6350" y="0"/>
            <a:ext cx="91503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FFFF00"/>
                </a:solidFill>
              </a:rPr>
              <a:t>Працював </a:t>
            </a:r>
            <a:r>
              <a:rPr lang="ru-RU" sz="2400" b="1">
                <a:solidFill>
                  <a:srgbClr val="FFFF00"/>
                </a:solidFill>
              </a:rPr>
              <a:t>старшим асистентом, а згодом </a:t>
            </a:r>
            <a:r>
              <a:rPr lang="ru-RU" sz="2400" b="1" smtClean="0">
                <a:solidFill>
                  <a:srgbClr val="FFFF00"/>
                </a:solidFill>
              </a:rPr>
              <a:t>завідувачем </a:t>
            </a:r>
            <a:r>
              <a:rPr lang="ru-RU" sz="2400" b="1">
                <a:solidFill>
                  <a:srgbClr val="FFFF00"/>
                </a:solidFill>
              </a:rPr>
              <a:t>лабораторії психології розвитку. </a:t>
            </a:r>
            <a:r>
              <a:rPr lang="ru-RU" sz="2400" b="1" smtClean="0">
                <a:solidFill>
                  <a:srgbClr val="FFFF00"/>
                </a:solidFill>
              </a:rPr>
              <a:t> </a:t>
            </a:r>
            <a:r>
              <a:rPr lang="ru-RU" sz="2400" b="1">
                <a:solidFill>
                  <a:srgbClr val="FFFF00"/>
                </a:solidFill>
              </a:rPr>
              <a:t>В</a:t>
            </a:r>
            <a:r>
              <a:rPr lang="ru-RU" sz="2400" b="1" smtClean="0">
                <a:solidFill>
                  <a:srgbClr val="FFFF00"/>
                </a:solidFill>
              </a:rPr>
              <a:t>ивчає </a:t>
            </a:r>
            <a:r>
              <a:rPr lang="ru-RU" sz="2400" b="1">
                <a:solidFill>
                  <a:srgbClr val="FFFF00"/>
                </a:solidFill>
              </a:rPr>
              <a:t>закономірності психічного розвитку дітей раннього і дошкільного </a:t>
            </a:r>
            <a:r>
              <a:rPr lang="ru-RU" sz="2400" b="1" smtClean="0">
                <a:solidFill>
                  <a:srgbClr val="FFFF00"/>
                </a:solidFill>
              </a:rPr>
              <a:t>віку</a:t>
            </a:r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785"/>
          <a:stretch/>
        </p:blipFill>
        <p:spPr bwMode="auto">
          <a:xfrm>
            <a:off x="130838" y="1200330"/>
            <a:ext cx="9013162" cy="55534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508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57241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FFFF00"/>
                </a:solidFill>
              </a:rPr>
              <a:t>Проводив експериментальні дослідження з </a:t>
            </a:r>
            <a:r>
              <a:rPr lang="ru-RU" sz="2400" b="1">
                <a:solidFill>
                  <a:srgbClr val="FFFF00"/>
                </a:solidFill>
              </a:rPr>
              <a:t>питань з'ясування ролі практичних дій у розвитку мислення дитини, за допомогою яких </a:t>
            </a:r>
            <a:r>
              <a:rPr lang="ru-RU" sz="2400" b="1" smtClean="0">
                <a:solidFill>
                  <a:srgbClr val="FFFF00"/>
                </a:solidFill>
              </a:rPr>
              <a:t>встановив, </a:t>
            </a:r>
            <a:r>
              <a:rPr lang="ru-RU" sz="2400" b="1">
                <a:solidFill>
                  <a:srgbClr val="FFFF00"/>
                </a:solidFill>
              </a:rPr>
              <a:t>що дитина починає пізнавати світ не з теоретичного його розгляду, а з практичної </a:t>
            </a:r>
            <a:r>
              <a:rPr lang="ru-RU" sz="2400" b="1" smtClean="0">
                <a:solidFill>
                  <a:srgbClr val="FFFF00"/>
                </a:solidFill>
              </a:rPr>
              <a:t>дії</a:t>
            </a:r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492896"/>
            <a:ext cx="4090987" cy="290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656" y="3283416"/>
            <a:ext cx="4230687" cy="287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857" y="65626"/>
            <a:ext cx="3894602" cy="2427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509120"/>
            <a:ext cx="3213037" cy="2138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 descr="C:\Documents and Settings\admin\Рабочий стол\02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645" y="2133600"/>
            <a:ext cx="25908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00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65697" y="332656"/>
            <a:ext cx="327830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</a:rPr>
              <a:t>Р</a:t>
            </a:r>
            <a:r>
              <a:rPr lang="ru-RU" sz="2400" b="1" smtClean="0">
                <a:solidFill>
                  <a:srgbClr val="FFFF00"/>
                </a:solidFill>
              </a:rPr>
              <a:t>озвиток </a:t>
            </a:r>
            <a:r>
              <a:rPr lang="ru-RU" sz="2400" b="1">
                <a:solidFill>
                  <a:srgbClr val="FFFF00"/>
                </a:solidFill>
              </a:rPr>
              <a:t>мовлення залежить від розв‘язання дитиною практичних завдань, від оволодівання під керівництвом дорослих способами дії з </a:t>
            </a:r>
            <a:r>
              <a:rPr lang="ru-RU" sz="2400" b="1" smtClean="0">
                <a:solidFill>
                  <a:srgbClr val="FFFF00"/>
                </a:solidFill>
              </a:rPr>
              <a:t>предметами</a:t>
            </a:r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83" y="3573016"/>
            <a:ext cx="4762500" cy="3171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65" y="116632"/>
            <a:ext cx="5688632" cy="56886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C:\Documents and Settings\admin\Рабочий стол\картинки\493411_1bb89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67200"/>
            <a:ext cx="3744416" cy="267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81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0"/>
            <a:ext cx="901210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Роль практичної діяльності </a:t>
            </a:r>
            <a:r>
              <a:rPr lang="ru-RU" sz="2400" b="1" smtClean="0">
                <a:solidFill>
                  <a:srgbClr val="FFFF00"/>
                </a:solidFill>
              </a:rPr>
              <a:t>вивчав </a:t>
            </a:r>
            <a:r>
              <a:rPr lang="ru-RU" sz="2400" b="1">
                <a:solidFill>
                  <a:srgbClr val="FFFF00"/>
                </a:solidFill>
              </a:rPr>
              <a:t>на матеріалі сприйняття дітьми казок. </a:t>
            </a:r>
            <a:r>
              <a:rPr lang="ru-RU" sz="2400" b="1" smtClean="0">
                <a:solidFill>
                  <a:srgbClr val="FFFF00"/>
                </a:solidFill>
              </a:rPr>
              <a:t>Вчений </a:t>
            </a:r>
            <a:r>
              <a:rPr lang="ru-RU" sz="2400" b="1">
                <a:solidFill>
                  <a:srgbClr val="FFFF00"/>
                </a:solidFill>
              </a:rPr>
              <a:t>підкреслював, що емоції, викликані діями казкових персонажів, виникають на основі активної «співдії», співпереживання, коли дитина стає ніби учасником хвилюючих її </a:t>
            </a:r>
            <a:r>
              <a:rPr lang="ru-RU" sz="2400" b="1" smtClean="0">
                <a:solidFill>
                  <a:srgbClr val="FFFF00"/>
                </a:solidFill>
              </a:rPr>
              <a:t>подій</a:t>
            </a:r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10" t="6002" r="3778" b="11370"/>
          <a:stretch/>
        </p:blipFill>
        <p:spPr bwMode="auto">
          <a:xfrm>
            <a:off x="204662" y="1924889"/>
            <a:ext cx="6694325" cy="4718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179" y="4296948"/>
            <a:ext cx="3207027" cy="2134131"/>
          </a:xfrm>
          <a:prstGeom prst="ellipse">
            <a:avLst/>
          </a:prstGeom>
          <a:ln w="9525">
            <a:solidFill>
              <a:srgbClr val="92D050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1" name="Picture 5" descr="C:\Documents and Settings\admin\Рабочий стол\derevo-kazok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462" y="1924888"/>
            <a:ext cx="25527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02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59787"/>
            <a:ext cx="3672408" cy="487060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8928992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Головним видом діяльності дошкільного віку 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називав гру. 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 умовах гри 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зростає 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можливість засвоєння необхідних навичок, спостерігається 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вищий рівень 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сприйняття, мислення, 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запам'ятовування</a:t>
            </a:r>
            <a:endParaRPr lang="ru-RU" sz="2400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8" name="Picture 4" descr="C:\Documents and Settings\admin\Рабочий стол\9abef57ae5d0a218f6301e415e9608b7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6076"/>
            <a:ext cx="3672408" cy="48965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347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24460" y="260648"/>
            <a:ext cx="4307980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1936 року захистив 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кандидатську дисертацію «Роль элементов мышления 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 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речи в развитии мышления ребенка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»</a:t>
            </a:r>
            <a:endParaRPr lang="ru-RU" sz="2400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8" y="452271"/>
            <a:ext cx="4194332" cy="595345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C:\Documents and Settings\admin\Рабочий стол\20200724_132731.jpg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88406"/>
            <a:ext cx="3064567" cy="408124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admin\Рабочий стол\20200724_132845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3614632"/>
            <a:ext cx="2288593" cy="304977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79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440"/>
            <a:ext cx="9167192" cy="6973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332656"/>
            <a:ext cx="8892480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1941 року - доцент </a:t>
            </a:r>
            <a:r>
              <a:rPr lang="ru-RU" sz="2400" b="1" cap="all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Московського державного університету ім. М. В. Ломоносова</a:t>
            </a:r>
            <a:r>
              <a:rPr lang="ru-RU" sz="2400" b="1" cap="all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</a:t>
            </a:r>
          </a:p>
          <a:p>
            <a:pPr algn="ctr"/>
            <a:r>
              <a:rPr lang="ru-RU" sz="2400" b="1" cap="all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Виїхав </a:t>
            </a:r>
            <a:r>
              <a:rPr lang="ru-RU" sz="2400" b="1" cap="all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 </a:t>
            </a:r>
            <a:r>
              <a:rPr lang="ru-RU" sz="2400" b="1" cap="all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Урал. </a:t>
            </a:r>
          </a:p>
          <a:p>
            <a:pPr algn="ctr"/>
            <a:r>
              <a:rPr lang="ru-RU" sz="2400" b="1" cap="all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допомагав </a:t>
            </a:r>
            <a:r>
              <a:rPr lang="ru-RU" sz="2400" b="1" cap="all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відновлювати дієздатність бійців після отриманих </a:t>
            </a:r>
            <a:r>
              <a:rPr lang="ru-RU" sz="2400" b="1" cap="all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поранень</a:t>
            </a:r>
            <a:endParaRPr lang="ru-RU" sz="2400" b="1" cap="all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85648"/>
            <a:ext cx="2374882" cy="34335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047" y="5558313"/>
            <a:ext cx="2402451" cy="1299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812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C:\Documents and Settings\admin\Рабочий стол\QdkN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628" y="5184626"/>
            <a:ext cx="205740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04170" y="260648"/>
            <a:ext cx="306031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Наприкінці 1943-го Олександр Володимирович повертається до Москви й працює </a:t>
            </a:r>
            <a:r>
              <a:rPr lang="ru-RU" sz="2400" b="1" smtClean="0">
                <a:solidFill>
                  <a:srgbClr val="FFFF00"/>
                </a:solidFill>
              </a:rPr>
              <a:t>в </a:t>
            </a:r>
            <a:r>
              <a:rPr lang="ru-RU" sz="2400" b="1">
                <a:solidFill>
                  <a:srgbClr val="FFFF00"/>
                </a:solidFill>
              </a:rPr>
              <a:t>Інституті психології АПН РРФСР та в університеті, де викладає курс дитячої психології, керує дипломними і дисертаційними </a:t>
            </a:r>
            <a:r>
              <a:rPr lang="ru-RU" sz="2400" b="1" smtClean="0">
                <a:solidFill>
                  <a:srgbClr val="FFFF00"/>
                </a:solidFill>
              </a:rPr>
              <a:t>роботами</a:t>
            </a:r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13" t="25351" r="3777"/>
          <a:stretch/>
        </p:blipFill>
        <p:spPr bwMode="auto">
          <a:xfrm>
            <a:off x="107504" y="130324"/>
            <a:ext cx="5796667" cy="659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Emmanuell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4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43396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З 1944 р. очолює колектив лабораторії психології дошкільного віку Інституту загальної й педагогічної психології АПН </a:t>
            </a:r>
            <a:r>
              <a:rPr lang="ru-RU" sz="2400" b="1" smtClean="0">
                <a:solidFill>
                  <a:srgbClr val="FFFF00"/>
                </a:solidFill>
              </a:rPr>
              <a:t>СРСР</a:t>
            </a:r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24744"/>
            <a:ext cx="5256584" cy="5291628"/>
          </a:xfrm>
          <a:prstGeom prst="ellipse">
            <a:avLst/>
          </a:prstGeom>
          <a:ln w="76200">
            <a:solidFill>
              <a:srgbClr val="FFFF00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250" r="23750"/>
          <a:stretch/>
        </p:blipFill>
        <p:spPr bwMode="auto">
          <a:xfrm>
            <a:off x="6873741" y="3424024"/>
            <a:ext cx="2184066" cy="31500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60" y="1268760"/>
            <a:ext cx="2271544" cy="31140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1396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036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FFFF00"/>
                </a:solidFill>
              </a:rPr>
              <a:t>1958 року обирають </a:t>
            </a:r>
            <a:r>
              <a:rPr lang="ru-RU" sz="2400" b="1">
                <a:solidFill>
                  <a:srgbClr val="FFFF00"/>
                </a:solidFill>
              </a:rPr>
              <a:t>членом-кореспондентом АПН РРФСР, а з 1960-го призначають директором Науково-дослідного інституту дошкільного </a:t>
            </a:r>
            <a:r>
              <a:rPr lang="ru-RU" sz="2400" b="1" smtClean="0">
                <a:solidFill>
                  <a:srgbClr val="FFFF00"/>
                </a:solidFill>
              </a:rPr>
              <a:t>виховання</a:t>
            </a:r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67" b="88889" l="1778" r="97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2856"/>
            <a:ext cx="453650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00329"/>
            <a:ext cx="5184576" cy="559723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36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03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04048" y="836712"/>
            <a:ext cx="3384376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Народився у Києві 12 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вересня 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1905 року в 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сім'ї інженера та вчительки </a:t>
            </a:r>
          </a:p>
        </p:txBody>
      </p:sp>
      <p:pic>
        <p:nvPicPr>
          <p:cNvPr id="2054" name="Picture 6" descr="C:\Documents and Settings\admin\Рабочий стол\brain_yuzj8zp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999928"/>
            <a:ext cx="2286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46" y="980728"/>
            <a:ext cx="4243501" cy="51982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153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"/>
            <a:ext cx="90428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Е</a:t>
            </a:r>
            <a:r>
              <a:rPr lang="ru-RU" sz="2400" b="1" smtClean="0">
                <a:solidFill>
                  <a:srgbClr val="FFFF00"/>
                </a:solidFill>
              </a:rPr>
              <a:t>тапи </a:t>
            </a:r>
            <a:r>
              <a:rPr lang="ru-RU" sz="2400" b="1">
                <a:solidFill>
                  <a:srgbClr val="FFFF00"/>
                </a:solidFill>
              </a:rPr>
              <a:t>наукової діяльності О. В. Запорожця відображені у більш ніж 150 книгах і </a:t>
            </a:r>
            <a:r>
              <a:rPr lang="ru-RU" sz="2400" b="1" smtClean="0">
                <a:solidFill>
                  <a:srgbClr val="FFFF00"/>
                </a:solidFill>
              </a:rPr>
              <a:t>статтях</a:t>
            </a:r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76" b="5462"/>
          <a:stretch/>
        </p:blipFill>
        <p:spPr bwMode="auto">
          <a:xfrm>
            <a:off x="1043608" y="830998"/>
            <a:ext cx="7056784" cy="5960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3466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036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Серед них — виданий 1953 р. підручник психології для дошкільних педагогічних училищ, що вийшов тричі й відзначений премією ім. К. Д. Ушинського. Його наукові праці видані майже усіма європейськими, </a:t>
            </a:r>
            <a:r>
              <a:rPr lang="ru-RU" sz="2400" b="1" smtClean="0">
                <a:solidFill>
                  <a:srgbClr val="FFFF00"/>
                </a:solidFill>
              </a:rPr>
              <a:t>китайською </a:t>
            </a:r>
            <a:r>
              <a:rPr lang="ru-RU" sz="2400" b="1">
                <a:solidFill>
                  <a:srgbClr val="FFFF00"/>
                </a:solidFill>
              </a:rPr>
              <a:t>та японською мовами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96" t="3117" r="4553" b="3132"/>
          <a:stretch/>
        </p:blipFill>
        <p:spPr bwMode="auto">
          <a:xfrm>
            <a:off x="274834" y="1771583"/>
            <a:ext cx="3032773" cy="45190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57" b="6223"/>
          <a:stretch/>
        </p:blipFill>
        <p:spPr bwMode="auto">
          <a:xfrm>
            <a:off x="3341722" y="1771583"/>
            <a:ext cx="5490166" cy="3348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9429" l="10000" r="90000">
                        <a14:foregroundMark x1="40769" y1="29143" x2="40769" y2="29143"/>
                        <a14:foregroundMark x1="58462" y1="25429" x2="58462" y2="25429"/>
                        <a14:foregroundMark x1="38769" y1="94571" x2="38769" y2="94571"/>
                        <a14:foregroundMark x1="48000" y1="99429" x2="48000" y2="994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85695"/>
            <a:ext cx="619125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1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6750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Головна </a:t>
            </a:r>
            <a:r>
              <a:rPr lang="ru-RU" sz="2400" b="1" smtClean="0">
                <a:solidFill>
                  <a:srgbClr val="FFFF00"/>
                </a:solidFill>
              </a:rPr>
              <a:t>праця Олександра </a:t>
            </a:r>
            <a:r>
              <a:rPr lang="ru-RU" sz="2400" b="1">
                <a:solidFill>
                  <a:srgbClr val="FFFF00"/>
                </a:solidFill>
              </a:rPr>
              <a:t>Володимировича – це “Розвиток довільних рухів”. Він говорив, що головне для дитини – це володіння діями, а не володіння предметами, за допомогою дій та </a:t>
            </a:r>
            <a:r>
              <a:rPr lang="ru-RU" sz="2400" b="1" smtClean="0">
                <a:solidFill>
                  <a:srgbClr val="FFFF00"/>
                </a:solidFill>
              </a:rPr>
              <a:t>діяльності</a:t>
            </a:r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546"/>
          <a:stretch/>
        </p:blipFill>
        <p:spPr bwMode="auto">
          <a:xfrm>
            <a:off x="395536" y="1992662"/>
            <a:ext cx="3747043" cy="32118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086" y="2738078"/>
            <a:ext cx="4822164" cy="31683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333" b="90000" l="10000" r="93125">
                        <a14:foregroundMark x1="72500" y1="68333" x2="72500" y2="68333"/>
                        <a14:foregroundMark x1="69531" y1="57500" x2="69531" y2="57500"/>
                        <a14:foregroundMark x1="69531" y1="53333" x2="69531" y2="53333"/>
                        <a14:foregroundMark x1="70000" y1="40208" x2="70000" y2="40208"/>
                        <a14:foregroundMark x1="62656" y1="59792" x2="62656" y2="59792"/>
                        <a14:foregroundMark x1="62187" y1="64792" x2="62187" y2="64792"/>
                        <a14:foregroundMark x1="67344" y1="52292" x2="67344" y2="52292"/>
                        <a14:foregroundMark x1="63906" y1="48333" x2="63906" y2="48333"/>
                        <a14:foregroundMark x1="49063" y1="81875" x2="49063" y2="81875"/>
                        <a14:foregroundMark x1="63906" y1="81875" x2="63906" y2="81875"/>
                        <a14:foregroundMark x1="49063" y1="75625" x2="49063" y2="75625"/>
                        <a14:foregroundMark x1="58438" y1="83125" x2="58438" y2="83125"/>
                        <a14:foregroundMark x1="65625" y1="80833" x2="65625" y2="80833"/>
                        <a14:foregroundMark x1="44688" y1="73958" x2="44688" y2="73958"/>
                        <a14:foregroundMark x1="36094" y1="72292" x2="36094" y2="72292"/>
                        <a14:foregroundMark x1="31875" y1="80208" x2="31875" y2="80208"/>
                        <a14:foregroundMark x1="28438" y1="70625" x2="34844" y2="660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-67892"/>
            <a:ext cx="3624064" cy="27180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350" y="5067732"/>
            <a:ext cx="2239411" cy="16773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315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96" t="10811" r="4395" b="2595"/>
          <a:stretch/>
        </p:blipFill>
        <p:spPr bwMode="auto">
          <a:xfrm>
            <a:off x="4536152" y="395971"/>
            <a:ext cx="4316008" cy="6101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24744"/>
            <a:ext cx="457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</a:rPr>
              <a:t>Запорожець, А. В. і Луків, Р. Д. </a:t>
            </a:r>
            <a:r>
              <a:rPr lang="ru-RU" sz="2400" b="1" smtClean="0">
                <a:solidFill>
                  <a:srgbClr val="FFFF00"/>
                </a:solidFill>
              </a:rPr>
              <a:t>Розвиток </a:t>
            </a:r>
            <a:r>
              <a:rPr lang="ru-RU" sz="2400" b="1">
                <a:solidFill>
                  <a:srgbClr val="FFFF00"/>
                </a:solidFill>
              </a:rPr>
              <a:t>міркувань у дитини молодшого шкільного </a:t>
            </a:r>
            <a:r>
              <a:rPr lang="ru-RU" sz="2400" b="1" smtClean="0">
                <a:solidFill>
                  <a:srgbClr val="FFFF00"/>
                </a:solidFill>
              </a:rPr>
              <a:t>віку. </a:t>
            </a:r>
            <a:endParaRPr lang="en-US" sz="2400" b="1">
              <a:solidFill>
                <a:srgbClr val="FFFF00"/>
              </a:solidFill>
            </a:endParaRPr>
          </a:p>
          <a:p>
            <a:r>
              <a:rPr lang="ru-RU" sz="2400" b="1">
                <a:solidFill>
                  <a:srgbClr val="FFFF00"/>
                </a:solidFill>
              </a:rPr>
              <a:t>Леонтьєв А. Н., </a:t>
            </a:r>
            <a:r>
              <a:rPr lang="ru-RU" sz="2400" b="1" smtClean="0">
                <a:solidFill>
                  <a:srgbClr val="FFFF00"/>
                </a:solidFill>
              </a:rPr>
              <a:t>Запорожець </a:t>
            </a:r>
            <a:r>
              <a:rPr lang="ru-RU" sz="2400" b="1">
                <a:solidFill>
                  <a:srgbClr val="FFFF00"/>
                </a:solidFill>
              </a:rPr>
              <a:t>А. В. </a:t>
            </a:r>
            <a:r>
              <a:rPr lang="ru-RU" sz="2400" b="1" smtClean="0">
                <a:solidFill>
                  <a:srgbClr val="FFFF00"/>
                </a:solidFill>
              </a:rPr>
              <a:t> </a:t>
            </a:r>
            <a:r>
              <a:rPr lang="ru-RU" sz="2400" b="1">
                <a:solidFill>
                  <a:srgbClr val="FFFF00"/>
                </a:solidFill>
              </a:rPr>
              <a:t>Відновлення рухів. Дослідження відновлення функцій руки після поранення. </a:t>
            </a:r>
          </a:p>
          <a:p>
            <a:r>
              <a:rPr lang="ru-RU" sz="2400" b="1">
                <a:solidFill>
                  <a:srgbClr val="FFFF00"/>
                </a:solidFill>
              </a:rPr>
              <a:t>Ельконін Д. Б., Запорожець А. В., Гальперін П. Я. </a:t>
            </a:r>
            <a:r>
              <a:rPr lang="ru-RU" sz="2400" b="1" smtClean="0">
                <a:solidFill>
                  <a:srgbClr val="FFFF00"/>
                </a:solidFill>
              </a:rPr>
              <a:t> </a:t>
            </a:r>
            <a:r>
              <a:rPr lang="ru-RU" sz="2400" b="1">
                <a:solidFill>
                  <a:srgbClr val="FFFF00"/>
                </a:solidFill>
              </a:rPr>
              <a:t>Проблеми формування знань і умінь у школярів і нові методи навчання в школі </a:t>
            </a:r>
            <a:r>
              <a:rPr lang="ru-RU" sz="2400" b="1" smtClean="0">
                <a:solidFill>
                  <a:srgbClr val="FFFF00"/>
                </a:solidFill>
              </a:rPr>
              <a:t>.</a:t>
            </a:r>
            <a:endParaRPr lang="ru-RU" sz="2400" b="1">
              <a:solidFill>
                <a:srgbClr val="FFFF00"/>
              </a:solidFill>
            </a:endParaRPr>
          </a:p>
          <a:p>
            <a:r>
              <a:rPr lang="ru-RU" sz="2400" b="1">
                <a:solidFill>
                  <a:srgbClr val="FFFF00"/>
                </a:solidFill>
              </a:rPr>
              <a:t>Запорожець, А. В. </a:t>
            </a:r>
            <a:r>
              <a:rPr lang="ru-RU" sz="2400" b="1" smtClean="0">
                <a:solidFill>
                  <a:srgbClr val="FFFF00"/>
                </a:solidFill>
              </a:rPr>
              <a:t> </a:t>
            </a:r>
            <a:r>
              <a:rPr lang="ru-RU" sz="2400" b="1">
                <a:solidFill>
                  <a:srgbClr val="FFFF00"/>
                </a:solidFill>
              </a:rPr>
              <a:t>Обрані психологічні праці: У 2-х т </a:t>
            </a:r>
            <a:r>
              <a:rPr lang="ru-RU" sz="2400" b="1" smtClean="0">
                <a:solidFill>
                  <a:srgbClr val="FFFF00"/>
                </a:solidFill>
              </a:rPr>
              <a:t>.</a:t>
            </a:r>
            <a:endParaRPr lang="ru-RU" sz="2400" b="1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2656"/>
            <a:ext cx="5076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FFFF00"/>
                </a:solidFill>
              </a:rPr>
              <a:t>Запорожець А</a:t>
            </a:r>
            <a:r>
              <a:rPr lang="ru-RU" sz="2400" b="1">
                <a:solidFill>
                  <a:srgbClr val="FFFF00"/>
                </a:solidFill>
              </a:rPr>
              <a:t>. В. Особливостi розвитку процесу </a:t>
            </a:r>
            <a:r>
              <a:rPr lang="ru-RU" sz="2400" b="1" smtClean="0">
                <a:solidFill>
                  <a:srgbClr val="FFFF00"/>
                </a:solidFill>
              </a:rPr>
              <a:t>сприймания. </a:t>
            </a:r>
            <a:endParaRPr lang="ru-RU" sz="2400" b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35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52120" y="116632"/>
            <a:ext cx="349187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Олександр Володимирович написав нарис “Майстер: спогади про Леся Курбаса</a:t>
            </a:r>
            <a:r>
              <a:rPr lang="ru-RU" sz="2400" b="1" smtClean="0">
                <a:solidFill>
                  <a:srgbClr val="FFFF00"/>
                </a:solidFill>
              </a:rPr>
              <a:t>”.</a:t>
            </a:r>
          </a:p>
          <a:p>
            <a:pPr algn="ctr"/>
            <a:r>
              <a:rPr lang="ru-RU" sz="2400" b="1" smtClean="0">
                <a:solidFill>
                  <a:srgbClr val="FFFF00"/>
                </a:solidFill>
              </a:rPr>
              <a:t>В ньому підтвердив</a:t>
            </a:r>
            <a:r>
              <a:rPr lang="ru-RU" sz="2400" b="1">
                <a:solidFill>
                  <a:srgbClr val="FFFF00"/>
                </a:solidFill>
              </a:rPr>
              <a:t>, що Лесь Курбас підштовхнув його до наукового пізнання внутрішнього світу </a:t>
            </a:r>
            <a:r>
              <a:rPr lang="ru-RU" sz="2400" b="1" smtClean="0">
                <a:solidFill>
                  <a:srgbClr val="FFFF00"/>
                </a:solidFill>
              </a:rPr>
              <a:t>людини</a:t>
            </a:r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33056"/>
            <a:ext cx="1609927" cy="23332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528" y="4179822"/>
            <a:ext cx="1629904" cy="238522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004" y="3650704"/>
            <a:ext cx="1905000" cy="26860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3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330" y="296485"/>
            <a:ext cx="2266544" cy="2879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883" b="95508" l="9896" r="89844">
                        <a14:foregroundMark x1="23177" y1="55859" x2="23177" y2="55859"/>
                        <a14:foregroundMark x1="24479" y1="49219" x2="24479" y2="49219"/>
                        <a14:foregroundMark x1="24479" y1="45117" x2="24479" y2="45117"/>
                        <a14:foregroundMark x1="22396" y1="41992" x2="22396" y2="41992"/>
                        <a14:foregroundMark x1="27865" y1="41797" x2="27865" y2="41797"/>
                        <a14:foregroundMark x1="47135" y1="45508" x2="47135" y2="45508"/>
                        <a14:foregroundMark x1="61198" y1="46094" x2="61198" y2="46094"/>
                        <a14:foregroundMark x1="67969" y1="47656" x2="67969" y2="47656"/>
                        <a14:foregroundMark x1="72917" y1="42578" x2="72917" y2="42578"/>
                        <a14:foregroundMark x1="70052" y1="40820" x2="70052" y2="40820"/>
                        <a14:foregroundMark x1="65365" y1="40820" x2="65365" y2="40820"/>
                        <a14:foregroundMark x1="67448" y1="63672" x2="67448" y2="63672"/>
                        <a14:foregroundMark x1="58333" y1="72070" x2="57031" y2="71680"/>
                        <a14:foregroundMark x1="42969" y1="64844" x2="42969" y2="64844"/>
                        <a14:foregroundMark x1="38281" y1="57031" x2="38281" y2="57031"/>
                        <a14:foregroundMark x1="36979" y1="50781" x2="36979" y2="50781"/>
                        <a14:foregroundMark x1="35677" y1="43945" x2="35677" y2="43945"/>
                        <a14:foregroundMark x1="67969" y1="61133" x2="67969" y2="61133"/>
                        <a14:foregroundMark x1="79167" y1="14844" x2="79167" y2="14844"/>
                        <a14:foregroundMark x1="77865" y1="38867" x2="77865" y2="38867"/>
                        <a14:foregroundMark x1="80729" y1="39844" x2="80729" y2="39844"/>
                        <a14:foregroundMark x1="80729" y1="34766" x2="80729" y2="34766"/>
                        <a14:foregroundMark x1="82813" y1="56445" x2="82813" y2="56445"/>
                        <a14:foregroundMark x1="80729" y1="45703" x2="80729" y2="45703"/>
                        <a14:foregroundMark x1="80729" y1="44531" x2="80729" y2="44531"/>
                        <a14:foregroundMark x1="82813" y1="49805" x2="82031" y2="52930"/>
                        <a14:foregroundMark x1="78646" y1="55469" x2="78646" y2="55469"/>
                        <a14:foregroundMark x1="79427" y1="49219" x2="79427" y2="49219"/>
                        <a14:foregroundMark x1="68229" y1="46094" x2="68229" y2="46094"/>
                        <a14:foregroundMark x1="66146" y1="42383" x2="64063" y2="41992"/>
                        <a14:foregroundMark x1="52865" y1="41797" x2="51302" y2="42969"/>
                        <a14:foregroundMark x1="32813" y1="58203" x2="32813" y2="58203"/>
                        <a14:foregroundMark x1="23177" y1="67969" x2="23177" y2="67969"/>
                        <a14:foregroundMark x1="24479" y1="71094" x2="24479" y2="71094"/>
                        <a14:foregroundMark x1="41667" y1="81055" x2="47917" y2="81445"/>
                        <a14:foregroundMark x1="59635" y1="81445" x2="59635" y2="81445"/>
                        <a14:foregroundMark x1="66927" y1="80469" x2="69531" y2="81641"/>
                        <a14:foregroundMark x1="78646" y1="82422" x2="78646" y2="82422"/>
                        <a14:foregroundMark x1="79948" y1="82617" x2="80469" y2="84180"/>
                        <a14:foregroundMark x1="80469" y1="86133" x2="80469" y2="86133"/>
                        <a14:foregroundMark x1="80469" y1="86133" x2="80729" y2="87109"/>
                        <a14:foregroundMark x1="80729" y1="71680" x2="80729" y2="71680"/>
                        <a14:foregroundMark x1="83594" y1="62109" x2="83594" y2="62109"/>
                        <a14:foregroundMark x1="79948" y1="58984" x2="79948" y2="58984"/>
                        <a14:foregroundMark x1="46615" y1="88867" x2="46615" y2="88867"/>
                        <a14:foregroundMark x1="62760" y1="87305" x2="57813" y2="86719"/>
                        <a14:foregroundMark x1="42969" y1="82031" x2="52865" y2="83008"/>
                        <a14:foregroundMark x1="52344" y1="86719" x2="51563" y2="84570"/>
                        <a14:foregroundMark x1="81510" y1="30078" x2="81510" y2="29297"/>
                        <a14:foregroundMark x1="81250" y1="22656" x2="81250" y2="21680"/>
                        <a14:foregroundMark x1="79427" y1="15430" x2="79427" y2="15430"/>
                        <a14:foregroundMark x1="29948" y1="56641" x2="29948" y2="56641"/>
                        <a14:foregroundMark x1="30469" y1="80469" x2="30469" y2="79492"/>
                        <a14:foregroundMark x1="19531" y1="77344" x2="22135" y2="78906"/>
                        <a14:foregroundMark x1="25000" y1="59766" x2="25000" y2="59766"/>
                        <a14:foregroundMark x1="20313" y1="62109" x2="20313" y2="62109"/>
                        <a14:foregroundMark x1="20313" y1="62109" x2="23698" y2="53906"/>
                        <a14:foregroundMark x1="25260" y1="49805" x2="25260" y2="49805"/>
                        <a14:foregroundMark x1="22917" y1="47070" x2="22917" y2="47070"/>
                        <a14:foregroundMark x1="20052" y1="49219" x2="20052" y2="49219"/>
                        <a14:foregroundMark x1="20052" y1="45703" x2="20052" y2="45703"/>
                        <a14:foregroundMark x1="19010" y1="42969" x2="19010" y2="42969"/>
                        <a14:foregroundMark x1="18750" y1="41016" x2="18750" y2="41016"/>
                        <a14:foregroundMark x1="18750" y1="40234" x2="18750" y2="40234"/>
                        <a14:foregroundMark x1="18750" y1="38672" x2="18750" y2="38672"/>
                        <a14:foregroundMark x1="18750" y1="36719" x2="18750" y2="36719"/>
                        <a14:foregroundMark x1="18229" y1="55859" x2="18229" y2="55859"/>
                        <a14:foregroundMark x1="19531" y1="52930" x2="19531" y2="52930"/>
                        <a14:foregroundMark x1="61198" y1="50781" x2="61198" y2="50781"/>
                        <a14:foregroundMark x1="67969" y1="52344" x2="67969" y2="52344"/>
                        <a14:foregroundMark x1="69010" y1="40430" x2="69010" y2="40430"/>
                        <a14:foregroundMark x1="75000" y1="49219" x2="75000" y2="49219"/>
                        <a14:foregroundMark x1="73698" y1="39258" x2="73698" y2="39258"/>
                        <a14:foregroundMark x1="69010" y1="53516" x2="69010" y2="53516"/>
                        <a14:foregroundMark x1="61719" y1="56445" x2="61719" y2="55078"/>
                        <a14:foregroundMark x1="46615" y1="47656" x2="46615" y2="47656"/>
                        <a14:foregroundMark x1="38802" y1="54297" x2="38802" y2="54297"/>
                        <a14:foregroundMark x1="38281" y1="57031" x2="38281" y2="57031"/>
                        <a14:foregroundMark x1="30469" y1="58008" x2="28385" y2="55859"/>
                        <a14:foregroundMark x1="22917" y1="48242" x2="29427" y2="51367"/>
                        <a14:foregroundMark x1="30729" y1="51172" x2="32031" y2="50781"/>
                        <a14:foregroundMark x1="44010" y1="51172" x2="46615" y2="51367"/>
                        <a14:foregroundMark x1="54948" y1="51953" x2="54948" y2="51953"/>
                        <a14:foregroundMark x1="56510" y1="51953" x2="56510" y2="51953"/>
                        <a14:foregroundMark x1="61198" y1="51953" x2="67448" y2="52930"/>
                        <a14:foregroundMark x1="72917" y1="53906" x2="72917" y2="53906"/>
                        <a14:foregroundMark x1="76302" y1="50781" x2="76302" y2="507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996212"/>
            <a:ext cx="2567123" cy="342283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-25000"/>
                    </a14:imgEffect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58" y="304829"/>
            <a:ext cx="5538087" cy="5538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656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0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</a:rPr>
              <a:t>У працях видатного</a:t>
            </a:r>
          </a:p>
          <a:p>
            <a:pPr algn="ctr"/>
            <a:r>
              <a:rPr lang="ru-RU" sz="2400" b="1">
                <a:solidFill>
                  <a:srgbClr val="FFFF00"/>
                </a:solidFill>
              </a:rPr>
              <a:t>вченого О.В. Запорожця </a:t>
            </a:r>
            <a:r>
              <a:rPr lang="ru-RU" sz="2400" b="1" smtClean="0">
                <a:solidFill>
                  <a:srgbClr val="FFFF00"/>
                </a:solidFill>
              </a:rPr>
              <a:t> </a:t>
            </a:r>
            <a:r>
              <a:rPr lang="ru-RU" sz="2400" b="1">
                <a:solidFill>
                  <a:srgbClr val="FFFF00"/>
                </a:solidFill>
              </a:rPr>
              <a:t>міститься цілісна концепція розвитку</a:t>
            </a:r>
          </a:p>
          <a:p>
            <a:r>
              <a:rPr lang="ru-RU" sz="2400" b="1">
                <a:solidFill>
                  <a:srgbClr val="FFFF00"/>
                </a:solidFill>
              </a:rPr>
              <a:t>особистості </a:t>
            </a:r>
            <a:r>
              <a:rPr lang="ru-RU" sz="2400" b="1" smtClean="0">
                <a:solidFill>
                  <a:srgbClr val="FFFF00"/>
                </a:solidFill>
              </a:rPr>
              <a:t>дитини-дошкільника</a:t>
            </a:r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50" b="9465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052736"/>
            <a:ext cx="6192688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C:\Documents and Settings\admin\Рабочий стол\unna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9716" y="3573016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35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80528" y="44624"/>
            <a:ext cx="43924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Ідеї нашого великого вітчизняного вченого </a:t>
            </a:r>
            <a:r>
              <a:rPr lang="ru-RU" sz="2400" b="1" smtClean="0">
                <a:solidFill>
                  <a:srgbClr val="FFFF00"/>
                </a:solidFill>
              </a:rPr>
              <a:t>– основа позитивних </a:t>
            </a:r>
            <a:r>
              <a:rPr lang="ru-RU" sz="2400" b="1">
                <a:solidFill>
                  <a:srgbClr val="FFFF00"/>
                </a:solidFill>
              </a:rPr>
              <a:t>змін у дошкільній </a:t>
            </a:r>
            <a:r>
              <a:rPr lang="ru-RU" sz="2400" b="1" smtClean="0">
                <a:solidFill>
                  <a:srgbClr val="FFFF00"/>
                </a:solidFill>
              </a:rPr>
              <a:t>освіті</a:t>
            </a:r>
            <a:endParaRPr lang="ru-RU" sz="2400" b="1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1" y="91440"/>
            <a:ext cx="4928228" cy="676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17"/>
          <a:stretch/>
        </p:blipFill>
        <p:spPr bwMode="auto">
          <a:xfrm>
            <a:off x="0" y="1614972"/>
            <a:ext cx="4214650" cy="5243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1887" r="9748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127" y="1124744"/>
            <a:ext cx="2883282" cy="5730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481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Україна\9122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412" t="-1242" r="412" b="7514"/>
          <a:stretch/>
        </p:blipFill>
        <p:spPr bwMode="auto">
          <a:xfrm>
            <a:off x="-3488" y="-92333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5661248"/>
            <a:ext cx="52565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FFFF00"/>
                </a:solidFill>
              </a:rPr>
              <a:t>Помер </a:t>
            </a:r>
            <a:r>
              <a:rPr lang="ru-RU" sz="2400" b="1">
                <a:solidFill>
                  <a:srgbClr val="FFFF00"/>
                </a:solidFill>
              </a:rPr>
              <a:t>7 жовтня </a:t>
            </a:r>
            <a:r>
              <a:rPr lang="ru-RU" sz="2400" b="1" smtClean="0">
                <a:solidFill>
                  <a:srgbClr val="FFFF00"/>
                </a:solidFill>
              </a:rPr>
              <a:t>1981 у Москві</a:t>
            </a:r>
            <a:endParaRPr lang="ru-RU" sz="2400" b="1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188641"/>
            <a:ext cx="5220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До України Олександр Запорожець уже не повернувся, хіба що </a:t>
            </a:r>
            <a:r>
              <a:rPr lang="ru-RU" sz="2400" b="1" smtClean="0">
                <a:solidFill>
                  <a:srgbClr val="FFFF00"/>
                </a:solidFill>
              </a:rPr>
              <a:t>подумки…</a:t>
            </a:r>
            <a:endParaRPr lang="ru-RU" sz="2400" b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678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3" b="8331"/>
          <a:stretch/>
        </p:blipFill>
        <p:spPr bwMode="auto">
          <a:xfrm>
            <a:off x="-22997" y="-1"/>
            <a:ext cx="53721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89" t="-3389" r="7939" b="3389"/>
          <a:stretch/>
        </p:blipFill>
        <p:spPr bwMode="auto">
          <a:xfrm>
            <a:off x="5076056" y="-237963"/>
            <a:ext cx="4067944" cy="7105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60648"/>
            <a:ext cx="8640959" cy="584775"/>
          </a:xfrm>
          <a:prstGeom prst="rect">
            <a:avLst/>
          </a:prstGeom>
        </p:spPr>
        <p:txBody>
          <a:bodyPr wrap="square">
            <a:prstTxWarp prst="textTriangleInverted">
              <a:avLst/>
            </a:prstTxWarp>
            <a:spAutoFit/>
          </a:bodyPr>
          <a:lstStyle/>
          <a:p>
            <a:pPr algn="ctr"/>
            <a:r>
              <a:rPr lang="ru-RU" sz="3200" b="1">
                <a:solidFill>
                  <a:srgbClr val="FFFF00"/>
                </a:solidFill>
              </a:rPr>
              <a:t>Використані  інтернет ресурси: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3" y="1196752"/>
            <a:ext cx="47651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rgbClr val="FFFF00"/>
                </a:solidFill>
              </a:rPr>
              <a:t>psychologis.com.ua</a:t>
            </a:r>
            <a:r>
              <a:rPr lang="en-US" sz="2400" b="1">
                <a:solidFill>
                  <a:srgbClr val="FFFF00"/>
                </a:solidFill>
              </a:rPr>
              <a:t>/</a:t>
            </a:r>
            <a:endParaRPr lang="ru-RU" sz="2400" b="1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4" y="2060848"/>
            <a:ext cx="46760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rgbClr val="FFFF00"/>
                </a:solidFill>
              </a:rPr>
              <a:t>radiosvoboda.org</a:t>
            </a:r>
            <a:r>
              <a:rPr lang="en-US" sz="2400" b="1">
                <a:solidFill>
                  <a:srgbClr val="FFFF00"/>
                </a:solidFill>
              </a:rPr>
              <a:t>/</a:t>
            </a:r>
            <a:endParaRPr lang="ru-RU" sz="2400" b="1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4" y="2852936"/>
            <a:ext cx="49117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rgbClr val="FFFF00"/>
                </a:solidFill>
              </a:rPr>
              <a:t>arhiv.orthodoxy.org.ua</a:t>
            </a:r>
            <a:r>
              <a:rPr lang="en-US" sz="2400" b="1">
                <a:solidFill>
                  <a:srgbClr val="FFFF00"/>
                </a:solidFill>
              </a:rPr>
              <a:t>/</a:t>
            </a:r>
            <a:endParaRPr lang="ru-RU" sz="2400" b="1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95448" y="3789040"/>
            <a:ext cx="4744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rgbClr val="FFFF00"/>
                </a:solidFill>
              </a:rPr>
              <a:t>www.google.com</a:t>
            </a:r>
            <a:endParaRPr lang="ru-RU" sz="2400" b="1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4" y="4725144"/>
            <a:ext cx="48095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rgbClr val="FFFF00"/>
                </a:solidFill>
              </a:rPr>
              <a:t>appsychology.org.ua</a:t>
            </a:r>
            <a:r>
              <a:rPr lang="en-US" sz="2400" b="1">
                <a:solidFill>
                  <a:srgbClr val="FFFF00"/>
                </a:solidFill>
              </a:rPr>
              <a:t>/</a:t>
            </a:r>
            <a:endParaRPr lang="ru-RU" sz="2400" b="1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67943" y="1052736"/>
            <a:ext cx="25922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rgbClr val="FFFF00"/>
                </a:solidFill>
              </a:rPr>
              <a:t>www.voppsy.ru</a:t>
            </a:r>
            <a:r>
              <a:rPr lang="en-US" sz="2400" b="1">
                <a:solidFill>
                  <a:srgbClr val="FFFF00"/>
                </a:solidFill>
              </a:rPr>
              <a:t>/</a:t>
            </a:r>
            <a:endParaRPr lang="ru-RU" sz="2400" b="1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67943" y="2291681"/>
            <a:ext cx="33843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rgbClr val="FFFF00"/>
                </a:solidFill>
              </a:rPr>
              <a:t>arhiv.orthodoxy.org.ua</a:t>
            </a:r>
            <a:r>
              <a:rPr lang="en-US" sz="2400" b="1">
                <a:solidFill>
                  <a:srgbClr val="FFFF00"/>
                </a:solidFill>
              </a:rPr>
              <a:t>/</a:t>
            </a:r>
            <a:endParaRPr lang="ru-RU" sz="2400" b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86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15" b="39244"/>
          <a:stretch/>
        </p:blipFill>
        <p:spPr bwMode="auto">
          <a:xfrm>
            <a:off x="18756" y="16768"/>
            <a:ext cx="914068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" t="322" r="-880" b="8472"/>
          <a:stretch/>
        </p:blipFill>
        <p:spPr bwMode="auto">
          <a:xfrm>
            <a:off x="618064" y="2496515"/>
            <a:ext cx="3172796" cy="434585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548680"/>
            <a:ext cx="7740351" cy="1571982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  <p:txBody>
          <a:bodyPr wrap="square">
            <a:prstTxWarp prst="textTriangle">
              <a:avLst/>
            </a:prstTxWarp>
            <a:spAutoFit/>
          </a:bodyPr>
          <a:lstStyle/>
          <a:p>
            <a:pPr algn="ctr"/>
            <a:r>
              <a:rPr lang="ru-RU" sz="4000" b="1">
                <a:solidFill>
                  <a:srgbClr val="FFFF00"/>
                </a:solidFill>
              </a:rPr>
              <a:t>Дякуємо за увагу</a:t>
            </a:r>
          </a:p>
        </p:txBody>
      </p:sp>
    </p:spTree>
    <p:extLst>
      <p:ext uri="{BB962C8B-B14F-4D97-AF65-F5344CB8AC3E}">
        <p14:creationId xmlns:p14="http://schemas.microsoft.com/office/powerpoint/2010/main" val="380464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44008" y="1268760"/>
            <a:ext cx="4032448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ріяв стати актором, але «провалився» на 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іспитах до Музично-драматичного інституту 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імені. 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М. В. 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Лисенка</a:t>
            </a:r>
            <a:endParaRPr lang="ru-RU" sz="2400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67" b="98667" l="418" r="98745">
                        <a14:foregroundMark x1="38912" y1="33333" x2="38912" y2="33333"/>
                        <a14:foregroundMark x1="38912" y1="32000" x2="38912" y2="32000"/>
                        <a14:foregroundMark x1="46025" y1="30667" x2="46025" y2="30667"/>
                        <a14:foregroundMark x1="48954" y1="31000" x2="48954" y2="31000"/>
                        <a14:foregroundMark x1="53975" y1="33333" x2="53975" y2="33333"/>
                        <a14:foregroundMark x1="48954" y1="52333" x2="48954" y2="52333"/>
                        <a14:foregroundMark x1="62762" y1="68333" x2="62762" y2="68333"/>
                        <a14:foregroundMark x1="57741" y1="61667" x2="57741" y2="61667"/>
                        <a14:foregroundMark x1="57741" y1="61667" x2="58159" y2="60000"/>
                        <a14:foregroundMark x1="46025" y1="57333" x2="46025" y2="57333"/>
                        <a14:foregroundMark x1="33891" y1="39667" x2="33891" y2="39667"/>
                        <a14:foregroundMark x1="58577" y1="66667" x2="58577" y2="66667"/>
                        <a14:foregroundMark x1="60251" y1="65000" x2="60251" y2="65000"/>
                        <a14:foregroundMark x1="7113" y1="92667" x2="5858" y2="93667"/>
                        <a14:foregroundMark x1="418" y1="52333" x2="418" y2="52333"/>
                        <a14:foregroundMark x1="49791" y1="41333" x2="49791" y2="41333"/>
                      </a14:backgroundRemoval>
                    </a14:imgEffect>
                    <a14:imgEffect>
                      <a14:colorTemperature colorTemp="88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758550" cy="54753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42961" y1="54475" x2="42961" y2="54475"/>
                        <a14:foregroundMark x1="45388" y1="51595" x2="45388" y2="51595"/>
                        <a14:foregroundMark x1="44296" y1="41868" x2="44296" y2="41868"/>
                        <a14:foregroundMark x1="42961" y1="40311" x2="42961" y2="40311"/>
                        <a14:foregroundMark x1="44296" y1="38988" x2="44296" y2="38988"/>
                        <a14:foregroundMark x1="47451" y1="42335" x2="47451" y2="42335"/>
                        <a14:foregroundMark x1="38714" y1="42802" x2="38714" y2="42802"/>
                        <a14:foregroundMark x1="51699" y1="42335" x2="51699" y2="42335"/>
                        <a14:foregroundMark x1="49636" y1="42802" x2="49636" y2="4280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974" y="1124744"/>
            <a:ext cx="3837424" cy="5984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265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0"/>
            <a:ext cx="8658168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Але Олександру поталанило 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стати учнем знаменитого режисера, засновника «Молодого театру» та «Березоля» Леся 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Курбаса</a:t>
            </a:r>
            <a:endParaRPr lang="ru-RU" sz="2400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905" r="100000">
                        <a14:foregroundMark x1="46190" y1="79722" x2="46190" y2="79722"/>
                        <a14:foregroundMark x1="46984" y1="75556" x2="46984" y2="75556"/>
                        <a14:foregroundMark x1="48095" y1="89167" x2="48095" y2="89167"/>
                        <a14:foregroundMark x1="47302" y1="94167" x2="47302" y2="94167"/>
                        <a14:foregroundMark x1="50159" y1="88333" x2="50159" y2="88333"/>
                        <a14:foregroundMark x1="46825" y1="78889" x2="46825" y2="78889"/>
                        <a14:foregroundMark x1="47778" y1="75833" x2="47778" y2="75833"/>
                        <a14:foregroundMark x1="69206" y1="12778" x2="69206" y2="12778"/>
                        <a14:foregroundMark x1="69841" y1="9722" x2="69841" y2="9722"/>
                        <a14:foregroundMark x1="70952" y1="8611" x2="70952" y2="8611"/>
                        <a14:foregroundMark x1="66349" y1="25556" x2="66349" y2="25556"/>
                        <a14:foregroundMark x1="62698" y1="35000" x2="62698" y2="35000"/>
                        <a14:foregroundMark x1="63968" y1="30833" x2="63968" y2="30833"/>
                        <a14:foregroundMark x1="63968" y1="27500" x2="63968" y2="27500"/>
                        <a14:foregroundMark x1="64921" y1="22778" x2="64921" y2="22778"/>
                        <a14:foregroundMark x1="68413" y1="18056" x2="69048" y2="16944"/>
                        <a14:foregroundMark x1="68889" y1="13611" x2="68889" y2="13611"/>
                        <a14:foregroundMark x1="68095" y1="16667" x2="68095" y2="16667"/>
                        <a14:foregroundMark x1="68095" y1="15556" x2="68254" y2="13611"/>
                        <a14:foregroundMark x1="68730" y1="12222" x2="68730" y2="12222"/>
                        <a14:foregroundMark x1="93968" y1="36944" x2="93968" y2="36944"/>
                        <a14:foregroundMark x1="95397" y1="30556" x2="95397" y2="30556"/>
                        <a14:foregroundMark x1="96667" y1="26111" x2="96667" y2="26111"/>
                        <a14:foregroundMark x1="97619" y1="24722" x2="98254" y2="24167"/>
                        <a14:foregroundMark x1="98413" y1="23333" x2="98413" y2="23333"/>
                        <a14:foregroundMark x1="93810" y1="38333" x2="93810" y2="38333"/>
                        <a14:foregroundMark x1="99048" y1="32778" x2="99048" y2="32778"/>
                        <a14:backgroundMark x1="58254" y1="95833" x2="58254" y2="95833"/>
                        <a14:backgroundMark x1="45873" y1="98611" x2="45873" y2="98611"/>
                        <a14:backgroundMark x1="37143" y1="98611" x2="37143" y2="98611"/>
                        <a14:backgroundMark x1="39365" y1="97500" x2="39365" y2="97500"/>
                        <a14:backgroundMark x1="34762" y1="98611" x2="34762" y2="98611"/>
                        <a14:backgroundMark x1="50635" y1="57222" x2="50635" y2="57222"/>
                        <a14:backgroundMark x1="51587" y1="55833" x2="51587" y2="55833"/>
                        <a14:backgroundMark x1="53333" y1="55833" x2="53333" y2="55833"/>
                        <a14:backgroundMark x1="51270" y1="61389" x2="51270" y2="61389"/>
                        <a14:backgroundMark x1="51429" y1="65278" x2="51429" y2="65278"/>
                        <a14:backgroundMark x1="98413" y1="31111" x2="98413" y2="31111"/>
                        <a14:backgroundMark x1="98571" y1="27500" x2="98571" y2="27500"/>
                        <a14:backgroundMark x1="97619" y1="34444" x2="97619" y2="34444"/>
                        <a14:backgroundMark x1="98413" y1="29722" x2="98413" y2="29722"/>
                      </a14:backgroundRemoval>
                    </a14:imgEffect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20" y="1772816"/>
            <a:ext cx="8531360" cy="487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55" b="99548" l="3070" r="982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816" y="1481925"/>
            <a:ext cx="2016224" cy="1954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20" y="847133"/>
            <a:ext cx="1304593" cy="1269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814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Зневірившись у своїх акторських 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даних обрав 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стезю 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науки.</a:t>
            </a:r>
          </a:p>
          <a:p>
            <a:pPr algn="ctr"/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1925 року вступив до 2-го Московського державного університету</a:t>
            </a:r>
            <a:endParaRPr lang="ru-RU" sz="2400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1537"/>
          <a:stretch/>
        </p:blipFill>
        <p:spPr bwMode="auto">
          <a:xfrm>
            <a:off x="573767" y="1605820"/>
            <a:ext cx="7996466" cy="4919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7718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80032" y="511259"/>
            <a:ext cx="4440440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ця обставина врятувала йому життя, бо вже у 1930-х роках багатьох березолівців заарештовано, деяких розстріляно, інших заслано на Соловецькі 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острови</a:t>
            </a:r>
            <a:endParaRPr lang="ru-RU" sz="2400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69" y="511259"/>
            <a:ext cx="3986363" cy="583548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483" y="3856612"/>
            <a:ext cx="4527505" cy="24901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92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40"/>
          <a:stretch/>
        </p:blipFill>
        <p:spPr bwMode="auto">
          <a:xfrm>
            <a:off x="59769" y="1569660"/>
            <a:ext cx="9024461" cy="52883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769" y="0"/>
            <a:ext cx="9024461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1929 року 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брав участь в експедиції на Алтай. Наслідком її стали матеріали, що лягли в основу першої друкованої праці молодого дослідника — «Умственное развитие й психические особенности ойротских детей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»</a:t>
            </a:r>
            <a:endParaRPr lang="ru-RU" sz="2400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565" t="6919" r="4065" b="17990"/>
          <a:stretch/>
        </p:blipFill>
        <p:spPr bwMode="auto">
          <a:xfrm>
            <a:off x="323528" y="2550470"/>
            <a:ext cx="2232248" cy="31827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213830"/>
            <a:ext cx="3036100" cy="20130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484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46648" y="764704"/>
            <a:ext cx="5305871" cy="267765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Учасник 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групи молодих 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дослідників-психологів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під керівництвом Льва Семеновича Виготського. Наукова 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доля О.Запорожця нерозривно пов'язана зі школою цього знаменитого 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психолога</a:t>
            </a:r>
            <a:endParaRPr lang="ru-RU" sz="2400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767137" cy="1150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525" r="1699"/>
          <a:stretch/>
        </p:blipFill>
        <p:spPr bwMode="auto">
          <a:xfrm>
            <a:off x="6975389" y="4077072"/>
            <a:ext cx="1801831" cy="246900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6615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656" y="3636634"/>
            <a:ext cx="3104733" cy="3104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142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05014"/>
            <a:ext cx="9144000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ри 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створеній в Харкові Українській психоневрологічній академії вирішено організувати психологічний сектор. На роботу в ньому запросили 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 С. 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Виготського, 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О. Р. Лурія, О. М. 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Леонтьєва,  О</a:t>
            </a:r>
            <a:r>
              <a:rPr lang="ru-RU" sz="24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 В. </a:t>
            </a:r>
            <a:r>
              <a:rPr lang="ru-RU" sz="2400" b="1" cap="all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Запорожця</a:t>
            </a:r>
            <a:endParaRPr lang="ru-RU" sz="2400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2679"/>
          <a:stretch/>
        </p:blipFill>
        <p:spPr bwMode="auto">
          <a:xfrm>
            <a:off x="755576" y="1926884"/>
            <a:ext cx="7934032" cy="49486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8200" y="4086619"/>
            <a:ext cx="4081587" cy="25123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297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split orient="vert"/>
      </p:transition>
    </mc:Choice>
    <mc:Fallback xmlns="">
      <p:transition spd="slow" advClick="0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1182</TotalTime>
  <Words>708</Words>
  <Application>Microsoft Office PowerPoint</Application>
  <PresentationFormat>Экран (4:3)</PresentationFormat>
  <Paragraphs>49</Paragraphs>
  <Slides>29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79</cp:revision>
  <dcterms:modified xsi:type="dcterms:W3CDTF">2020-07-28T08:07:24Z</dcterms:modified>
</cp:coreProperties>
</file>