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83" r:id="rId2"/>
    <p:sldId id="256" r:id="rId3"/>
    <p:sldId id="257" r:id="rId4"/>
    <p:sldId id="258" r:id="rId5"/>
    <p:sldId id="271" r:id="rId6"/>
    <p:sldId id="261" r:id="rId7"/>
    <p:sldId id="262" r:id="rId8"/>
    <p:sldId id="263" r:id="rId9"/>
    <p:sldId id="264" r:id="rId10"/>
    <p:sldId id="272" r:id="rId11"/>
    <p:sldId id="273" r:id="rId12"/>
    <p:sldId id="276" r:id="rId13"/>
    <p:sldId id="277" r:id="rId14"/>
    <p:sldId id="259" r:id="rId15"/>
    <p:sldId id="260" r:id="rId16"/>
    <p:sldId id="265" r:id="rId17"/>
    <p:sldId id="267" r:id="rId18"/>
    <p:sldId id="279" r:id="rId19"/>
    <p:sldId id="280" r:id="rId20"/>
    <p:sldId id="281" r:id="rId21"/>
    <p:sldId id="268" r:id="rId22"/>
    <p:sldId id="282" r:id="rId23"/>
    <p:sldId id="269" r:id="rId24"/>
    <p:sldId id="27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DC395-B983-454F-B9EF-9FE221DF1A97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BBE4D-4551-43CB-88CF-097D30654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94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BBE4D-4551-43CB-88CF-097D30654B9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278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 advClick="0" advTm="7000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7000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Click="0" advTm="7000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Click="0" advTm="7000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7000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 advClick="0" advTm="7000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16.09.2021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7000">
    <p:strips dir="ru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9.wdp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1.wdp"/><Relationship Id="rId5" Type="http://schemas.openxmlformats.org/officeDocument/2006/relationships/image" Target="../media/image51.png"/><Relationship Id="rId4" Type="http://schemas.openxmlformats.org/officeDocument/2006/relationships/image" Target="../media/image50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12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microsoft.com/office/2007/relationships/hdphoto" Target="../media/hdphoto4.wdp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7.wdp"/><Relationship Id="rId7" Type="http://schemas.microsoft.com/office/2007/relationships/hdphoto" Target="../media/hdphoto8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microsoft.com/office/2007/relationships/hdphoto" Target="../media/hdphoto9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2.wdp"/><Relationship Id="rId5" Type="http://schemas.openxmlformats.org/officeDocument/2006/relationships/image" Target="../media/image26.png"/><Relationship Id="rId4" Type="http://schemas.microsoft.com/office/2007/relationships/hdphoto" Target="../media/hdphoto11.wdp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60" y="978987"/>
            <a:ext cx="8280920" cy="545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Бібліотека Глухівського національного педагогічного університету пропонує ознайомитися з виставкою: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8368" y="2596862"/>
            <a:ext cx="2351424" cy="353943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algn="ctr"/>
            <a:r>
              <a:rPr lang="ru-RU" sz="3200">
                <a:solidFill>
                  <a:srgbClr val="92D050"/>
                </a:solidFill>
                <a:latin typeface="Arial Black" pitchFamily="34" charset="0"/>
              </a:rPr>
              <a:t>Ліс - душа планети, живий скарб нашої землі!</a:t>
            </a:r>
          </a:p>
        </p:txBody>
      </p:sp>
      <p:pic>
        <p:nvPicPr>
          <p:cNvPr id="4" name="videoplayback (3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933871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5227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Ліси охолоджують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міста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32656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mtClean="0">
              <a:solidFill>
                <a:srgbClr val="92D050"/>
              </a:solidFill>
              <a:latin typeface="Arial Black" pitchFamily="34" charset="0"/>
            </a:endParaRPr>
          </a:p>
          <a:p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завдяки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процесам випаровування деревами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вологи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  <a:p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Лісовий затінок –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альтернатива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кондиціонеру, особливо за відсутності останнього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75462"/>
            <a:ext cx="8253224" cy="538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7136898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38113"/>
            <a:ext cx="8782050" cy="658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88224" y="138113"/>
            <a:ext cx="2374801" cy="3139321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Дерева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здатні поглинати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гази-забруднювачі. </a:t>
            </a:r>
          </a:p>
          <a:p>
            <a:pPr algn="ctr"/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Така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боротьба не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минається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лісу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безслідно – часто атмосферне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забруднення є причиною загибелі лісів</a:t>
            </a:r>
          </a:p>
        </p:txBody>
      </p:sp>
    </p:spTree>
    <p:extLst>
      <p:ext uri="{BB962C8B-B14F-4D97-AF65-F5344CB8AC3E}">
        <p14:creationId xmlns:p14="http://schemas.microsoft.com/office/powerpoint/2010/main" val="128951527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439538"/>
            <a:ext cx="38483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Прекрасний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ліс у будь-який час року. Тільки в ньому відчувається справжня сила природи, її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дихання. Шум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листя завжди заспокоює і приносить рівновагу в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душу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912" y="193348"/>
            <a:ext cx="4783988" cy="66295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Documents and Settings\admin\Рабочий стол\картинки\картинки\1584738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93349"/>
            <a:ext cx="6006468" cy="45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906859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acf78518c6cb89fe6fe42ec3c00a751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08780"/>
            <a:ext cx="4448174" cy="666749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admin\Рабочий стол\f61ee2779226a44a6869e7029970ecc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760" y="264062"/>
            <a:ext cx="4637053" cy="662671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5" y="5157192"/>
            <a:ext cx="654678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Узимку ліс відпочиває. Сплять дерева, скинувши листя до весни. </a:t>
            </a:r>
          </a:p>
          <a:p>
            <a:pPr algn="ctr"/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У лісових норах, дуплах та барлогах зимують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звірі.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Поховалися комахи. Відлетіла на південь більшість лісових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птахів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9" t="15392" r="69092" b="38057"/>
          <a:stretch/>
        </p:blipFill>
        <p:spPr bwMode="auto">
          <a:xfrm>
            <a:off x="4197539" y="1196751"/>
            <a:ext cx="716280" cy="35897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748436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Навесні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ліс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оживає.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Тугі бруньки набухли на деревах за кілька днів. Вони розкрилися у ніжне зелене листя. Весняний ліс знову шумить від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вітру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5" y="1327994"/>
            <a:ext cx="9229717" cy="528710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1947950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3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На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мокрій та холодній землі з’являються перші проліски. Це маленькі, ніжні та тендітні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квіти.  </a:t>
            </a:r>
          </a:p>
          <a:p>
            <a:pPr algn="ctr"/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Прикрасить землю килим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з м’якої трави. В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иростуть 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яскраво-жовті примули, лілові крокуси, голубі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дзвіночки</a:t>
            </a:r>
            <a:endParaRPr lang="ru-RU" smtClean="0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48" y="1316961"/>
            <a:ext cx="8365504" cy="5497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3198504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Літо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!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У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лісі багато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чудових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звуків,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яких ніколи не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буває у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міському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шумі… Дятел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почне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стукати-довбати, зозуля закує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, заквакають на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болоті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жаби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79"/>
          <a:stretch/>
        </p:blipFill>
        <p:spPr bwMode="auto">
          <a:xfrm>
            <a:off x="418376" y="1327994"/>
            <a:ext cx="8437370" cy="529025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6388007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209208"/>
            <a:ext cx="38164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В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осени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в лісі б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агряне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листя осики схоже на достиглі яблука, жовте листя верби – на кораблики, а листя клена – на золоті зірки. Блищить на сонці сріблисте павутиння, червоніють яскраві кетяги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горобини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71" y="209208"/>
            <a:ext cx="4923963" cy="63295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7554"/>
          <a:stretch/>
        </p:blipFill>
        <p:spPr bwMode="auto">
          <a:xfrm>
            <a:off x="5348718" y="2800507"/>
            <a:ext cx="3271099" cy="3738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6410274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admin\Рабочий стол\f9e44065ccc25a568dbd2197e725a9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208" y="75062"/>
            <a:ext cx="5342672" cy="668110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admin\Рабочий стол\картинки\grass_001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924944"/>
            <a:ext cx="519709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5" r="4796" b="77563"/>
          <a:stretch/>
        </p:blipFill>
        <p:spPr bwMode="auto">
          <a:xfrm>
            <a:off x="183664" y="-17120"/>
            <a:ext cx="3816424" cy="193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664" y="1124744"/>
            <a:ext cx="36682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/>
              <a:t>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У далеку путь збираються дикі гуси.</a:t>
            </a:r>
          </a:p>
          <a:p>
            <a:pPr algn="ctr"/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Розрізаючи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синь неба,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піднімається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високо клин журавлів.</a:t>
            </a:r>
          </a:p>
          <a:p>
            <a:pPr algn="ctr"/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І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ліс шумить, прощаючись з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осінню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644210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Ліс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- це душа всієї планети. Його раціональне і розумне використання дарує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нам тепло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і затишок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07" y="1432951"/>
            <a:ext cx="8006578" cy="5004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582185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43204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Спільним домом для всіх нас є Земля – ​​унікальна планета сонячної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системи.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Унікальність Землі полягає в тому, що тут є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життя…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795" y="174225"/>
            <a:ext cx="4082575" cy="64855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12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369999"/>
            <a:ext cx="1574771" cy="239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43" y="1737976"/>
            <a:ext cx="4757098" cy="3563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Documents and Settings\admin\Рабочий стол\картинки\58ad82bc79fab15a65c6b05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19" y="6001225"/>
            <a:ext cx="4116050" cy="94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\Рабочий стол\unname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19462" y="2305712"/>
            <a:ext cx="6305712" cy="221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800061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53353"/>
            <a:ext cx="36724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Люди, які професійно стоять на сторожі гармонії і порядку в лісовому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господарстві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,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справедливо заслуговують глибокої поваги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1609"/>
            <a:ext cx="4462656" cy="6706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Documents and Settings\admin\Рабочий стол\картинки\1357876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780928"/>
            <a:ext cx="4968552" cy="430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884181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7" y="260648"/>
            <a:ext cx="7887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Нехай невтомна праця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лісівників  буде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увінчана успіхами, Божою допомогою і вдячністю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природи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95" y="1124744"/>
            <a:ext cx="7887517" cy="526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943634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132856"/>
            <a:ext cx="30963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День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працівників лісу закріплений Указом Президента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України від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28 серпня 1993 року № 356/93 і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святкується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на третю неділю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вересня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9218" name="Picture 2" descr="C:\Documents and Settings\admin\Рабочий стол\8f18bf0ae2cd6be2c7d49e7952ab046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-29696"/>
            <a:ext cx="5292588" cy="7056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admin\Рабочий стол\картинки\картинки\e3a3e02e04ce1273e042e1539c4545c1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88" y="-35024"/>
            <a:ext cx="2857500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Documents and Settings\admin\Рабочий стол\картинки\58ad82bc79fab15a65c6b054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232" y="4534232"/>
            <a:ext cx="6840760" cy="298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065254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>
            <a:off x="5702437" y="980728"/>
            <a:ext cx="3190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92D050"/>
                </a:solidFill>
                <a:latin typeface="Arial Black" pitchFamily="34" charset="0"/>
              </a:rPr>
              <a:t>www.dilovamova.com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60031" y="116632"/>
            <a:ext cx="4176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rgbClr val="92D050"/>
                </a:solidFill>
                <a:latin typeface="Arial Black" pitchFamily="34" charset="0"/>
              </a:rPr>
              <a:t>Інтернет ресурси:</a:t>
            </a:r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3995936" y="1350060"/>
            <a:ext cx="4320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rgbClr val="92D050"/>
                </a:solidFill>
                <a:latin typeface="Arial Black" pitchFamily="34" charset="0"/>
              </a:rPr>
              <a:t>oliivska.gromada.org.ua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4644008" y="2708920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rgbClr val="92D050"/>
                </a:solidFill>
                <a:latin typeface="Arial Black" pitchFamily="34" charset="0"/>
              </a:rPr>
              <a:t>www.bestreferat.ru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4283968" y="3284984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92D050"/>
                </a:solidFill>
                <a:latin typeface="Arial Black" pitchFamily="34" charset="0"/>
              </a:rPr>
              <a:t>2dip.su/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рефераты/852269/</a:t>
            </a:r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5382382" y="4906326"/>
            <a:ext cx="33660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rgbClr val="92D050"/>
                </a:solidFill>
                <a:latin typeface="Arial Black" pitchFamily="34" charset="0"/>
              </a:rPr>
              <a:t>dovidka.biz.ua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1988840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rgbClr val="92D050"/>
                </a:solidFill>
                <a:latin typeface="Arial Black" pitchFamily="34" charset="0"/>
              </a:rPr>
              <a:t>ukr.school-essay.ru/tvir-opis-lisu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82383" y="3982996"/>
            <a:ext cx="31500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rgbClr val="92D050"/>
                </a:solidFill>
                <a:latin typeface="Arial Black" pitchFamily="34" charset="0"/>
              </a:rPr>
              <a:t>uk.wikipedia.org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10242" name="Picture 2" descr="C:\Documents and Settings\admin\Рабочий стол\d83b18f707a47f8d66aa82a2d5e8c1d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38757"/>
            <a:ext cx="3816424" cy="657352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997887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04664"/>
            <a:ext cx="64087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>
                <a:solidFill>
                  <a:srgbClr val="92D050"/>
                </a:solidFill>
                <a:latin typeface="Arial Black" pitchFamily="34" charset="0"/>
              </a:rPr>
              <a:t>Дякуємо за увагу</a:t>
            </a:r>
          </a:p>
        </p:txBody>
      </p:sp>
      <p:pic>
        <p:nvPicPr>
          <p:cNvPr id="11267" name="Picture 3" descr="C:\Documents and Settings\admin\Рабочий стол\book-4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072071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958668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2664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Ліс – найбільше природне багатство.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Письменники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і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художники описують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і змальовують ліс, 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як живу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істоту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5056"/>
            <a:ext cx="4152331" cy="6228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Documents and Settings\admin\Рабочий стол\1555835335_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77" b="98986" l="1778" r="98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03624" y="1968404"/>
            <a:ext cx="6278881" cy="343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038095"/>
            <a:ext cx="4114800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Documents and Settings\admin\Рабочий стол\картинки\2294174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64159"/>
            <a:ext cx="324036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507847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7856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Він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говорить, співає, дихає, народжує, пробуджує…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591" y="267856"/>
            <a:ext cx="4328809" cy="65155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582295"/>
            <a:ext cx="4090054" cy="5112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744223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Ліс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и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– джерело цінних ресурсів, виділяють кисень і поглинають вуглекислий газ, домівка для багатьох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видів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рослин та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тварин 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2656"/>
            <a:ext cx="4951156" cy="6276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" r="8151"/>
          <a:stretch/>
        </p:blipFill>
        <p:spPr bwMode="auto">
          <a:xfrm>
            <a:off x="332424" y="2354898"/>
            <a:ext cx="3014032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7"/>
          <a:stretch/>
        </p:blipFill>
        <p:spPr bwMode="auto">
          <a:xfrm>
            <a:off x="2745904" y="4352216"/>
            <a:ext cx="3226368" cy="22571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52216"/>
            <a:ext cx="1896716" cy="2329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0000">
            <a:off x="2286028" y="1950788"/>
            <a:ext cx="2385669" cy="2385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26" y="3646388"/>
            <a:ext cx="3213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1528121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9032" y="836712"/>
            <a:ext cx="305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Ліси запобігають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повеням.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  <a:p>
            <a:pPr algn="ctr"/>
            <a:endParaRPr lang="ru-RU">
              <a:solidFill>
                <a:srgbClr val="92D050"/>
              </a:solidFill>
              <a:latin typeface="Arial Black" pitchFamily="34" charset="0"/>
            </a:endParaRPr>
          </a:p>
          <a:p>
            <a:pPr algn="ctr"/>
            <a:endParaRPr lang="ru-RU">
              <a:solidFill>
                <a:srgbClr val="92D050"/>
              </a:solidFill>
              <a:latin typeface="Arial Black" pitchFamily="34" charset="0"/>
            </a:endParaRPr>
          </a:p>
          <a:p>
            <a:pPr algn="ctr"/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К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орені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й крони дерев утримують та поглинають воду під час дощів або танення снігу. Після цього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 повільно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вивільняють її – в результаті річки не переповнюються за короткий час, що дозволяє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зменшити </a:t>
            </a:r>
            <a:r>
              <a:rPr lang="ru-RU">
                <a:solidFill>
                  <a:srgbClr val="92D050"/>
                </a:solidFill>
                <a:latin typeface="Arial Black" pitchFamily="34" charset="0"/>
              </a:rPr>
              <a:t>збитки від </a:t>
            </a:r>
            <a:r>
              <a:rPr lang="ru-RU" smtClean="0">
                <a:solidFill>
                  <a:srgbClr val="92D050"/>
                </a:solidFill>
                <a:latin typeface="Arial Black" pitchFamily="34" charset="0"/>
              </a:rPr>
              <a:t>паводків</a:t>
            </a:r>
            <a:endParaRPr lang="ru-RU">
              <a:solidFill>
                <a:srgbClr val="92D050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1777"/>
            <a:ext cx="4355478" cy="63855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C:\Documents and Settings\admin\Рабочий стол\127894668_113886634_5227673_885497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82551" y="1811306"/>
            <a:ext cx="6442387" cy="288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" y="5913437"/>
            <a:ext cx="4114800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6410656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leto-dozhd-4.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16" y="332656"/>
            <a:ext cx="8392576" cy="629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332656"/>
            <a:ext cx="3960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І посухам </a:t>
            </a:r>
            <a:r>
              <a:rPr lang="ru-RU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ліси запобігають.</a:t>
            </a:r>
            <a:endParaRPr lang="ru-RU">
              <a:solidFill>
                <a:schemeClr val="tx2">
                  <a:lumMod val="1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Л</a:t>
            </a:r>
            <a:r>
              <a:rPr lang="ru-RU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ісовий </a:t>
            </a:r>
            <a:r>
              <a:rPr lang="ru-RU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ґрунт більш проникний для води, тому вона довше там затримується.</a:t>
            </a:r>
          </a:p>
          <a:p>
            <a:pPr algn="ctr"/>
            <a:r>
              <a:rPr lang="ru-RU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Під </a:t>
            </a:r>
            <a:r>
              <a:rPr lang="ru-RU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час дощів краплі води затримуються на величезній площі листя дерев і потім випаровуються</a:t>
            </a:r>
            <a:r>
              <a:rPr lang="ru-RU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,  </a:t>
            </a:r>
            <a:r>
              <a:rPr lang="ru-RU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роблячи повітря більш вологим.</a:t>
            </a:r>
          </a:p>
          <a:p>
            <a:pPr algn="ctr"/>
            <a:r>
              <a:rPr lang="ru-RU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С</a:t>
            </a:r>
            <a:r>
              <a:rPr lang="ru-RU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амі дерева </a:t>
            </a:r>
            <a:r>
              <a:rPr lang="ru-RU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постійно </a:t>
            </a:r>
            <a:r>
              <a:rPr lang="ru-RU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випаровують воду </a:t>
            </a:r>
            <a:r>
              <a:rPr lang="ru-RU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через поверхню </a:t>
            </a:r>
            <a:r>
              <a:rPr lang="ru-RU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листя</a:t>
            </a:r>
            <a:endParaRPr lang="ru-RU">
              <a:solidFill>
                <a:schemeClr val="tx2">
                  <a:lumMod val="1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995332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76" y="237376"/>
            <a:ext cx="8523917" cy="6392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55776" y="629980"/>
            <a:ext cx="64807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Дерева утримують </a:t>
            </a:r>
            <a:r>
              <a:rPr lang="ru-RU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корінням ґрунт </a:t>
            </a:r>
            <a:r>
              <a:rPr lang="ru-RU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на місці,</a:t>
            </a:r>
            <a:endParaRPr lang="ru-RU">
              <a:solidFill>
                <a:schemeClr val="tx2">
                  <a:lumMod val="2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на схилах </a:t>
            </a:r>
            <a:r>
              <a:rPr lang="ru-RU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 запобігають </a:t>
            </a:r>
            <a:r>
              <a:rPr lang="ru-RU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зсувам.</a:t>
            </a:r>
          </a:p>
          <a:p>
            <a:pPr algn="ctr"/>
            <a:r>
              <a:rPr lang="ru-RU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Ліси </a:t>
            </a:r>
            <a:r>
              <a:rPr lang="ru-RU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настільки круті, що можуть стримувати </a:t>
            </a:r>
            <a:r>
              <a:rPr lang="ru-RU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пустелі – </a:t>
            </a:r>
            <a:r>
              <a:rPr lang="ru-RU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Сахару, чи </a:t>
            </a:r>
            <a:r>
              <a:rPr lang="ru-RU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її менших родичів – українські Олешківські </a:t>
            </a:r>
            <a:r>
              <a:rPr lang="ru-RU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піски</a:t>
            </a:r>
            <a:endParaRPr lang="ru-RU">
              <a:solidFill>
                <a:schemeClr val="tx2">
                  <a:lumMod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31840" y="260648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Ліси протидіють ерозіям і зсувам </a:t>
            </a:r>
            <a:r>
              <a:rPr lang="ru-RU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ґрунту.</a:t>
            </a:r>
            <a:endParaRPr lang="ru-RU">
              <a:solidFill>
                <a:schemeClr val="tx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778" l="3111" r="93778">
                        <a14:foregroundMark x1="29333" y1="15556" x2="29333" y2="15556"/>
                        <a14:foregroundMark x1="27111" y1="10222" x2="27111" y2="10222"/>
                        <a14:foregroundMark x1="35111" y1="21778" x2="35111" y2="21778"/>
                        <a14:foregroundMark x1="34222" y1="28000" x2="31556" y2="25333"/>
                        <a14:foregroundMark x1="28000" y1="18222" x2="28000" y2="18222"/>
                        <a14:foregroundMark x1="33778" y1="20444" x2="33778" y2="20444"/>
                        <a14:foregroundMark x1="39111" y1="24000" x2="39111" y2="24000"/>
                        <a14:foregroundMark x1="30667" y1="8889" x2="30667" y2="8889"/>
                        <a14:foregroundMark x1="29333" y1="6222" x2="29333" y2="6222"/>
                        <a14:backgroundMark x1="49778" y1="7556" x2="49778" y2="7556"/>
                        <a14:backgroundMark x1="43556" y1="8444" x2="43556" y2="8444"/>
                        <a14:backgroundMark x1="40000" y1="18222" x2="40000" y2="18222"/>
                        <a14:backgroundMark x1="39111" y1="11111" x2="39111" y2="11111"/>
                        <a14:backgroundMark x1="40000" y1="4889" x2="40000" y2="4889"/>
                        <a14:backgroundMark x1="38667" y1="1333" x2="38667" y2="1333"/>
                        <a14:backgroundMark x1="35556" y1="2667" x2="35556" y2="2667"/>
                        <a14:backgroundMark x1="46222" y1="13333" x2="46222" y2="13333"/>
                      </a14:backgroundRemoval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371" y="4378201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941" l="0" r="984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52" y="4077072"/>
            <a:ext cx="2376264" cy="2416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241757" y="6010280"/>
            <a:ext cx="1590189" cy="511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534809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653010" cy="60277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5" y="1196752"/>
            <a:ext cx="86426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Л</a:t>
            </a:r>
            <a:r>
              <a:rPr lang="ru-RU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ісосмуги </a:t>
            </a:r>
            <a:r>
              <a:rPr lang="ru-RU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навколо полів </a:t>
            </a:r>
            <a:r>
              <a:rPr lang="ru-RU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– </a:t>
            </a:r>
            <a:r>
              <a:rPr lang="ru-RU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важливі для захисту культур від снігу, </a:t>
            </a:r>
            <a:r>
              <a:rPr lang="ru-RU" smtClean="0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вітру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497554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chemeClr val="tx2">
                    <a:lumMod val="25000"/>
                  </a:schemeClr>
                </a:solidFill>
                <a:latin typeface="Arial Black" pitchFamily="34" charset="0"/>
              </a:rPr>
              <a:t>Ліси ведуть запеклу боротьбу зі шкідниками</a:t>
            </a:r>
          </a:p>
        </p:txBody>
      </p:sp>
    </p:spTree>
    <p:extLst>
      <p:ext uri="{BB962C8B-B14F-4D97-AF65-F5344CB8AC3E}">
        <p14:creationId xmlns:p14="http://schemas.microsoft.com/office/powerpoint/2010/main" val="2834341317"/>
      </p:ext>
    </p:extLst>
  </p:cSld>
  <p:clrMapOvr>
    <a:masterClrMapping/>
  </p:clrMapOvr>
  <p:transition spd="slow" advClick="0" advTm="7000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1109</TotalTime>
  <Words>546</Words>
  <Application>Microsoft Office PowerPoint</Application>
  <PresentationFormat>Экран (4:3)</PresentationFormat>
  <Paragraphs>51</Paragraphs>
  <Slides>24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58</cp:revision>
  <dcterms:modified xsi:type="dcterms:W3CDTF">2021-09-16T08:52:27Z</dcterms:modified>
</cp:coreProperties>
</file>