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04" r:id="rId3"/>
    <p:sldId id="310" r:id="rId4"/>
    <p:sldId id="287" r:id="rId5"/>
    <p:sldId id="308" r:id="rId6"/>
    <p:sldId id="294" r:id="rId7"/>
    <p:sldId id="309" r:id="rId8"/>
    <p:sldId id="307" r:id="rId9"/>
    <p:sldId id="306" r:id="rId10"/>
    <p:sldId id="290" r:id="rId11"/>
    <p:sldId id="288" r:id="rId12"/>
    <p:sldId id="289" r:id="rId13"/>
    <p:sldId id="296" r:id="rId14"/>
    <p:sldId id="311" r:id="rId15"/>
    <p:sldId id="273" r:id="rId16"/>
    <p:sldId id="275" r:id="rId17"/>
    <p:sldId id="274" r:id="rId18"/>
    <p:sldId id="278" r:id="rId19"/>
    <p:sldId id="277" r:id="rId20"/>
    <p:sldId id="281" r:id="rId21"/>
    <p:sldId id="303" r:id="rId22"/>
    <p:sldId id="280" r:id="rId23"/>
    <p:sldId id="279" r:id="rId24"/>
    <p:sldId id="285" r:id="rId25"/>
    <p:sldId id="286" r:id="rId26"/>
    <p:sldId id="282" r:id="rId27"/>
    <p:sldId id="283" r:id="rId28"/>
    <p:sldId id="27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190" autoAdjust="0"/>
  </p:normalViewPr>
  <p:slideViewPr>
    <p:cSldViewPr>
      <p:cViewPr>
        <p:scale>
          <a:sx n="77" d="100"/>
          <a:sy n="77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85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346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661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86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3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741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822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167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60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229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3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5126"/>
            <a:ext cx="79057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457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3108" y="1500174"/>
            <a:ext cx="55721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Times New Roman" pitchFamily="18" charset="0"/>
              </a:rPr>
              <a:t>«</a:t>
            </a:r>
            <a:r>
              <a:rPr kumimoji="0" lang="uk-UA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Times New Roman" pitchFamily="18" charset="0"/>
              </a:rPr>
              <a:t>Славетні сини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Times New Roman" pitchFamily="18" charset="0"/>
              </a:rPr>
              <a:t>Глухівської   землі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Times New Roman" pitchFamily="18" charset="0"/>
              </a:rPr>
              <a:t>»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mpir Deco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3357562"/>
            <a:ext cx="650085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latin typeface="Ampir Deco" pitchFamily="2" charset="0"/>
                <a:ea typeface="Times New Roman" pitchFamily="18" charset="0"/>
              </a:rPr>
              <a:t/>
            </a:r>
            <a:br>
              <a:rPr lang="uk-UA" sz="2000" dirty="0" smtClean="0">
                <a:latin typeface="Ampir Deco" pitchFamily="2" charset="0"/>
                <a:ea typeface="Times New Roman" pitchFamily="18" charset="0"/>
              </a:rPr>
            </a:br>
            <a:r>
              <a:rPr lang="uk-UA" dirty="0" err="1" smtClean="0">
                <a:latin typeface="Ampir Deco" pitchFamily="2" charset="0"/>
                <a:ea typeface="Times New Roman" pitchFamily="18" charset="0"/>
              </a:rPr>
              <a:t>Уманець</a:t>
            </a:r>
            <a:r>
              <a:rPr lang="uk-UA" dirty="0" smtClean="0">
                <a:latin typeface="Ampir Deco" pitchFamily="2" charset="0"/>
                <a:ea typeface="Times New Roman" pitchFamily="18" charset="0"/>
              </a:rPr>
              <a:t> Федір Михайлович </a:t>
            </a:r>
          </a:p>
          <a:p>
            <a:pPr algn="ctr"/>
            <a:r>
              <a:rPr lang="uk-UA" dirty="0" smtClean="0">
                <a:latin typeface="Ampir Deco" pitchFamily="2" charset="0"/>
                <a:ea typeface="Times New Roman" pitchFamily="18" charset="0"/>
              </a:rPr>
              <a:t> </a:t>
            </a:r>
            <a:r>
              <a:rPr lang="uk-UA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(1841–1908 (1917?))</a:t>
            </a:r>
            <a:endParaRPr lang="uk-UA" dirty="0" smtClean="0">
              <a:latin typeface="Ampir Deco" pitchFamily="2" charset="0"/>
              <a:ea typeface="Times New Roman" pitchFamily="18" charset="0"/>
            </a:endParaRPr>
          </a:p>
          <a:p>
            <a:pPr algn="ctr"/>
            <a:r>
              <a:rPr lang="uk-UA" dirty="0" smtClean="0">
                <a:latin typeface="Ampir Deco" pitchFamily="2" charset="0"/>
                <a:ea typeface="Times New Roman" pitchFamily="18" charset="0"/>
              </a:rPr>
              <a:t> </a:t>
            </a:r>
            <a:r>
              <a:rPr lang="ru-RU" dirty="0" smtClean="0">
                <a:latin typeface="Ampir Deco" pitchFamily="2" charset="0"/>
              </a:rPr>
              <a:t/>
            </a:r>
            <a:br>
              <a:rPr lang="ru-RU" dirty="0" smtClean="0">
                <a:latin typeface="Ampir Deco" pitchFamily="2" charset="0"/>
              </a:rPr>
            </a:br>
            <a:r>
              <a:rPr lang="uk-UA" dirty="0" err="1" smtClean="0">
                <a:latin typeface="Ampir Deco" pitchFamily="2" charset="0"/>
                <a:ea typeface="Times New Roman" pitchFamily="18" charset="0"/>
              </a:rPr>
              <a:t>Фльоров</a:t>
            </a:r>
            <a:r>
              <a:rPr lang="uk-UA" dirty="0" smtClean="0">
                <a:latin typeface="Ampir Deco" pitchFamily="2" charset="0"/>
                <a:ea typeface="Times New Roman" pitchFamily="18" charset="0"/>
              </a:rPr>
              <a:t> Олексій Павлович </a:t>
            </a:r>
          </a:p>
          <a:p>
            <a:pPr algn="ctr"/>
            <a:r>
              <a:rPr lang="uk-UA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(1866-1954)</a:t>
            </a:r>
            <a:r>
              <a:rPr lang="uk-UA" dirty="0" smtClean="0">
                <a:latin typeface="Ampir Deco" pitchFamily="2" charset="0"/>
                <a:ea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spd="slow" advClick="0" advTm="5000">
    <p:wipe dir="d"/>
    <p:sndAc>
      <p:stSnd loop="1">
        <p:snd r:embed="rId2" name="nlysenko-elegiya-zapis-2003-g (online-audio-converter.com)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Documents and Settings\Administrator\Рабочий стол\сини славетноъ\69BDC9AB-92A2-4231-A43C-301FDCF3204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3408365" cy="4572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4143380"/>
            <a:ext cx="3571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mpir Deco" pitchFamily="2" charset="0"/>
              </a:rPr>
              <a:t>Уманец, Ф. М.</a:t>
            </a:r>
          </a:p>
          <a:p>
            <a:r>
              <a:rPr lang="ru-RU" i="1" dirty="0" smtClean="0">
                <a:latin typeface="Ampir Deco" pitchFamily="2" charset="0"/>
              </a:rPr>
              <a:t>    Вырождение Польши / Ф. М. Уманец. - СПб. : </a:t>
            </a:r>
            <a:r>
              <a:rPr lang="ru-RU" i="1" dirty="0" err="1" smtClean="0">
                <a:latin typeface="Ampir Deco" pitchFamily="2" charset="0"/>
              </a:rPr>
              <a:t>Типо-литография</a:t>
            </a:r>
            <a:r>
              <a:rPr lang="ru-RU" i="1" dirty="0" smtClean="0">
                <a:latin typeface="Ampir Deco" pitchFamily="2" charset="0"/>
              </a:rPr>
              <a:t> М. Хана, 1872. - 340 с.</a:t>
            </a:r>
          </a:p>
        </p:txBody>
      </p:sp>
    </p:spTree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Documents and Settings\Administrator\Рабочий стол\сини славетноъ\D860A350-1E33-49A5-AD69-25E6FF86BE7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3921124" cy="56757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2066" y="2571744"/>
            <a:ext cx="371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mpir Deco" pitchFamily="2" charset="0"/>
              </a:rPr>
              <a:t> Уманец, Ф. М.</a:t>
            </a:r>
          </a:p>
          <a:p>
            <a:r>
              <a:rPr lang="ru-RU" i="1" dirty="0" smtClean="0">
                <a:latin typeface="Ampir Deco" pitchFamily="2" charset="0"/>
              </a:rPr>
              <a:t>    Александр и Сперанский : историческая монография / Ф. М. Уманец. - СПб. : Типография М. Д. </a:t>
            </a:r>
            <a:r>
              <a:rPr lang="ru-RU" i="1" dirty="0" err="1" smtClean="0">
                <a:latin typeface="Ampir Deco" pitchFamily="2" charset="0"/>
              </a:rPr>
              <a:t>Ломковского</a:t>
            </a:r>
            <a:r>
              <a:rPr lang="ru-RU" i="1" dirty="0" smtClean="0">
                <a:latin typeface="Ampir Deco" pitchFamily="2" charset="0"/>
              </a:rPr>
              <a:t>, 1910. - 169 с.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 advTm="5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Documents and Settings\Administrator\Рабочий стол\сини славетноъ\109BFEC8-3A81-49FF-9DFC-ADC0A750258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3817586" cy="57150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57752" y="2786058"/>
            <a:ext cx="357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mpir Deco" pitchFamily="2" charset="0"/>
              </a:rPr>
              <a:t>Уманец, Ф. М.</a:t>
            </a:r>
          </a:p>
          <a:p>
            <a:r>
              <a:rPr lang="ru-RU" i="1" dirty="0" smtClean="0">
                <a:latin typeface="Ampir Deco" pitchFamily="2" charset="0"/>
              </a:rPr>
              <a:t>    Образовательные силы России. </a:t>
            </a:r>
          </a:p>
          <a:p>
            <a:r>
              <a:rPr lang="ru-RU" i="1" dirty="0" smtClean="0">
                <a:latin typeface="Ampir Deco" pitchFamily="2" charset="0"/>
              </a:rPr>
              <a:t>Ч. 1 : </a:t>
            </a:r>
            <a:r>
              <a:rPr lang="ru-RU" i="1" dirty="0" err="1" smtClean="0">
                <a:latin typeface="Ampir Deco" pitchFamily="2" charset="0"/>
              </a:rPr>
              <a:t>Ощественное</a:t>
            </a:r>
            <a:r>
              <a:rPr lang="ru-RU" i="1" dirty="0" smtClean="0">
                <a:latin typeface="Ampir Deco" pitchFamily="2" charset="0"/>
              </a:rPr>
              <a:t> воспитание. </a:t>
            </a:r>
          </a:p>
          <a:p>
            <a:r>
              <a:rPr lang="ru-RU" i="1" dirty="0" smtClean="0">
                <a:latin typeface="Ampir Deco" pitchFamily="2" charset="0"/>
              </a:rPr>
              <a:t>Ч. 2 : Народная школа. / </a:t>
            </a:r>
          </a:p>
          <a:p>
            <a:r>
              <a:rPr lang="ru-RU" i="1" dirty="0" smtClean="0">
                <a:latin typeface="Ampir Deco" pitchFamily="2" charset="0"/>
              </a:rPr>
              <a:t>Ф. М. Уманец. - СПб. : Типография М. Хана, 1871. - 437 с. </a:t>
            </a:r>
            <a:endParaRPr lang="ru-RU" i="1" dirty="0">
              <a:latin typeface="Ampir Deco" pitchFamily="2" charset="0"/>
            </a:endParaRPr>
          </a:p>
        </p:txBody>
      </p:sp>
    </p:spTree>
  </p:cSld>
  <p:clrMapOvr>
    <a:masterClrMapping/>
  </p:clrMapOvr>
  <p:transition spd="slow" advTm="5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9058" y="407194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err="1" smtClean="0">
                <a:latin typeface="Ampir Deco" pitchFamily="2" charset="0"/>
              </a:rPr>
              <a:t>Лазаревский</a:t>
            </a:r>
            <a:r>
              <a:rPr lang="ru-RU" i="1" dirty="0" smtClean="0">
                <a:latin typeface="Ampir Deco" pitchFamily="2" charset="0"/>
              </a:rPr>
              <a:t>, Ал.</a:t>
            </a:r>
          </a:p>
          <a:p>
            <a:r>
              <a:rPr lang="ru-RU" i="1" dirty="0" smtClean="0">
                <a:latin typeface="Ampir Deco" pitchFamily="2" charset="0"/>
              </a:rPr>
              <a:t>    Заметки о Мазепе : (по поводу книги Ф. М. Уманца "</a:t>
            </a:r>
            <a:r>
              <a:rPr lang="ru-RU" i="1" dirty="0" err="1" smtClean="0">
                <a:latin typeface="Ampir Deco" pitchFamily="2" charset="0"/>
              </a:rPr>
              <a:t>Гетьман</a:t>
            </a:r>
            <a:r>
              <a:rPr lang="ru-RU" i="1" dirty="0" smtClean="0">
                <a:latin typeface="Ampir Deco" pitchFamily="2" charset="0"/>
              </a:rPr>
              <a:t> Мазепа") / Ал. </a:t>
            </a:r>
            <a:r>
              <a:rPr lang="ru-RU" i="1" dirty="0" err="1" smtClean="0">
                <a:latin typeface="Ampir Deco" pitchFamily="2" charset="0"/>
              </a:rPr>
              <a:t>Лазаревский</a:t>
            </a:r>
            <a:r>
              <a:rPr lang="ru-RU" i="1" dirty="0" smtClean="0">
                <a:latin typeface="Ampir Deco" pitchFamily="2" charset="0"/>
              </a:rPr>
              <a:t> // Киевская старина. - 1898. - Кн. 2, год 17, т. 61, апрель. - С. 132 - 167. </a:t>
            </a:r>
            <a:endParaRPr lang="ru-RU" i="1" dirty="0">
              <a:latin typeface="Ampir Deco" pitchFamily="2" charset="0"/>
            </a:endParaRPr>
          </a:p>
        </p:txBody>
      </p:sp>
      <p:pic>
        <p:nvPicPr>
          <p:cNvPr id="53250" name="Picture 2" descr="C:\Documents and Settings\Administrator\Рабочий стол\сини славетноъ\0783238A-BECB-4FDB-B30A-59DE4381600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3032132" cy="4073432"/>
          </a:xfrm>
          <a:prstGeom prst="rect">
            <a:avLst/>
          </a:prstGeom>
          <a:noFill/>
        </p:spPr>
      </p:pic>
      <p:pic>
        <p:nvPicPr>
          <p:cNvPr id="53251" name="Picture 3" descr="C:\Documents and Settings\Administrator\Рабочий стол\сини славетноъ\91D6B821-04E4-48BC-A1E4-97D0829707DB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3424">
            <a:off x="3793229" y="552462"/>
            <a:ext cx="2286016" cy="33575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235743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3200" dirty="0" err="1" smtClean="0">
                <a:latin typeface="Ampir Deco" pitchFamily="2" charset="0"/>
                <a:ea typeface="Times New Roman" pitchFamily="18" charset="0"/>
              </a:rPr>
              <a:t>Фльоров</a:t>
            </a:r>
            <a:r>
              <a:rPr lang="uk-UA" sz="3200" dirty="0" smtClean="0">
                <a:latin typeface="Ampir Deco" pitchFamily="2" charset="0"/>
                <a:ea typeface="Times New Roman" pitchFamily="18" charset="0"/>
              </a:rPr>
              <a:t> Олексій Павлович </a:t>
            </a:r>
          </a:p>
          <a:p>
            <a:pPr algn="ctr"/>
            <a:r>
              <a:rPr lang="uk-UA" sz="32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(1866-1954)</a:t>
            </a:r>
            <a:r>
              <a:rPr lang="uk-UA" sz="3200" dirty="0" smtClean="0">
                <a:latin typeface="Ampir Deco" pitchFamily="2" charset="0"/>
                <a:ea typeface="Times New Roman" pitchFamily="18" charset="0"/>
              </a:rPr>
              <a:t> </a:t>
            </a:r>
            <a:endParaRPr lang="ru-RU" sz="3200" dirty="0"/>
          </a:p>
        </p:txBody>
      </p:sp>
    </p:spTree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5" name="Рисунок 10" descr="Фльоров_Портрет-231x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928670"/>
            <a:ext cx="3638568" cy="428628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429124" y="1071546"/>
            <a:ext cx="392909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mpir Deco" pitchFamily="2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14 березня виповнюється 155 років від дня народження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Олексія Павловича </a:t>
            </a:r>
            <a:r>
              <a:rPr lang="uk-UA" sz="2000" dirty="0" err="1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Фльорова</a:t>
            </a:r>
            <a:r>
              <a:rPr lang="uk-UA" sz="20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 (1866-1954) – </a:t>
            </a: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українського педагога і мовознавця, першого директора Чернігівського учительського інституту (нині – Чернігівський національний педагогічний університет імені Тараса Шевченка).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mpir Deco" pitchFamily="2" charset="0"/>
            </a:endParaRPr>
          </a:p>
        </p:txBody>
      </p:sp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C:\Documents and Settings\Administrator\Рабочий стол\сини славетноъ\IMG_0601-698x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857232"/>
            <a:ext cx="3403599" cy="471490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714356"/>
            <a:ext cx="41433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Ampir Deco" pitchFamily="2" charset="0"/>
              </a:rPr>
              <a:t>Народився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вчений</a:t>
            </a:r>
            <a:r>
              <a:rPr lang="ru-RU" dirty="0" smtClean="0">
                <a:latin typeface="Ampir Deco" pitchFamily="2" charset="0"/>
              </a:rPr>
              <a:t> у </a:t>
            </a:r>
            <a:r>
              <a:rPr lang="ru-RU" dirty="0" err="1" smtClean="0">
                <a:latin typeface="Ampir Deco" pitchFamily="2" charset="0"/>
              </a:rPr>
              <a:t>селі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Янівка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Глухівського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повіту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Чернігівської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губернії</a:t>
            </a:r>
            <a:r>
              <a:rPr lang="ru-RU" dirty="0" smtClean="0">
                <a:latin typeface="Ampir Deco" pitchFamily="2" charset="0"/>
              </a:rPr>
              <a:t>.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Батько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Павло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Миколайович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був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священиком</a:t>
            </a:r>
            <a:r>
              <a:rPr lang="ru-RU" dirty="0" smtClean="0">
                <a:latin typeface="Ampir Deco" pitchFamily="2" charset="0"/>
              </a:rPr>
              <a:t>, а </a:t>
            </a:r>
            <a:r>
              <a:rPr lang="ru-RU" dirty="0" err="1" smtClean="0">
                <a:latin typeface="Ampir Deco" pitchFamily="2" charset="0"/>
              </a:rPr>
              <a:t>мати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Євдокія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Пилипівна</a:t>
            </a:r>
            <a:r>
              <a:rPr lang="ru-RU" dirty="0" smtClean="0">
                <a:latin typeface="Ampir Deco" pitchFamily="2" charset="0"/>
              </a:rPr>
              <a:t> – дочкою </a:t>
            </a:r>
            <a:r>
              <a:rPr lang="ru-RU" dirty="0" err="1" smtClean="0">
                <a:latin typeface="Ampir Deco" pitchFamily="2" charset="0"/>
              </a:rPr>
              <a:t>священика</a:t>
            </a:r>
            <a:r>
              <a:rPr lang="ru-RU" dirty="0" smtClean="0">
                <a:latin typeface="Ampir Deco" pitchFamily="2" charset="0"/>
              </a:rPr>
              <a:t>. 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«У </a:t>
            </a:r>
            <a:r>
              <a:rPr lang="ru-RU" dirty="0" err="1" smtClean="0">
                <a:latin typeface="Ampir Deco" pitchFamily="2" charset="0"/>
              </a:rPr>
              <a:t>цій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релігійній</a:t>
            </a:r>
            <a:r>
              <a:rPr lang="ru-RU" dirty="0" smtClean="0">
                <a:latin typeface="Ampir Deco" pitchFamily="2" charset="0"/>
              </a:rPr>
              <a:t>, </a:t>
            </a:r>
            <a:r>
              <a:rPr lang="ru-RU" dirty="0" err="1" smtClean="0">
                <a:latin typeface="Ampir Deco" pitchFamily="2" charset="0"/>
              </a:rPr>
              <a:t>благочестивій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сім’ї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були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закладені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високі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духовні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якості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дитини</a:t>
            </a:r>
            <a:r>
              <a:rPr lang="ru-RU" dirty="0" smtClean="0">
                <a:latin typeface="Ampir Deco" pitchFamily="2" charset="0"/>
              </a:rPr>
              <a:t>. </a:t>
            </a:r>
          </a:p>
          <a:p>
            <a:pPr algn="ctr"/>
            <a:r>
              <a:rPr lang="ru-RU" dirty="0" err="1" smtClean="0">
                <a:latin typeface="Ampir Deco" pitchFamily="2" charset="0"/>
              </a:rPr>
              <a:t>Пізніше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сім’я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переїхала</a:t>
            </a:r>
            <a:r>
              <a:rPr lang="ru-RU" dirty="0" smtClean="0">
                <a:latin typeface="Ampir Deco" pitchFamily="2" charset="0"/>
              </a:rPr>
              <a:t> до </a:t>
            </a:r>
            <a:r>
              <a:rPr lang="ru-RU" dirty="0" err="1" smtClean="0">
                <a:latin typeface="Ampir Deco" pitchFamily="2" charset="0"/>
              </a:rPr>
              <a:t>Новгорода-Сіверського</a:t>
            </a:r>
            <a:r>
              <a:rPr lang="ru-RU" dirty="0" smtClean="0">
                <a:latin typeface="Ampir Deco" pitchFamily="2" charset="0"/>
              </a:rPr>
              <a:t>, 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до </a:t>
            </a:r>
            <a:r>
              <a:rPr lang="ru-RU" dirty="0" err="1" smtClean="0">
                <a:latin typeface="Ampir Deco" pitchFamily="2" charset="0"/>
              </a:rPr>
              <a:t>місця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служби</a:t>
            </a:r>
            <a:r>
              <a:rPr lang="ru-RU" dirty="0" smtClean="0">
                <a:latin typeface="Ampir Deco" pitchFamily="2" charset="0"/>
              </a:rPr>
              <a:t> батька», – писав у </a:t>
            </a:r>
            <a:r>
              <a:rPr lang="ru-RU" dirty="0" err="1" smtClean="0">
                <a:latin typeface="Ampir Deco" pitchFamily="2" charset="0"/>
              </a:rPr>
              <a:t>своєму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рукописі</a:t>
            </a:r>
            <a:r>
              <a:rPr lang="ru-RU" dirty="0" smtClean="0">
                <a:latin typeface="Ampir Deco" pitchFamily="2" charset="0"/>
              </a:rPr>
              <a:t> про </a:t>
            </a:r>
            <a:r>
              <a:rPr lang="ru-RU" dirty="0" err="1" smtClean="0">
                <a:latin typeface="Ampir Deco" pitchFamily="2" charset="0"/>
              </a:rPr>
              <a:t>життєвий</a:t>
            </a:r>
            <a:r>
              <a:rPr lang="ru-RU" dirty="0" smtClean="0">
                <a:latin typeface="Ampir Deco" pitchFamily="2" charset="0"/>
              </a:rPr>
              <a:t> та </a:t>
            </a:r>
            <a:r>
              <a:rPr lang="ru-RU" dirty="0" err="1" smtClean="0">
                <a:latin typeface="Ampir Deco" pitchFamily="2" charset="0"/>
              </a:rPr>
              <a:t>науковий</a:t>
            </a:r>
            <a:r>
              <a:rPr lang="ru-RU" dirty="0" smtClean="0">
                <a:latin typeface="Ampir Deco" pitchFamily="2" charset="0"/>
              </a:rPr>
              <a:t> шлях </a:t>
            </a:r>
            <a:r>
              <a:rPr lang="ru-RU" dirty="0" err="1" smtClean="0">
                <a:latin typeface="Ampir Deco" pitchFamily="2" charset="0"/>
              </a:rPr>
              <a:t>Олексія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Фльорова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його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син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Павло</a:t>
            </a:r>
            <a:r>
              <a:rPr lang="ru-RU" dirty="0" smtClean="0">
                <a:latin typeface="Ampir Deco" pitchFamily="2" charset="0"/>
              </a:rPr>
              <a:t>.</a:t>
            </a:r>
            <a:endParaRPr lang="ru-RU" dirty="0">
              <a:latin typeface="Ampir Deco" pitchFamily="2" charset="0"/>
            </a:endParaRPr>
          </a:p>
        </p:txBody>
      </p:sp>
    </p:spTree>
  </p:cSld>
  <p:clrMapOvr>
    <a:masterClrMapping/>
  </p:clrMapOvr>
  <p:transition spd="slow" advTm="15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714884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err="1" smtClean="0">
                <a:latin typeface="Ampir Deco" pitchFamily="2" charset="0"/>
              </a:rPr>
              <a:t>Олексій</a:t>
            </a:r>
            <a:r>
              <a:rPr lang="ru-RU" i="1" dirty="0" smtClean="0">
                <a:latin typeface="Ampir Deco" pitchFamily="2" charset="0"/>
              </a:rPr>
              <a:t> </a:t>
            </a:r>
            <a:r>
              <a:rPr lang="ru-RU" i="1" dirty="0" err="1" smtClean="0">
                <a:latin typeface="Ampir Deco" pitchFamily="2" charset="0"/>
              </a:rPr>
              <a:t>Фльоров</a:t>
            </a:r>
            <a:r>
              <a:rPr lang="ru-RU" i="1" dirty="0" smtClean="0">
                <a:latin typeface="Ampir Deco" pitchFamily="2" charset="0"/>
              </a:rPr>
              <a:t> </a:t>
            </a:r>
          </a:p>
          <a:p>
            <a:pPr algn="ctr"/>
            <a:r>
              <a:rPr lang="ru-RU" i="1" dirty="0" err="1" smtClean="0">
                <a:latin typeface="Ampir Deco" pitchFamily="2" charset="0"/>
              </a:rPr>
              <a:t>з</a:t>
            </a:r>
            <a:r>
              <a:rPr lang="ru-RU" i="1" dirty="0" smtClean="0">
                <a:latin typeface="Ampir Deco" pitchFamily="2" charset="0"/>
              </a:rPr>
              <a:t> дружиною. </a:t>
            </a:r>
            <a:endParaRPr lang="ru-RU" i="1" dirty="0">
              <a:latin typeface="Ampir Deco" pitchFamily="2" charset="0"/>
            </a:endParaRPr>
          </a:p>
        </p:txBody>
      </p:sp>
      <p:pic>
        <p:nvPicPr>
          <p:cNvPr id="32770" name="Picture 2" descr="C:\Documents and Settings\Administrator\Рабочий стол\сини славетноъ\IMG_0603-720x7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3657600" cy="373380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429124" y="785794"/>
            <a:ext cx="407196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В 1884 р. закінчив Новгород-Сіверську гімназію. Після завершення навчання вступив до Петербурзького історико-філологічного інституту, який закінчив в 1888 р. й отримав спеціальність викладача словесності та російської мови.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mpir Deco" pitchFamily="2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Молодий педагог з 1888 до 1913 р. жив і працював у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м. Одесі.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З 1913 до 1916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року-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в Петербурзі.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mpir Deco" pitchFamily="2" charset="0"/>
            </a:endParaRPr>
          </a:p>
        </p:txBody>
      </p:sp>
    </p:spTree>
  </p:cSld>
  <p:clrMapOvr>
    <a:masterClrMapping/>
  </p:clrMapOvr>
  <p:transition spd="slow" advTm="12000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1214422"/>
            <a:ext cx="4000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latin typeface="Ampir Deco" pitchFamily="2" charset="0"/>
              </a:rPr>
              <a:t> 15 березня 1919 р.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 О. </a:t>
            </a:r>
            <a:r>
              <a:rPr lang="uk-UA" sz="2000" dirty="0" err="1" smtClean="0">
                <a:latin typeface="Ampir Deco" pitchFamily="2" charset="0"/>
              </a:rPr>
              <a:t>Фльоров</a:t>
            </a:r>
            <a:r>
              <a:rPr lang="uk-UA" sz="2000" dirty="0" smtClean="0">
                <a:latin typeface="Ampir Deco" pitchFamily="2" charset="0"/>
              </a:rPr>
              <a:t>, за станом здоров</a:t>
            </a:r>
            <a:r>
              <a:rPr lang="ru-RU" sz="2000" dirty="0" smtClean="0">
                <a:latin typeface="Ampir Deco" pitchFamily="2" charset="0"/>
              </a:rPr>
              <a:t>’</a:t>
            </a:r>
            <a:r>
              <a:rPr lang="uk-UA" sz="2000" dirty="0" smtClean="0">
                <a:latin typeface="Ampir Deco" pitchFamily="2" charset="0"/>
              </a:rPr>
              <a:t>я, перейшов працювати на посаду викладача педагогіки та літератури.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 З 1892 р. почав друкуватися в педагогічних журналах «</a:t>
            </a:r>
            <a:r>
              <a:rPr lang="uk-UA" sz="2000" dirty="0" err="1" smtClean="0">
                <a:latin typeface="Ampir Deco" pitchFamily="2" charset="0"/>
              </a:rPr>
              <a:t>Педагогический</a:t>
            </a:r>
            <a:r>
              <a:rPr lang="uk-UA" sz="2000" dirty="0" smtClean="0">
                <a:latin typeface="Ampir Deco" pitchFamily="2" charset="0"/>
              </a:rPr>
              <a:t> </a:t>
            </a:r>
            <a:r>
              <a:rPr lang="uk-UA" sz="2000" dirty="0" err="1" smtClean="0">
                <a:latin typeface="Ampir Deco" pitchFamily="2" charset="0"/>
              </a:rPr>
              <a:t>сборник</a:t>
            </a:r>
            <a:r>
              <a:rPr lang="uk-UA" sz="2000" dirty="0" smtClean="0">
                <a:latin typeface="Ampir Deco" pitchFamily="2" charset="0"/>
              </a:rPr>
              <a:t>», «Журнал </a:t>
            </a:r>
            <a:r>
              <a:rPr lang="uk-UA" sz="2000" dirty="0" err="1" smtClean="0">
                <a:latin typeface="Ampir Deco" pitchFamily="2" charset="0"/>
              </a:rPr>
              <a:t>Министерства</a:t>
            </a:r>
            <a:r>
              <a:rPr lang="uk-UA" sz="2000" dirty="0" smtClean="0">
                <a:latin typeface="Ampir Deco" pitchFamily="2" charset="0"/>
              </a:rPr>
              <a:t> народного </a:t>
            </a:r>
            <a:r>
              <a:rPr lang="uk-UA" sz="2000" dirty="0" err="1" smtClean="0">
                <a:latin typeface="Ampir Deco" pitchFamily="2" charset="0"/>
              </a:rPr>
              <a:t>просвещения</a:t>
            </a:r>
            <a:r>
              <a:rPr lang="uk-UA" sz="2000" dirty="0" smtClean="0">
                <a:latin typeface="Ampir Deco" pitchFamily="2" charset="0"/>
              </a:rPr>
              <a:t>», 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«</a:t>
            </a:r>
            <a:r>
              <a:rPr lang="uk-UA" sz="2000" dirty="0" err="1" smtClean="0">
                <a:latin typeface="Ampir Deco" pitchFamily="2" charset="0"/>
              </a:rPr>
              <a:t>Педагогическая</a:t>
            </a:r>
            <a:r>
              <a:rPr lang="uk-UA" sz="2000" dirty="0" smtClean="0">
                <a:latin typeface="Ampir Deco" pitchFamily="2" charset="0"/>
              </a:rPr>
              <a:t> </a:t>
            </a:r>
            <a:r>
              <a:rPr lang="uk-UA" sz="2000" dirty="0" err="1" smtClean="0">
                <a:latin typeface="Ampir Deco" pitchFamily="2" charset="0"/>
              </a:rPr>
              <a:t>мысль</a:t>
            </a:r>
            <a:r>
              <a:rPr lang="uk-UA" sz="2000" dirty="0" smtClean="0">
                <a:latin typeface="Ampir Deco" pitchFamily="2" charset="0"/>
              </a:rPr>
              <a:t>» та ін.</a:t>
            </a:r>
            <a:endParaRPr lang="ru-RU" sz="2000" dirty="0">
              <a:latin typeface="Ampir Deco" pitchFamily="2" charset="0"/>
            </a:endParaRPr>
          </a:p>
        </p:txBody>
      </p:sp>
      <p:pic>
        <p:nvPicPr>
          <p:cNvPr id="36865" name="Picture 1" descr="C:\Documents and Settings\Administrator\Рабочий стол\сини славетноъ\939396_1708005886080841_1119502390_o-199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1895475" cy="2857500"/>
          </a:xfrm>
          <a:prstGeom prst="rect">
            <a:avLst/>
          </a:prstGeom>
          <a:noFill/>
        </p:spPr>
      </p:pic>
      <p:pic>
        <p:nvPicPr>
          <p:cNvPr id="36866" name="Picture 2" descr="C:\Documents and Settings\Administrator\Рабочий стол\сини славетноъ\10576309_1708005889414174_1811865664_o-185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714620"/>
            <a:ext cx="1762125" cy="2857500"/>
          </a:xfrm>
          <a:prstGeom prst="rect">
            <a:avLst/>
          </a:prstGeom>
          <a:noFill/>
        </p:spPr>
      </p:pic>
      <p:pic>
        <p:nvPicPr>
          <p:cNvPr id="36867" name="Picture 3" descr="C:\Documents and Settings\Administrator\Рабочий стол\сини славетноъ\12476631_1708005896080840_1849204686_o-185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071546"/>
            <a:ext cx="1762125" cy="2857500"/>
          </a:xfrm>
          <a:prstGeom prst="rect">
            <a:avLst/>
          </a:prstGeom>
          <a:noFill/>
        </p:spPr>
      </p:pic>
      <p:pic>
        <p:nvPicPr>
          <p:cNvPr id="36868" name="Picture 4" descr="C:\Documents and Settings\Administrator\Рабочий стол\сини славетноъ\12754900_1708005862747510_89052452_o-179x3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143248"/>
            <a:ext cx="1704975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3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6116" y="4500570"/>
            <a:ext cx="4857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Ampir Deco" pitchFamily="2" charset="0"/>
              </a:rPr>
              <a:t> 1 липня 1916 р. О. </a:t>
            </a:r>
            <a:r>
              <a:rPr lang="uk-UA" dirty="0" err="1" smtClean="0">
                <a:latin typeface="Ampir Deco" pitchFamily="2" charset="0"/>
              </a:rPr>
              <a:t>Фльорова</a:t>
            </a:r>
            <a:r>
              <a:rPr lang="uk-UA" dirty="0" smtClean="0">
                <a:latin typeface="Ampir Deco" pitchFamily="2" charset="0"/>
              </a:rPr>
              <a:t> призначили директором Чернігівського учительського інституту (нині – </a:t>
            </a:r>
            <a:r>
              <a:rPr lang="ru-RU" dirty="0" err="1" smtClean="0">
                <a:latin typeface="Ampir Deco" pitchFamily="2" charset="0"/>
              </a:rPr>
              <a:t>Національний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університет</a:t>
            </a:r>
            <a:r>
              <a:rPr lang="ru-RU" dirty="0" smtClean="0">
                <a:latin typeface="Ampir Deco" pitchFamily="2" charset="0"/>
              </a:rPr>
              <a:t> «</a:t>
            </a:r>
            <a:r>
              <a:rPr lang="ru-RU" dirty="0" err="1" smtClean="0">
                <a:latin typeface="Ampir Deco" pitchFamily="2" charset="0"/>
              </a:rPr>
              <a:t>Чернігівський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колегіум</a:t>
            </a:r>
            <a:r>
              <a:rPr lang="ru-RU" dirty="0" smtClean="0">
                <a:latin typeface="Ampir Deco" pitchFamily="2" charset="0"/>
              </a:rPr>
              <a:t>» </a:t>
            </a:r>
            <a:r>
              <a:rPr lang="ru-RU" dirty="0" err="1" smtClean="0">
                <a:latin typeface="Ampir Deco" pitchFamily="2" charset="0"/>
              </a:rPr>
              <a:t>імені</a:t>
            </a:r>
            <a:r>
              <a:rPr lang="ru-RU" dirty="0" smtClean="0">
                <a:latin typeface="Ampir Deco" pitchFamily="2" charset="0"/>
              </a:rPr>
              <a:t> Т. Г. </a:t>
            </a:r>
            <a:r>
              <a:rPr lang="ru-RU" dirty="0" err="1" smtClean="0">
                <a:latin typeface="Ampir Deco" pitchFamily="2" charset="0"/>
              </a:rPr>
              <a:t>Шевченк</a:t>
            </a:r>
            <a:r>
              <a:rPr lang="ru-RU" i="1" dirty="0" err="1" smtClean="0">
                <a:latin typeface="Ampir Deco" pitchFamily="2" charset="0"/>
              </a:rPr>
              <a:t>а</a:t>
            </a:r>
            <a:r>
              <a:rPr lang="uk-UA" i="1" dirty="0" smtClean="0">
                <a:latin typeface="Ampir Deco" pitchFamily="2" charset="0"/>
              </a:rPr>
              <a:t>).</a:t>
            </a:r>
            <a:endParaRPr lang="ru-RU" i="1" dirty="0">
              <a:latin typeface="Ampir Deco" pitchFamily="2" charset="0"/>
            </a:endParaRPr>
          </a:p>
        </p:txBody>
      </p:sp>
      <p:pic>
        <p:nvPicPr>
          <p:cNvPr id="37890" name="Picture 2" descr="C:\Documents and Settings\Administrator\Рабочий стол\сини славетноъ\3.03.17_hystory_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28604"/>
            <a:ext cx="4360225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515352" cy="5857916"/>
          </a:xfrm>
        </p:spPr>
        <p:txBody>
          <a:bodyPr/>
          <a:lstStyle/>
          <a:p>
            <a:pPr algn="ctr" eaLnBrk="0" hangingPunct="0"/>
            <a:r>
              <a:rPr lang="uk-UA" sz="2800" b="0" dirty="0" smtClean="0">
                <a:solidFill>
                  <a:schemeClr val="tx1"/>
                </a:solidFill>
                <a:latin typeface="Ampir Deco" pitchFamily="2" charset="0"/>
              </a:rPr>
              <a:t>Глухівська земля скарбниця </a:t>
            </a:r>
            <a:br>
              <a:rPr lang="uk-UA" sz="2800" b="0" dirty="0" smtClean="0">
                <a:solidFill>
                  <a:schemeClr val="tx1"/>
                </a:solidFill>
                <a:latin typeface="Ampir Deco" pitchFamily="2" charset="0"/>
              </a:rPr>
            </a:br>
            <a:r>
              <a:rPr lang="uk-UA" sz="2800" b="0" dirty="0" smtClean="0">
                <a:solidFill>
                  <a:schemeClr val="tx1"/>
                </a:solidFill>
                <a:latin typeface="Ampir Deco" pitchFamily="2" charset="0"/>
              </a:rPr>
              <a:t>талановитих людей.</a:t>
            </a:r>
            <a:br>
              <a:rPr lang="uk-UA" sz="2800" b="0" dirty="0" smtClean="0">
                <a:solidFill>
                  <a:schemeClr val="tx1"/>
                </a:solidFill>
                <a:latin typeface="Ampir Deco" pitchFamily="2" charset="0"/>
              </a:rPr>
            </a:br>
            <a:r>
              <a:rPr lang="uk-UA" sz="2800" b="0" dirty="0" smtClean="0">
                <a:solidFill>
                  <a:schemeClr val="tx1"/>
                </a:solidFill>
                <a:latin typeface="Ampir Deco" pitchFamily="2" charset="0"/>
              </a:rPr>
              <a:t>Серед відомих науковців</a:t>
            </a:r>
            <a:r>
              <a:rPr lang="uk-UA" sz="2800" b="0" smtClean="0">
                <a:solidFill>
                  <a:schemeClr val="tx1"/>
                </a:solidFill>
                <a:latin typeface="Ampir Deco" pitchFamily="2" charset="0"/>
              </a:rPr>
              <a:t>, громадських діячів </a:t>
            </a:r>
            <a:r>
              <a:rPr lang="uk-UA" sz="2800" b="0" dirty="0" smtClean="0">
                <a:solidFill>
                  <a:schemeClr val="tx1"/>
                </a:solidFill>
                <a:latin typeface="Ampir Deco" pitchFamily="2" charset="0"/>
              </a:rPr>
              <a:t>- вихідці з </a:t>
            </a:r>
            <a:r>
              <a:rPr lang="ru-RU" sz="2800" b="0" dirty="0" smtClean="0">
                <a:solidFill>
                  <a:schemeClr val="tx1"/>
                </a:solidFill>
                <a:latin typeface="Ampir Deco" pitchFamily="2" charset="0"/>
              </a:rPr>
              <a:t>с. </a:t>
            </a:r>
            <a:r>
              <a:rPr lang="ru-RU" sz="2800" b="0" dirty="0" err="1" smtClean="0">
                <a:solidFill>
                  <a:schemeClr val="tx1"/>
                </a:solidFill>
                <a:latin typeface="Ampir Deco" pitchFamily="2" charset="0"/>
              </a:rPr>
              <a:t>Янівка</a:t>
            </a:r>
            <a:r>
              <a:rPr lang="ru-RU" sz="2800" b="0" dirty="0" smtClean="0">
                <a:solidFill>
                  <a:schemeClr val="tx1"/>
                </a:solidFill>
                <a:latin typeface="Ampir Deco" pitchFamily="2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Ampir Deco" pitchFamily="2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Ampir Deco" pitchFamily="2" charset="0"/>
              </a:rPr>
              <a:t> (</a:t>
            </a:r>
            <a:r>
              <a:rPr lang="uk-UA" sz="2800" b="0" dirty="0" smtClean="0">
                <a:solidFill>
                  <a:schemeClr val="tx1"/>
                </a:solidFill>
                <a:latin typeface="Ampir Deco" pitchFamily="2" charset="0"/>
                <a:ea typeface="Calibri" pitchFamily="34" charset="0"/>
                <a:cs typeface="Times New Roman" pitchFamily="18" charset="0"/>
              </a:rPr>
              <a:t>с. Первомайське) </a:t>
            </a:r>
            <a:br>
              <a:rPr lang="uk-UA" sz="2800" b="0" dirty="0" smtClean="0">
                <a:solidFill>
                  <a:schemeClr val="tx1"/>
                </a:solidFill>
                <a:latin typeface="Ampir Deco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b="0" dirty="0" err="1" smtClean="0">
                <a:solidFill>
                  <a:schemeClr val="tx1"/>
                </a:solidFill>
                <a:latin typeface="Ampir Deco" pitchFamily="2" charset="0"/>
              </a:rPr>
              <a:t>Глухівського</a:t>
            </a:r>
            <a:r>
              <a:rPr lang="ru-RU" sz="2800" b="0" dirty="0" smtClean="0">
                <a:solidFill>
                  <a:schemeClr val="tx1"/>
                </a:solidFill>
                <a:latin typeface="Ampir Deco" pitchFamily="2" charset="0"/>
              </a:rPr>
              <a:t> </a:t>
            </a:r>
            <a:r>
              <a:rPr lang="ru-RU" sz="2800" b="0" dirty="0" err="1" smtClean="0">
                <a:solidFill>
                  <a:schemeClr val="tx1"/>
                </a:solidFill>
                <a:latin typeface="Ampir Deco" pitchFamily="2" charset="0"/>
              </a:rPr>
              <a:t>повіту</a:t>
            </a:r>
            <a:r>
              <a:rPr lang="ru-RU" sz="2800" b="0" dirty="0" smtClean="0">
                <a:solidFill>
                  <a:schemeClr val="tx1"/>
                </a:solidFill>
                <a:latin typeface="Ampir Deco" pitchFamily="2" charset="0"/>
              </a:rPr>
              <a:t>, </a:t>
            </a:r>
            <a:r>
              <a:rPr lang="ru-RU" sz="2800" b="0" dirty="0" err="1" smtClean="0">
                <a:solidFill>
                  <a:schemeClr val="tx1"/>
                </a:solidFill>
                <a:latin typeface="Ampir Deco" pitchFamily="2" charset="0"/>
              </a:rPr>
              <a:t>Чернигівської</a:t>
            </a:r>
            <a:r>
              <a:rPr lang="ru-RU" sz="2800" b="0" dirty="0" smtClean="0">
                <a:solidFill>
                  <a:schemeClr val="tx1"/>
                </a:solidFill>
                <a:latin typeface="Ampir Deco" pitchFamily="2" charset="0"/>
              </a:rPr>
              <a:t> </a:t>
            </a:r>
            <a:r>
              <a:rPr lang="ru-RU" sz="2800" b="0" dirty="0" err="1" smtClean="0">
                <a:solidFill>
                  <a:schemeClr val="tx1"/>
                </a:solidFill>
                <a:latin typeface="Ampir Deco" pitchFamily="2" charset="0"/>
              </a:rPr>
              <a:t>губернії</a:t>
            </a:r>
            <a:r>
              <a:rPr lang="ru-RU" sz="2800" dirty="0" smtClean="0">
                <a:latin typeface="Ampir Deco" pitchFamily="2" charset="0"/>
              </a:rPr>
              <a:t/>
            </a:r>
            <a:br>
              <a:rPr lang="ru-RU" sz="2800" dirty="0" smtClean="0">
                <a:latin typeface="Ampir Deco" pitchFamily="2" charset="0"/>
              </a:rPr>
            </a:br>
            <a:r>
              <a:rPr lang="uk-UA" sz="2800" b="0" dirty="0" smtClean="0">
                <a:solidFill>
                  <a:schemeClr val="tx1"/>
                </a:solidFill>
                <a:latin typeface="Ampir Deco" pitchFamily="2" charset="0"/>
              </a:rPr>
              <a:t> </a:t>
            </a:r>
            <a:br>
              <a:rPr lang="uk-UA" sz="2800" b="0" dirty="0" smtClean="0">
                <a:solidFill>
                  <a:schemeClr val="tx1"/>
                </a:solidFill>
                <a:latin typeface="Ampir Deco" pitchFamily="2" charset="0"/>
              </a:rPr>
            </a:br>
            <a:r>
              <a:rPr lang="uk-UA" sz="2800" dirty="0" smtClean="0">
                <a:solidFill>
                  <a:schemeClr val="tx1"/>
                </a:solidFill>
                <a:latin typeface="Ampir Deco" pitchFamily="2" charset="0"/>
              </a:rPr>
              <a:t/>
            </a:r>
            <a:br>
              <a:rPr lang="uk-UA" sz="2800" dirty="0" smtClean="0">
                <a:solidFill>
                  <a:schemeClr val="tx1"/>
                </a:solidFill>
                <a:latin typeface="Ampir Deco" pitchFamily="2" charset="0"/>
              </a:rPr>
            </a:br>
            <a:endParaRPr lang="ru-RU" sz="2400" b="0" i="0" dirty="0">
              <a:solidFill>
                <a:schemeClr val="tx1"/>
              </a:solidFill>
              <a:latin typeface="Ampir Deco" pitchFamily="2" charset="0"/>
            </a:endParaRPr>
          </a:p>
        </p:txBody>
      </p:sp>
    </p:spTree>
  </p:cSld>
  <p:clrMapOvr>
    <a:masterClrMapping/>
  </p:clrMapOvr>
  <p:transition spd="slow" advClick="0" advTm="13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86314" y="2000240"/>
            <a:ext cx="38576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mpir Deco" pitchFamily="2" charset="0"/>
              </a:rPr>
              <a:t>З </a:t>
            </a:r>
            <a:r>
              <a:rPr lang="ru-RU" sz="2000" dirty="0" err="1" smtClean="0">
                <a:latin typeface="Ampir Deco" pitchFamily="2" charset="0"/>
              </a:rPr>
              <a:t>березня</a:t>
            </a:r>
            <a:r>
              <a:rPr lang="ru-RU" sz="2000" dirty="0" smtClean="0">
                <a:latin typeface="Ampir Deco" pitchFamily="2" charset="0"/>
              </a:rPr>
              <a:t> 1919 року по </a:t>
            </a:r>
            <a:r>
              <a:rPr lang="ru-RU" sz="2000" dirty="0" err="1" smtClean="0">
                <a:latin typeface="Ampir Deco" pitchFamily="2" charset="0"/>
              </a:rPr>
              <a:t>березень</a:t>
            </a:r>
            <a:r>
              <a:rPr lang="ru-RU" sz="2000" dirty="0" smtClean="0">
                <a:latin typeface="Ampir Deco" pitchFamily="2" charset="0"/>
              </a:rPr>
              <a:t> 1923 року </a:t>
            </a:r>
            <a:r>
              <a:rPr lang="ru-RU" sz="2000" dirty="0" err="1" smtClean="0">
                <a:latin typeface="Ampir Deco" pitchFamily="2" charset="0"/>
              </a:rPr>
              <a:t>він</a:t>
            </a:r>
            <a:r>
              <a:rPr lang="ru-RU" sz="2000" dirty="0" smtClean="0">
                <a:latin typeface="Ampir Deco" pitchFamily="2" charset="0"/>
              </a:rPr>
              <a:t> </a:t>
            </a:r>
            <a:r>
              <a:rPr lang="ru-RU" sz="2000" dirty="0" err="1" smtClean="0">
                <a:latin typeface="Ampir Deco" pitchFamily="2" charset="0"/>
              </a:rPr>
              <a:t>викладав</a:t>
            </a:r>
            <a:r>
              <a:rPr lang="ru-RU" sz="2000" dirty="0" smtClean="0">
                <a:latin typeface="Ampir Deco" pitchFamily="2" charset="0"/>
              </a:rPr>
              <a:t> в </a:t>
            </a:r>
            <a:r>
              <a:rPr lang="ru-RU" sz="2000" dirty="0" err="1" smtClean="0">
                <a:latin typeface="Ampir Deco" pitchFamily="2" charset="0"/>
              </a:rPr>
              <a:t>інституті</a:t>
            </a:r>
            <a:r>
              <a:rPr lang="ru-RU" sz="2000" dirty="0" smtClean="0">
                <a:latin typeface="Ampir Deco" pitchFamily="2" charset="0"/>
              </a:rPr>
              <a:t> </a:t>
            </a:r>
            <a:r>
              <a:rPr lang="ru-RU" sz="2000" dirty="0" err="1" smtClean="0">
                <a:latin typeface="Ampir Deco" pitchFamily="2" charset="0"/>
              </a:rPr>
              <a:t>педагогічні</a:t>
            </a:r>
            <a:r>
              <a:rPr lang="ru-RU" sz="2000" dirty="0" smtClean="0">
                <a:latin typeface="Ampir Deco" pitchFamily="2" charset="0"/>
              </a:rPr>
              <a:t> </a:t>
            </a:r>
            <a:r>
              <a:rPr lang="ru-RU" sz="2000" dirty="0" err="1" smtClean="0">
                <a:latin typeface="Ampir Deco" pitchFamily="2" charset="0"/>
              </a:rPr>
              <a:t>дисципліни</a:t>
            </a:r>
            <a:r>
              <a:rPr lang="ru-RU" sz="2000" dirty="0" smtClean="0">
                <a:latin typeface="Ampir Deco" pitchFamily="2" charset="0"/>
              </a:rPr>
              <a:t>, </a:t>
            </a:r>
            <a:r>
              <a:rPr lang="ru-RU" sz="2000" dirty="0" err="1" smtClean="0">
                <a:latin typeface="Ampir Deco" pitchFamily="2" charset="0"/>
              </a:rPr>
              <a:t>літературу</a:t>
            </a:r>
            <a:r>
              <a:rPr lang="ru-RU" sz="2000" dirty="0" smtClean="0">
                <a:latin typeface="Ampir Deco" pitchFamily="2" charset="0"/>
              </a:rPr>
              <a:t> та </a:t>
            </a:r>
          </a:p>
          <a:p>
            <a:pPr algn="ctr"/>
            <a:r>
              <a:rPr lang="ru-RU" sz="2000" dirty="0" err="1" smtClean="0">
                <a:latin typeface="Ampir Deco" pitchFamily="2" charset="0"/>
              </a:rPr>
              <a:t>російську</a:t>
            </a:r>
            <a:r>
              <a:rPr lang="ru-RU" sz="2000" dirty="0" smtClean="0">
                <a:latin typeface="Ampir Deco" pitchFamily="2" charset="0"/>
              </a:rPr>
              <a:t> </a:t>
            </a:r>
            <a:r>
              <a:rPr lang="ru-RU" sz="2000" dirty="0" err="1" smtClean="0">
                <a:latin typeface="Ampir Deco" pitchFamily="2" charset="0"/>
              </a:rPr>
              <a:t>мову</a:t>
            </a:r>
            <a:r>
              <a:rPr lang="ru-RU" sz="2000" dirty="0" smtClean="0">
                <a:latin typeface="Ampir Deco" pitchFamily="2" charset="0"/>
              </a:rPr>
              <a:t>. </a:t>
            </a:r>
          </a:p>
          <a:p>
            <a:pPr algn="ctr"/>
            <a:r>
              <a:rPr lang="ru-RU" sz="2000" dirty="0" err="1" smtClean="0">
                <a:latin typeface="Ampir Deco" pitchFamily="2" charset="0"/>
              </a:rPr>
              <a:t>Одночасно</a:t>
            </a:r>
            <a:r>
              <a:rPr lang="ru-RU" sz="2000" dirty="0" smtClean="0">
                <a:latin typeface="Ampir Deco" pitchFamily="2" charset="0"/>
              </a:rPr>
              <a:t>, </a:t>
            </a:r>
            <a:r>
              <a:rPr lang="ru-RU" sz="2000" dirty="0" err="1" smtClean="0">
                <a:latin typeface="Ampir Deco" pitchFamily="2" charset="0"/>
              </a:rPr>
              <a:t>з</a:t>
            </a:r>
            <a:r>
              <a:rPr lang="ru-RU" sz="2000" dirty="0" smtClean="0">
                <a:latin typeface="Ampir Deco" pitchFamily="2" charset="0"/>
              </a:rPr>
              <a:t> 6 </a:t>
            </a:r>
            <a:r>
              <a:rPr lang="ru-RU" sz="2000" dirty="0" err="1" smtClean="0">
                <a:latin typeface="Ampir Deco" pitchFamily="2" charset="0"/>
              </a:rPr>
              <a:t>липня</a:t>
            </a:r>
            <a:r>
              <a:rPr lang="ru-RU" sz="2000" dirty="0" smtClean="0">
                <a:latin typeface="Ampir Deco" pitchFamily="2" charset="0"/>
              </a:rPr>
              <a:t> 1920 по </a:t>
            </a:r>
          </a:p>
          <a:p>
            <a:pPr algn="ctr"/>
            <a:r>
              <a:rPr lang="ru-RU" sz="2000" dirty="0" smtClean="0">
                <a:latin typeface="Ampir Deco" pitchFamily="2" charset="0"/>
              </a:rPr>
              <a:t>23 лютого 1923 року, </a:t>
            </a:r>
            <a:r>
              <a:rPr lang="ru-RU" sz="2000" dirty="0" err="1" smtClean="0">
                <a:latin typeface="Ampir Deco" pitchFamily="2" charset="0"/>
              </a:rPr>
              <a:t>викладав</a:t>
            </a:r>
            <a:r>
              <a:rPr lang="ru-RU" sz="2000" dirty="0" smtClean="0">
                <a:latin typeface="Ampir Deco" pitchFamily="2" charset="0"/>
              </a:rPr>
              <a:t> </a:t>
            </a:r>
            <a:r>
              <a:rPr lang="ru-RU" sz="2000" dirty="0" err="1" smtClean="0">
                <a:latin typeface="Ampir Deco" pitchFamily="2" charset="0"/>
              </a:rPr>
              <a:t>російську</a:t>
            </a:r>
            <a:r>
              <a:rPr lang="ru-RU" sz="2000" dirty="0" smtClean="0">
                <a:latin typeface="Ampir Deco" pitchFamily="2" charset="0"/>
              </a:rPr>
              <a:t> </a:t>
            </a:r>
            <a:r>
              <a:rPr lang="ru-RU" sz="2000" dirty="0" err="1" smtClean="0">
                <a:latin typeface="Ampir Deco" pitchFamily="2" charset="0"/>
              </a:rPr>
              <a:t>мову</a:t>
            </a:r>
            <a:r>
              <a:rPr lang="ru-RU" sz="2000" dirty="0" smtClean="0">
                <a:latin typeface="Ampir Deco" pitchFamily="2" charset="0"/>
              </a:rPr>
              <a:t> в </a:t>
            </a:r>
            <a:r>
              <a:rPr lang="ru-RU" sz="2000" dirty="0" err="1" smtClean="0">
                <a:latin typeface="Ampir Deco" pitchFamily="2" charset="0"/>
              </a:rPr>
              <a:t>Чернігівському</a:t>
            </a:r>
            <a:r>
              <a:rPr lang="ru-RU" sz="2000" dirty="0" smtClean="0">
                <a:latin typeface="Ampir Deco" pitchFamily="2" charset="0"/>
              </a:rPr>
              <a:t> </a:t>
            </a:r>
            <a:r>
              <a:rPr lang="ru-RU" sz="2000" dirty="0" err="1" smtClean="0">
                <a:latin typeface="Ampir Deco" pitchFamily="2" charset="0"/>
              </a:rPr>
              <a:t>межовому</a:t>
            </a:r>
            <a:r>
              <a:rPr lang="ru-RU" sz="2000" dirty="0" smtClean="0">
                <a:latin typeface="Ampir Deco" pitchFamily="2" charset="0"/>
              </a:rPr>
              <a:t> </a:t>
            </a:r>
            <a:r>
              <a:rPr lang="ru-RU" sz="2000" dirty="0" err="1" smtClean="0">
                <a:latin typeface="Ampir Deco" pitchFamily="2" charset="0"/>
              </a:rPr>
              <a:t>технікумі</a:t>
            </a:r>
            <a:r>
              <a:rPr lang="ru-RU" sz="2000" dirty="0" smtClean="0">
                <a:latin typeface="Ampir Deco" pitchFamily="2" charset="0"/>
              </a:rPr>
              <a:t> . </a:t>
            </a:r>
          </a:p>
        </p:txBody>
      </p:sp>
      <p:pic>
        <p:nvPicPr>
          <p:cNvPr id="5" name="Picture 2" descr="C:\Documents and Settings\Administrator\Рабочий стол\сини славетноъ\IMG_0596-1024x6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3927478" cy="34290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4500570"/>
            <a:ext cx="4143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err="1" smtClean="0">
                <a:latin typeface="Ampir Deco" pitchFamily="2" charset="0"/>
              </a:rPr>
              <a:t>Письмовий</a:t>
            </a:r>
            <a:r>
              <a:rPr lang="ru-RU" i="1" dirty="0" smtClean="0">
                <a:latin typeface="Ampir Deco" pitchFamily="2" charset="0"/>
              </a:rPr>
              <a:t> прибор </a:t>
            </a:r>
            <a:r>
              <a:rPr lang="ru-RU" i="1" dirty="0" err="1" smtClean="0">
                <a:latin typeface="Ampir Deco" pitchFamily="2" charset="0"/>
              </a:rPr>
              <a:t>Олексія</a:t>
            </a:r>
            <a:r>
              <a:rPr lang="ru-RU" i="1" dirty="0" smtClean="0">
                <a:latin typeface="Ampir Deco" pitchFamily="2" charset="0"/>
              </a:rPr>
              <a:t> </a:t>
            </a:r>
            <a:r>
              <a:rPr lang="ru-RU" i="1" dirty="0" err="1" smtClean="0">
                <a:latin typeface="Ampir Deco" pitchFamily="2" charset="0"/>
              </a:rPr>
              <a:t>Фльорова</a:t>
            </a:r>
            <a:endParaRPr lang="ru-RU" i="1" dirty="0">
              <a:latin typeface="Ampir Deco" pitchFamily="2" charset="0"/>
            </a:endParaRPr>
          </a:p>
        </p:txBody>
      </p:sp>
    </p:spTree>
  </p:cSld>
  <p:clrMapOvr>
    <a:masterClrMapping/>
  </p:clrMapOvr>
  <p:transition spd="slow" advClick="0" advTm="11000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err="1" smtClean="0">
                <a:latin typeface="Ampir Deco" pitchFamily="2" charset="0"/>
              </a:rPr>
              <a:t>Розпорядженням</a:t>
            </a:r>
            <a:r>
              <a:rPr lang="ru-RU" dirty="0" smtClean="0">
                <a:latin typeface="Ampir Deco" pitchFamily="2" charset="0"/>
              </a:rPr>
              <a:t> департаменту </a:t>
            </a:r>
            <a:r>
              <a:rPr lang="ru-RU" dirty="0" err="1" smtClean="0">
                <a:latin typeface="Ampir Deco" pitchFamily="2" charset="0"/>
              </a:rPr>
              <a:t>вищої</a:t>
            </a:r>
            <a:r>
              <a:rPr lang="ru-RU" dirty="0" smtClean="0">
                <a:latin typeface="Ampir Deco" pitchFamily="2" charset="0"/>
              </a:rPr>
              <a:t> та </a:t>
            </a:r>
            <a:r>
              <a:rPr lang="ru-RU" dirty="0" err="1" smtClean="0">
                <a:latin typeface="Ampir Deco" pitchFamily="2" charset="0"/>
              </a:rPr>
              <a:t>середньої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школи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Міністерства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освіти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від</a:t>
            </a:r>
            <a:r>
              <a:rPr lang="ru-RU" dirty="0" smtClean="0">
                <a:latin typeface="Ampir Deco" pitchFamily="2" charset="0"/>
              </a:rPr>
              <a:t> 12 </a:t>
            </a:r>
            <a:r>
              <a:rPr lang="ru-RU" dirty="0" err="1" smtClean="0">
                <a:latin typeface="Ampir Deco" pitchFamily="2" charset="0"/>
              </a:rPr>
              <a:t>квітня</a:t>
            </a:r>
            <a:r>
              <a:rPr lang="ru-RU" dirty="0" smtClean="0">
                <a:latin typeface="Ampir Deco" pitchFamily="2" charset="0"/>
              </a:rPr>
              <a:t> 1918 року за № 701 </a:t>
            </a:r>
            <a:r>
              <a:rPr lang="ru-RU" dirty="0" err="1" smtClean="0">
                <a:latin typeface="Ampir Deco" pitchFamily="2" charset="0"/>
              </a:rPr>
              <a:t>Олексію</a:t>
            </a:r>
            <a:r>
              <a:rPr lang="ru-RU" dirty="0" smtClean="0">
                <a:latin typeface="Ampir Deco" pitchFamily="2" charset="0"/>
              </a:rPr>
              <a:t> Павловичу </a:t>
            </a:r>
            <a:r>
              <a:rPr lang="ru-RU" dirty="0" err="1" smtClean="0">
                <a:latin typeface="Ampir Deco" pitchFamily="2" charset="0"/>
              </a:rPr>
              <a:t>Фльорову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була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призначена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пенсія</a:t>
            </a:r>
            <a:r>
              <a:rPr lang="ru-RU" dirty="0" smtClean="0">
                <a:latin typeface="Ampir Deco" pitchFamily="2" charset="0"/>
              </a:rPr>
              <a:t> у </a:t>
            </a:r>
            <a:r>
              <a:rPr lang="ru-RU" dirty="0" err="1" smtClean="0">
                <a:latin typeface="Ampir Deco" pitchFamily="2" charset="0"/>
              </a:rPr>
              <a:t>розмірі</a:t>
            </a:r>
            <a:r>
              <a:rPr lang="ru-RU" dirty="0" smtClean="0">
                <a:latin typeface="Ampir Deco" pitchFamily="2" charset="0"/>
              </a:rPr>
              <a:t> 1800 </a:t>
            </a:r>
            <a:r>
              <a:rPr lang="ru-RU" dirty="0" err="1" smtClean="0">
                <a:latin typeface="Ampir Deco" pitchFamily="2" charset="0"/>
              </a:rPr>
              <a:t>карбованців</a:t>
            </a:r>
            <a:r>
              <a:rPr lang="ru-RU" dirty="0" smtClean="0">
                <a:latin typeface="Ampir Deco" pitchFamily="2" charset="0"/>
              </a:rPr>
              <a:t> на </a:t>
            </a:r>
            <a:r>
              <a:rPr lang="ru-RU" dirty="0" err="1" smtClean="0">
                <a:latin typeface="Ampir Deco" pitchFamily="2" charset="0"/>
              </a:rPr>
              <a:t>рік</a:t>
            </a:r>
            <a:r>
              <a:rPr lang="ru-RU" dirty="0" smtClean="0">
                <a:latin typeface="Ampir Deco" pitchFamily="2" charset="0"/>
              </a:rPr>
              <a:t> за «службу по Военному учебному ведомству». </a:t>
            </a:r>
          </a:p>
          <a:p>
            <a:pPr algn="ctr"/>
            <a:r>
              <a:rPr lang="ru-RU" dirty="0" err="1" smtClean="0">
                <a:latin typeface="Ampir Deco" pitchFamily="2" charset="0"/>
              </a:rPr>
              <a:t>Щоправда</a:t>
            </a:r>
            <a:r>
              <a:rPr lang="ru-RU" dirty="0" smtClean="0">
                <a:latin typeface="Ampir Deco" pitchFamily="2" charset="0"/>
              </a:rPr>
              <a:t>, </a:t>
            </a:r>
            <a:r>
              <a:rPr lang="ru-RU" dirty="0" err="1" smtClean="0">
                <a:latin typeface="Ampir Deco" pitchFamily="2" charset="0"/>
              </a:rPr>
              <a:t>цю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пенсію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він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отримував</a:t>
            </a:r>
            <a:r>
              <a:rPr lang="ru-RU" dirty="0" smtClean="0">
                <a:latin typeface="Ampir Deco" pitchFamily="2" charset="0"/>
              </a:rPr>
              <a:t> не </a:t>
            </a:r>
            <a:r>
              <a:rPr lang="ru-RU" dirty="0" err="1" smtClean="0">
                <a:latin typeface="Ampir Deco" pitchFamily="2" charset="0"/>
              </a:rPr>
              <a:t>довго</a:t>
            </a:r>
            <a:r>
              <a:rPr lang="ru-RU" dirty="0" smtClean="0">
                <a:latin typeface="Ampir Deco" pitchFamily="2" charset="0"/>
              </a:rPr>
              <a:t>, тому весь час </a:t>
            </a:r>
            <a:r>
              <a:rPr lang="ru-RU" dirty="0" err="1" smtClean="0">
                <a:latin typeface="Ampir Deco" pitchFamily="2" charset="0"/>
              </a:rPr>
              <a:t>змушений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був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працювати</a:t>
            </a:r>
            <a:r>
              <a:rPr lang="ru-RU" dirty="0" smtClean="0">
                <a:latin typeface="Ampir Deco" pitchFamily="2" charset="0"/>
              </a:rPr>
              <a:t>, </a:t>
            </a:r>
            <a:r>
              <a:rPr lang="ru-RU" dirty="0" err="1" smtClean="0">
                <a:latin typeface="Ampir Deco" pitchFamily="2" charset="0"/>
              </a:rPr>
              <a:t>щоб</a:t>
            </a:r>
            <a:r>
              <a:rPr lang="ru-RU" dirty="0" smtClean="0">
                <a:latin typeface="Ampir Deco" pitchFamily="2" charset="0"/>
              </a:rPr>
              <a:t> не </a:t>
            </a:r>
            <a:r>
              <a:rPr lang="ru-RU" dirty="0" err="1" smtClean="0">
                <a:latin typeface="Ampir Deco" pitchFamily="2" charset="0"/>
              </a:rPr>
              <a:t>померти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з</a:t>
            </a:r>
            <a:r>
              <a:rPr lang="ru-RU" dirty="0" smtClean="0">
                <a:latin typeface="Ampir Deco" pitchFamily="2" charset="0"/>
              </a:rPr>
              <a:t> голоду. </a:t>
            </a:r>
          </a:p>
          <a:p>
            <a:pPr algn="ctr"/>
            <a:r>
              <a:rPr lang="ru-RU" dirty="0" err="1" smtClean="0">
                <a:latin typeface="Ampir Deco" pitchFamily="2" charset="0"/>
              </a:rPr>
              <a:t>Із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березня</a:t>
            </a:r>
            <a:r>
              <a:rPr lang="ru-RU" dirty="0" smtClean="0">
                <a:latin typeface="Ampir Deco" pitchFamily="2" charset="0"/>
              </a:rPr>
              <a:t> 1923 року по </a:t>
            </a:r>
            <a:r>
              <a:rPr lang="ru-RU" dirty="0" err="1" smtClean="0">
                <a:latin typeface="Ampir Deco" pitchFamily="2" charset="0"/>
              </a:rPr>
              <a:t>лютий</a:t>
            </a:r>
            <a:r>
              <a:rPr lang="ru-RU" dirty="0" smtClean="0">
                <a:latin typeface="Ampir Deco" pitchFamily="2" charset="0"/>
              </a:rPr>
              <a:t> 1925 року О. П. </a:t>
            </a:r>
            <a:r>
              <a:rPr lang="ru-RU" dirty="0" err="1" smtClean="0">
                <a:latin typeface="Ampir Deco" pitchFamily="2" charset="0"/>
              </a:rPr>
              <a:t>Фльоров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працював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ученим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архіваріусом</a:t>
            </a:r>
            <a:r>
              <a:rPr lang="ru-RU" dirty="0" smtClean="0">
                <a:latin typeface="Ampir Deco" pitchFamily="2" charset="0"/>
              </a:rPr>
              <a:t> у </a:t>
            </a:r>
            <a:r>
              <a:rPr lang="ru-RU" dirty="0" err="1" smtClean="0">
                <a:latin typeface="Ampir Deco" pitchFamily="2" charset="0"/>
              </a:rPr>
              <a:t>Чернігівському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губернському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історичному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архіві</a:t>
            </a:r>
            <a:r>
              <a:rPr lang="ru-RU" dirty="0" smtClean="0">
                <a:latin typeface="Ampir Deco" pitchFamily="2" charset="0"/>
              </a:rPr>
              <a:t>. </a:t>
            </a:r>
            <a:r>
              <a:rPr lang="ru-RU" dirty="0" err="1" smtClean="0">
                <a:latin typeface="Ampir Deco" pitchFamily="2" charset="0"/>
              </a:rPr>
              <a:t>Був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звільнений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з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цієї</a:t>
            </a:r>
            <a:r>
              <a:rPr lang="ru-RU" dirty="0" smtClean="0">
                <a:latin typeface="Ampir Deco" pitchFamily="2" charset="0"/>
              </a:rPr>
              <a:t> посади за </a:t>
            </a:r>
            <a:r>
              <a:rPr lang="ru-RU" dirty="0" err="1" smtClean="0">
                <a:latin typeface="Ampir Deco" pitchFamily="2" charset="0"/>
              </a:rPr>
              <a:t>скороченням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штатів</a:t>
            </a:r>
            <a:r>
              <a:rPr lang="ru-RU" dirty="0" smtClean="0">
                <a:latin typeface="Ampir Deco" pitchFamily="2" charset="0"/>
              </a:rPr>
              <a:t>.</a:t>
            </a:r>
            <a:endParaRPr lang="ru-RU" dirty="0">
              <a:latin typeface="Ampir Deco" pitchFamily="2" charset="0"/>
            </a:endParaRPr>
          </a:p>
        </p:txBody>
      </p:sp>
    </p:spTree>
  </p:cSld>
  <p:clrMapOvr>
    <a:masterClrMapping/>
  </p:clrMapOvr>
  <p:transition spd="slow" advClick="0" advTm="22000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3438" y="3286124"/>
            <a:ext cx="37147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Ampir Deco" pitchFamily="2" charset="0"/>
              </a:rPr>
              <a:t>Олексій</a:t>
            </a:r>
            <a:r>
              <a:rPr lang="ru-RU" dirty="0" smtClean="0">
                <a:latin typeface="Ampir Deco" pitchFamily="2" charset="0"/>
              </a:rPr>
              <a:t> Павлович помер 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5 </a:t>
            </a:r>
            <a:r>
              <a:rPr lang="ru-RU" dirty="0" err="1" smtClean="0">
                <a:latin typeface="Ampir Deco" pitchFamily="2" charset="0"/>
              </a:rPr>
              <a:t>серпня</a:t>
            </a:r>
            <a:r>
              <a:rPr lang="ru-RU" dirty="0" smtClean="0">
                <a:latin typeface="Ampir Deco" pitchFamily="2" charset="0"/>
              </a:rPr>
              <a:t> 1954 року на 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89-му </a:t>
            </a:r>
            <a:r>
              <a:rPr lang="ru-RU" dirty="0" err="1" smtClean="0">
                <a:latin typeface="Ampir Deco" pitchFamily="2" charset="0"/>
              </a:rPr>
              <a:t>році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життя</a:t>
            </a:r>
            <a:r>
              <a:rPr lang="ru-RU" dirty="0" smtClean="0">
                <a:latin typeface="Ampir Deco" pitchFamily="2" charset="0"/>
              </a:rPr>
              <a:t>.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Усе </a:t>
            </a:r>
            <a:r>
              <a:rPr lang="ru-RU" dirty="0" err="1" smtClean="0">
                <a:latin typeface="Ampir Deco" pitchFamily="2" charset="0"/>
              </a:rPr>
              <a:t>своє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життя</a:t>
            </a:r>
            <a:endParaRPr lang="ru-RU" dirty="0" smtClean="0">
              <a:latin typeface="Ampir Deco" pitchFamily="2" charset="0"/>
            </a:endParaRPr>
          </a:p>
          <a:p>
            <a:pPr algn="ctr"/>
            <a:r>
              <a:rPr lang="ru-RU" dirty="0" smtClean="0">
                <a:latin typeface="Ampir Deco" pitchFamily="2" charset="0"/>
              </a:rPr>
              <a:t> О. П. </a:t>
            </a:r>
            <a:r>
              <a:rPr lang="ru-RU" dirty="0" err="1" smtClean="0">
                <a:latin typeface="Ampir Deco" pitchFamily="2" charset="0"/>
              </a:rPr>
              <a:t>Фльоров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самовіддано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працював</a:t>
            </a:r>
            <a:r>
              <a:rPr lang="ru-RU" dirty="0" smtClean="0">
                <a:latin typeface="Ampir Deco" pitchFamily="2" charset="0"/>
              </a:rPr>
              <a:t> для </a:t>
            </a:r>
            <a:r>
              <a:rPr lang="ru-RU" dirty="0" err="1" smtClean="0">
                <a:latin typeface="Ampir Deco" pitchFamily="2" charset="0"/>
              </a:rPr>
              <a:t>своєї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Вітчизни</a:t>
            </a:r>
            <a:r>
              <a:rPr lang="ru-RU" dirty="0" smtClean="0">
                <a:latin typeface="Ampir Deco" pitchFamily="2" charset="0"/>
              </a:rPr>
              <a:t>, </a:t>
            </a:r>
            <a:r>
              <a:rPr lang="ru-RU" dirty="0" err="1" smtClean="0">
                <a:latin typeface="Ampir Deco" pitchFamily="2" charset="0"/>
              </a:rPr>
              <a:t>для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свого</a:t>
            </a:r>
            <a:r>
              <a:rPr lang="ru-RU" dirty="0" smtClean="0">
                <a:latin typeface="Ampir Deco" pitchFamily="2" charset="0"/>
              </a:rPr>
              <a:t> народу, для </a:t>
            </a:r>
            <a:r>
              <a:rPr lang="ru-RU" dirty="0" err="1" smtClean="0">
                <a:latin typeface="Ampir Deco" pitchFamily="2" charset="0"/>
              </a:rPr>
              <a:t>розвитку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процвітання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народної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школи</a:t>
            </a:r>
            <a:r>
              <a:rPr lang="ru-RU" dirty="0" smtClean="0">
                <a:latin typeface="Ampir Deco" pitchFamily="2" charset="0"/>
              </a:rPr>
              <a:t>, </a:t>
            </a:r>
            <a:r>
              <a:rPr lang="ru-RU" dirty="0" err="1" smtClean="0">
                <a:latin typeface="Ampir Deco" pitchFamily="2" charset="0"/>
              </a:rPr>
              <a:t>педагогічної</a:t>
            </a:r>
            <a:r>
              <a:rPr lang="ru-RU" dirty="0" smtClean="0">
                <a:latin typeface="Ampir Deco" pitchFamily="2" charset="0"/>
              </a:rPr>
              <a:t> науки. </a:t>
            </a:r>
            <a:endParaRPr lang="ru-RU" dirty="0">
              <a:latin typeface="Ampir Deco" pitchFamily="2" charset="0"/>
            </a:endParaRPr>
          </a:p>
        </p:txBody>
      </p:sp>
      <p:pic>
        <p:nvPicPr>
          <p:cNvPr id="38914" name="Picture 2" descr="C:\Documents and Settings\Administrator\Рабочий стол\сини славетноъ\vdvoh2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3786214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3000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643174" y="1071546"/>
            <a:ext cx="38576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Його доробок – понад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200 праць з педагогіки, розвитку народної освіти й викладання педагогічних дисциплін. Написав і видав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у 1897 р. підручник «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Грамматика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древнего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церковно-славянского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языка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сравнительно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с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русским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»,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за який отримав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 премію Петра І.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latin typeface="Ampir Deco" pitchFamily="2" charset="0"/>
              </a:rPr>
              <a:t>Він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був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послідовником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педагогічних</a:t>
            </a:r>
            <a:r>
              <a:rPr lang="ru-RU" dirty="0" smtClean="0">
                <a:latin typeface="Ampir Deco" pitchFamily="2" charset="0"/>
              </a:rPr>
              <a:t> думок та </a:t>
            </a:r>
            <a:r>
              <a:rPr lang="ru-RU" dirty="0" err="1" smtClean="0">
                <a:latin typeface="Ampir Deco" pitchFamily="2" charset="0"/>
              </a:rPr>
              <a:t>ідей</a:t>
            </a:r>
            <a:r>
              <a:rPr lang="ru-RU" dirty="0" smtClean="0">
                <a:latin typeface="Ampir Deco" pitchFamily="2" charset="0"/>
              </a:rPr>
              <a:t> таких </a:t>
            </a:r>
            <a:r>
              <a:rPr lang="ru-RU" dirty="0" err="1" smtClean="0">
                <a:latin typeface="Ampir Deco" pitchFamily="2" charset="0"/>
              </a:rPr>
              <a:t>видатних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педагогів</a:t>
            </a:r>
            <a:r>
              <a:rPr lang="ru-RU" dirty="0" smtClean="0">
                <a:latin typeface="Ampir Deco" pitchFamily="2" charset="0"/>
              </a:rPr>
              <a:t>, як М. І. Пирогов, К. Д. </a:t>
            </a:r>
            <a:r>
              <a:rPr lang="ru-RU" dirty="0" err="1" smtClean="0">
                <a:latin typeface="Ampir Deco" pitchFamily="2" charset="0"/>
              </a:rPr>
              <a:t>Ушинський</a:t>
            </a:r>
            <a:r>
              <a:rPr lang="ru-RU" dirty="0" smtClean="0">
                <a:latin typeface="Ampir Deco" pitchFamily="2" charset="0"/>
              </a:rPr>
              <a:t>, Л. І. Поливанов.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mpir Deco" pitchFamily="2" charset="0"/>
            </a:endParaRPr>
          </a:p>
        </p:txBody>
      </p:sp>
    </p:spTree>
  </p:cSld>
  <p:clrMapOvr>
    <a:masterClrMapping/>
  </p:clrMapOvr>
  <p:transition spd="slow" advTm="15000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9124" y="2571744"/>
            <a:ext cx="43577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mpir Deco" pitchFamily="2" charset="0"/>
              </a:rPr>
              <a:t>Флеров, А. П.</a:t>
            </a:r>
          </a:p>
          <a:p>
            <a:r>
              <a:rPr lang="ru-RU" i="1" dirty="0" smtClean="0">
                <a:latin typeface="Ampir Deco" pitchFamily="2" charset="0"/>
              </a:rPr>
              <a:t>    </a:t>
            </a:r>
            <a:r>
              <a:rPr lang="ru-RU" i="1" dirty="0" err="1" smtClean="0">
                <a:latin typeface="Ampir Deco" pitchFamily="2" charset="0"/>
              </a:rPr>
              <a:t>Корректурно-смысловой</a:t>
            </a:r>
            <a:r>
              <a:rPr lang="ru-RU" i="1" dirty="0" smtClean="0">
                <a:latin typeface="Ampir Deco" pitchFamily="2" charset="0"/>
              </a:rPr>
              <a:t> метод обучения русскому правописанию : (методические указания для обучающих по "Школе правописания") / А. П. Флеров. - М. : Типография Русского Товарищества, 1909. - 33 с. - Издание К. Тихомирова. </a:t>
            </a:r>
            <a:endParaRPr lang="ru-RU" i="1" dirty="0">
              <a:latin typeface="Ampir Deco" pitchFamily="2" charset="0"/>
            </a:endParaRPr>
          </a:p>
        </p:txBody>
      </p:sp>
      <p:pic>
        <p:nvPicPr>
          <p:cNvPr id="43010" name="Picture 2" descr="C:\Documents and Settings\Administrator\Рабочий стол\сини славетноъ\4902E0C2-A644-4FA8-A0F7-34CB76885F5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3145945" cy="462060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3438" y="3786190"/>
            <a:ext cx="3429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mpir Deco" pitchFamily="2" charset="0"/>
              </a:rPr>
              <a:t>Флеров, А.</a:t>
            </a:r>
          </a:p>
          <a:p>
            <a:r>
              <a:rPr lang="ru-RU" i="1" dirty="0" smtClean="0">
                <a:latin typeface="Ampir Deco" pitchFamily="2" charset="0"/>
              </a:rPr>
              <a:t>    Заметки личного опыта. Басня "Волк и журавель" у Крылова и Эзопа / А. Флеров // Педагогический сборник. - 1914. - Кн. 1, №4 (апрель). - С. 433 - 439. </a:t>
            </a:r>
            <a:endParaRPr lang="ru-RU" i="1" dirty="0">
              <a:latin typeface="Ampir Deco" pitchFamily="2" charset="0"/>
            </a:endParaRPr>
          </a:p>
        </p:txBody>
      </p:sp>
      <p:pic>
        <p:nvPicPr>
          <p:cNvPr id="41986" name="Picture 2" descr="C:\Documents and Settings\Administrator\Рабочий стол\сини славетноъ\7BF97D91-898D-4B70-B44B-E74E1E00CAB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3146828" cy="4434668"/>
          </a:xfrm>
          <a:prstGeom prst="rect">
            <a:avLst/>
          </a:prstGeom>
          <a:noFill/>
        </p:spPr>
      </p:pic>
      <p:pic>
        <p:nvPicPr>
          <p:cNvPr id="41987" name="Picture 3" descr="C:\Documents and Settings\Administrator\Рабочий стол\сини славетноъ\6D0459AB-4BA5-48F2-A1C3-C0B339B91D4B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714356"/>
            <a:ext cx="3995746" cy="291926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cover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72132" y="714356"/>
            <a:ext cx="27146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mpir Deco" pitchFamily="2" charset="0"/>
              </a:rPr>
              <a:t>Флеров, А.</a:t>
            </a:r>
          </a:p>
          <a:p>
            <a:r>
              <a:rPr lang="ru-RU" i="1" dirty="0" smtClean="0">
                <a:latin typeface="Ampir Deco" pitchFamily="2" charset="0"/>
              </a:rPr>
              <a:t>    "Старосветские помещики" Гоголя : ст. 1 / А. Флеров // Педагогический сборник. - 1895. - №11 (ноябрь). – </a:t>
            </a:r>
          </a:p>
          <a:p>
            <a:r>
              <a:rPr lang="ru-RU" i="1" dirty="0" smtClean="0">
                <a:latin typeface="Ampir Deco" pitchFamily="2" charset="0"/>
              </a:rPr>
              <a:t>С. 379 - 404.</a:t>
            </a:r>
            <a:endParaRPr lang="ru-RU" i="1" dirty="0">
              <a:latin typeface="Ampir Deco" pitchFamily="2" charset="0"/>
            </a:endParaRPr>
          </a:p>
        </p:txBody>
      </p:sp>
      <p:pic>
        <p:nvPicPr>
          <p:cNvPr id="40963" name="Picture 3" descr="C:\Documents and Settings\Administrator\Рабочий стол\сини славетноъ\2759AD89-B1B8-4F11-99C8-599188BFF07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290"/>
            <a:ext cx="3845268" cy="3251196"/>
          </a:xfrm>
          <a:prstGeom prst="rect">
            <a:avLst/>
          </a:prstGeom>
          <a:noFill/>
        </p:spPr>
      </p:pic>
      <p:pic>
        <p:nvPicPr>
          <p:cNvPr id="7" name="Picture 2" descr="C:\Documents and Settings\Administrator\Рабочий стол\сини славетноъ\B6330B4B-D997-4A8D-AF58-E3601DA6A8B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000372"/>
            <a:ext cx="2311807" cy="3143272"/>
          </a:xfrm>
          <a:prstGeom prst="rect">
            <a:avLst/>
          </a:prstGeom>
          <a:noFill/>
        </p:spPr>
      </p:pic>
      <p:pic>
        <p:nvPicPr>
          <p:cNvPr id="40964" name="Picture 4" descr="C:\Documents and Settings\Administrator\Рабочий стол\сини славетноъ\744FDEEF-5B24-4855-8A5E-119D01FF90C6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000372"/>
            <a:ext cx="2428892" cy="31890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cover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1071546"/>
            <a:ext cx="3571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mpir Deco" pitchFamily="2" charset="0"/>
              </a:rPr>
              <a:t>Флеров, А.</a:t>
            </a:r>
          </a:p>
          <a:p>
            <a:r>
              <a:rPr lang="ru-RU" i="1" dirty="0" smtClean="0">
                <a:latin typeface="Ampir Deco" pitchFamily="2" charset="0"/>
              </a:rPr>
              <a:t>    Любовь Гоголя к человеку / А. Флеров // Педагогический сборник. - 1909. - Кн. 2, №5 (май). - С. 393 - 403. </a:t>
            </a:r>
            <a:endParaRPr lang="ru-RU" i="1" dirty="0">
              <a:latin typeface="Ampir Deco" pitchFamily="2" charset="0"/>
            </a:endParaRPr>
          </a:p>
        </p:txBody>
      </p:sp>
      <p:pic>
        <p:nvPicPr>
          <p:cNvPr id="39938" name="Picture 2" descr="C:\Documents and Settings\Administrator\Рабочий стол\сини славетноъ\45A41080-9AB3-4307-9657-A493910F937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071810"/>
            <a:ext cx="2497472" cy="3286148"/>
          </a:xfrm>
          <a:prstGeom prst="rect">
            <a:avLst/>
          </a:prstGeom>
          <a:noFill/>
        </p:spPr>
      </p:pic>
      <p:pic>
        <p:nvPicPr>
          <p:cNvPr id="39939" name="Picture 3" descr="C:\Documents and Settings\Administrator\Рабочий стол\сини славетноъ\F92269CD-43E1-4ABD-955F-17285D2F363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785794"/>
            <a:ext cx="3103570" cy="445168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cover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21431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http://zemlyaivolya.net/news/patriarh_klasichnoi_filologii.html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3571876"/>
            <a:ext cx="3601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http://www.choim.org/14-</a:t>
            </a:r>
            <a:r>
              <a:rPr lang="ru-RU" dirty="0" err="1" smtClean="0"/>
              <a:t>березня</a:t>
            </a:r>
            <a:r>
              <a:rPr lang="ru-RU" dirty="0" smtClean="0"/>
              <a:t>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40005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http://dspace.nbuv.gov.ua/bitstream/handle/123456789/82527/34-Olhovyk.pdf?sequence=1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27860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http://topnews.cn.ua/society/2016/07/22/61236.html</a:t>
            </a:r>
            <a:endParaRPr lang="ru-RU" dirty="0"/>
          </a:p>
        </p:txBody>
      </p:sp>
    </p:spTree>
  </p:cSld>
  <p:clrMapOvr>
    <a:masterClrMapping/>
  </p:clrMapOvr>
  <p:transition spd="slow" advClick="0" advTm="3000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18573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3600" dirty="0" err="1" smtClean="0">
                <a:latin typeface="Ampir Deco" pitchFamily="2" charset="0"/>
                <a:ea typeface="Times New Roman" pitchFamily="18" charset="0"/>
              </a:rPr>
              <a:t>Уманець</a:t>
            </a:r>
            <a:r>
              <a:rPr lang="uk-UA" sz="3600" dirty="0" smtClean="0">
                <a:latin typeface="Ampir Deco" pitchFamily="2" charset="0"/>
                <a:ea typeface="Times New Roman" pitchFamily="18" charset="0"/>
              </a:rPr>
              <a:t> Федір Михайлович  </a:t>
            </a:r>
            <a:r>
              <a:rPr lang="uk-UA" sz="36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(1841–1908 (1917?)</a:t>
            </a:r>
            <a:endParaRPr lang="ru-RU" sz="3600" dirty="0"/>
          </a:p>
        </p:txBody>
      </p:sp>
    </p:spTree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4572000" y="1071546"/>
            <a:ext cx="385765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21 лютого (5 березня) виповнюється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180 років від дня народження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Федора Михайловича </a:t>
            </a:r>
            <a:r>
              <a:rPr lang="uk-UA" sz="2000" dirty="0" err="1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Уманця</a:t>
            </a:r>
            <a:r>
              <a:rPr lang="uk-UA" sz="20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 (1841–1908 (1917?)) —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відомого українського історика, публіциста, громадського діяча, голови Глухівської повітової земської управи </a:t>
            </a: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mpir Deco" pitchFamily="2" charset="0"/>
                <a:ea typeface="Calibri" pitchFamily="34" charset="0"/>
                <a:cs typeface="Times New Roman" pitchFamily="18" charset="0"/>
              </a:rPr>
              <a:t>(1887–1895)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mpir Deco" pitchFamily="2" charset="0"/>
            </a:endParaRPr>
          </a:p>
        </p:txBody>
      </p:sp>
      <p:pic>
        <p:nvPicPr>
          <p:cNvPr id="44036" name="Picture 4" descr="C:\Documents and Settings\Administrator\Рабочий стол\сини славетноъ\800px-Покровська_церква_село_Первомайське_Глухівський_рай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71546"/>
            <a:ext cx="3571900" cy="35719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28662" y="4786322"/>
            <a:ext cx="3429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i="1" dirty="0" err="1" smtClean="0">
                <a:latin typeface="Ampir Deco" pitchFamily="2" charset="0"/>
              </a:rPr>
              <a:t>Покровська</a:t>
            </a:r>
            <a:r>
              <a:rPr lang="ru-RU" i="1" dirty="0" smtClean="0">
                <a:latin typeface="Ampir Deco" pitchFamily="2" charset="0"/>
              </a:rPr>
              <a:t> </a:t>
            </a:r>
            <a:r>
              <a:rPr lang="ru-RU" i="1" dirty="0" err="1" smtClean="0">
                <a:latin typeface="Ampir Deco" pitchFamily="2" charset="0"/>
              </a:rPr>
              <a:t>церква</a:t>
            </a:r>
            <a:r>
              <a:rPr lang="ru-RU" i="1" dirty="0" smtClean="0">
                <a:latin typeface="Ampir Deco" pitchFamily="2" charset="0"/>
              </a:rPr>
              <a:t> </a:t>
            </a:r>
            <a:r>
              <a:rPr lang="ru-RU" i="1" dirty="0" smtClean="0">
                <a:latin typeface="Ampir Deco" pitchFamily="2" charset="0"/>
              </a:rPr>
              <a:t>у </a:t>
            </a:r>
            <a:r>
              <a:rPr lang="ru-RU" i="1" dirty="0" err="1" smtClean="0">
                <a:latin typeface="Ampir Deco" pitchFamily="2" charset="0"/>
              </a:rPr>
              <a:t>селі</a:t>
            </a:r>
            <a:r>
              <a:rPr lang="ru-RU" i="1" dirty="0" smtClean="0">
                <a:latin typeface="Ampir Deco" pitchFamily="2" charset="0"/>
              </a:rPr>
              <a:t> </a:t>
            </a:r>
            <a:r>
              <a:rPr lang="ru-RU" i="1" dirty="0" err="1" smtClean="0">
                <a:latin typeface="Ampir Deco" pitchFamily="2" charset="0"/>
              </a:rPr>
              <a:t>Первомайське</a:t>
            </a:r>
            <a:r>
              <a:rPr lang="ru-RU" i="1" dirty="0" smtClean="0">
                <a:latin typeface="Ampir Deco" pitchFamily="2" charset="0"/>
              </a:rPr>
              <a:t> </a:t>
            </a:r>
            <a:r>
              <a:rPr lang="ru-RU" i="1" dirty="0" smtClean="0">
                <a:solidFill>
                  <a:srgbClr val="FF0000"/>
                </a:solidFill>
                <a:latin typeface="Ampir Deco" pitchFamily="2" charset="0"/>
              </a:rPr>
              <a:t>Глухівського </a:t>
            </a:r>
            <a:r>
              <a:rPr lang="ru-RU" i="1" dirty="0" smtClean="0">
                <a:solidFill>
                  <a:srgbClr val="FF0000"/>
                </a:solidFill>
                <a:latin typeface="Ampir Deco" pitchFamily="2" charset="0"/>
              </a:rPr>
              <a:t>район</a:t>
            </a:r>
            <a:endParaRPr lang="ru-RU" i="1" dirty="0">
              <a:solidFill>
                <a:srgbClr val="FF0000"/>
              </a:solidFill>
              <a:latin typeface="Ampir Deco" pitchFamily="2" charset="0"/>
            </a:endParaRPr>
          </a:p>
        </p:txBody>
      </p:sp>
    </p:spTree>
  </p:cSld>
  <p:clrMapOvr>
    <a:masterClrMapping/>
  </p:clrMapOvr>
  <p:transition advClick="0" advTm="11000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1000108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err="1" smtClean="0">
                <a:latin typeface="Ampir Deco" pitchFamily="2" charset="0"/>
              </a:rPr>
              <a:t>Народився</a:t>
            </a:r>
            <a:r>
              <a:rPr lang="ru-RU" sz="2000" smtClean="0">
                <a:latin typeface="Ampir Deco" pitchFamily="2" charset="0"/>
              </a:rPr>
              <a:t> в </a:t>
            </a:r>
            <a:r>
              <a:rPr lang="uk-UA" sz="200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с</a:t>
            </a:r>
            <a:r>
              <a:rPr lang="uk-UA" sz="20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uk-UA" sz="2000" dirty="0" err="1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Янівка</a:t>
            </a:r>
            <a:r>
              <a:rPr lang="uk-UA" sz="20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 Глухівського повіту Чернігівської губернії, тепер </a:t>
            </a:r>
          </a:p>
          <a:p>
            <a:pPr algn="ctr"/>
            <a:r>
              <a:rPr lang="uk-UA" sz="2000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с. Первомайське,</a:t>
            </a:r>
            <a:r>
              <a:rPr lang="ru-RU" sz="2000" dirty="0" smtClean="0">
                <a:latin typeface="Ampir Deco" pitchFamily="2" charset="0"/>
              </a:rPr>
              <a:t> в с</a:t>
            </a:r>
            <a:r>
              <a:rPr lang="uk-UA" sz="2000" dirty="0" err="1" smtClean="0">
                <a:latin typeface="Ampir Deco" pitchFamily="2" charset="0"/>
              </a:rPr>
              <a:t>ім</a:t>
            </a:r>
            <a:r>
              <a:rPr lang="en-US" sz="2000" dirty="0" smtClean="0">
                <a:latin typeface="Ampir Deco" pitchFamily="2" charset="0"/>
              </a:rPr>
              <a:t>`</a:t>
            </a:r>
            <a:r>
              <a:rPr lang="uk-UA" sz="2000" dirty="0" smtClean="0">
                <a:latin typeface="Ampir Deco" pitchFamily="2" charset="0"/>
              </a:rPr>
              <a:t>ї дрібномаєтного дворянина, вихідця із старовинного козацького роду.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 Після закінчення гімназії вступив до Московського університету.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Закінчивши університет з науковим ступенем кандидата наук, він приступив до роботи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в грудні 1861р.</a:t>
            </a:r>
          </a:p>
        </p:txBody>
      </p:sp>
    </p:spTree>
  </p:cSld>
  <p:clrMapOvr>
    <a:masterClrMapping/>
  </p:clrMapOvr>
  <p:transition spd="slow" advClick="0" advTm="20000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57884" y="1988840"/>
            <a:ext cx="27465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latin typeface="Ampir Deco" pitchFamily="2" charset="0"/>
              </a:rPr>
              <a:t>Уманец Федор Михайлович // Энциклопедический словарь / изд. : Ф. А. Брокгауз (Лейпциг), И. А. Ефрон (С-Петербург</a:t>
            </a:r>
            <a:r>
              <a:rPr lang="ru-RU" sz="1600" i="1" dirty="0" smtClean="0">
                <a:latin typeface="Ampir Deco" pitchFamily="2" charset="0"/>
              </a:rPr>
              <a:t>). - </a:t>
            </a:r>
            <a:r>
              <a:rPr lang="ru-RU" sz="1600" i="1" dirty="0" smtClean="0">
                <a:latin typeface="Ampir Deco" pitchFamily="2" charset="0"/>
              </a:rPr>
              <a:t>СПб. : Типография </a:t>
            </a:r>
            <a:r>
              <a:rPr lang="ru-RU" sz="1600" i="1" dirty="0" err="1" smtClean="0">
                <a:latin typeface="Ampir Deco" pitchFamily="2" charset="0"/>
              </a:rPr>
              <a:t>Акц</a:t>
            </a:r>
            <a:r>
              <a:rPr lang="ru-RU" sz="1600" i="1" dirty="0" smtClean="0">
                <a:latin typeface="Ampir Deco" pitchFamily="2" charset="0"/>
              </a:rPr>
              <a:t>. Общ. </a:t>
            </a:r>
            <a:r>
              <a:rPr lang="ru-RU" sz="1600" i="1" dirty="0" err="1" smtClean="0">
                <a:latin typeface="Ampir Deco" pitchFamily="2" charset="0"/>
              </a:rPr>
              <a:t>Брокгауз-Ефрон</a:t>
            </a:r>
            <a:r>
              <a:rPr lang="ru-RU" sz="1600" i="1" dirty="0" smtClean="0">
                <a:latin typeface="Ampir Deco" pitchFamily="2" charset="0"/>
              </a:rPr>
              <a:t>, 1902. - Кн. 68, т. 34-А : Углерод - Усилие. - С. 720</a:t>
            </a:r>
            <a:endParaRPr lang="ru-RU" sz="1600" i="1" dirty="0">
              <a:latin typeface="Ampir Deco" pitchFamily="2" charset="0"/>
            </a:endParaRPr>
          </a:p>
        </p:txBody>
      </p:sp>
      <p:pic>
        <p:nvPicPr>
          <p:cNvPr id="52226" name="Picture 2" descr="C:\Documents and Settings\Administrator\Рабочий стол\сини славетноъ\999C5886-DA75-4186-B8B1-D7A0711F360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85692">
            <a:off x="472122" y="462541"/>
            <a:ext cx="2500330" cy="4197585"/>
          </a:xfrm>
          <a:prstGeom prst="rect">
            <a:avLst/>
          </a:prstGeom>
          <a:noFill/>
        </p:spPr>
      </p:pic>
      <p:pic>
        <p:nvPicPr>
          <p:cNvPr id="52227" name="Picture 3" descr="C:\Documents and Settings\Administrator\Рабочий стол\сини славетноъ\817384FD-A300-4CE0-8721-25AEA38450E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64463">
            <a:off x="2244469" y="1357298"/>
            <a:ext cx="3500462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1142984"/>
            <a:ext cx="50006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latin typeface="Ampir Deco" pitchFamily="2" charset="0"/>
              </a:rPr>
              <a:t>На батьківщину, 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звідкіля його козацьке коріння, 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він повернувся в 1867 році, 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а з 1875 року працює 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на посаді члена 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Глухівського повітового 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у сімейних справах присутствія.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В вересні 1889 року Глухівськими земськими зборами його обирають головою повітової управи. </a:t>
            </a:r>
          </a:p>
          <a:p>
            <a:pPr algn="ctr"/>
            <a:r>
              <a:rPr lang="uk-UA" sz="2000" dirty="0" smtClean="0">
                <a:latin typeface="Ampir Deco" pitchFamily="2" charset="0"/>
              </a:rPr>
              <a:t>З того часу, Федір Михайлович займається земськими справами</a:t>
            </a:r>
            <a:endParaRPr lang="ru-RU" sz="2000" dirty="0">
              <a:latin typeface="Ampir Deco" pitchFamily="2" charset="0"/>
            </a:endParaRPr>
          </a:p>
        </p:txBody>
      </p:sp>
    </p:spTree>
  </p:cSld>
  <p:clrMapOvr>
    <a:masterClrMapping/>
  </p:clrMapOvr>
  <p:transition spd="slow" advClick="0" advTm="20000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Рабочий стол\сини славетноъ\95C2AE88-110E-4204-B692-593B8A1E201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14290"/>
            <a:ext cx="5511800" cy="406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4725144"/>
            <a:ext cx="66437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latin typeface="Ampir Deco" pitchFamily="2" charset="0"/>
              </a:rPr>
              <a:t>Уманец Федор Михайлович // Большая энциклопедия : слов. общедоступных сведений по всем отраслям </a:t>
            </a:r>
            <a:r>
              <a:rPr lang="ru-RU" sz="1600" i="1" dirty="0" smtClean="0">
                <a:latin typeface="Ampir Deco" pitchFamily="2" charset="0"/>
              </a:rPr>
              <a:t>знаний / под </a:t>
            </a:r>
            <a:r>
              <a:rPr lang="ru-RU" sz="1600" i="1" dirty="0" smtClean="0">
                <a:latin typeface="Ampir Deco" pitchFamily="2" charset="0"/>
              </a:rPr>
              <a:t>ред. С. Н. </a:t>
            </a:r>
            <a:r>
              <a:rPr lang="ru-RU" sz="1600" i="1" dirty="0" smtClean="0">
                <a:latin typeface="Ampir Deco" pitchFamily="2" charset="0"/>
              </a:rPr>
              <a:t>Южакова. </a:t>
            </a:r>
            <a:r>
              <a:rPr lang="ru-RU" sz="1600" i="1" dirty="0" smtClean="0">
                <a:latin typeface="Ampir Deco" pitchFamily="2" charset="0"/>
              </a:rPr>
              <a:t>- СПб. : </a:t>
            </a:r>
            <a:r>
              <a:rPr lang="ru-RU" sz="1600" i="1" dirty="0" err="1" smtClean="0">
                <a:latin typeface="Ampir Deco" pitchFamily="2" charset="0"/>
              </a:rPr>
              <a:t>Типо</a:t>
            </a:r>
            <a:r>
              <a:rPr lang="ru-RU" sz="1600" i="1" dirty="0" smtClean="0">
                <a:latin typeface="Ampir Deco" pitchFamily="2" charset="0"/>
              </a:rPr>
              <a:t>-литография Книгоиздательского Т-</a:t>
            </a:r>
            <a:r>
              <a:rPr lang="ru-RU" sz="1600" i="1" dirty="0" err="1" smtClean="0">
                <a:latin typeface="Ampir Deco" pitchFamily="2" charset="0"/>
              </a:rPr>
              <a:t>ва</a:t>
            </a:r>
            <a:r>
              <a:rPr lang="ru-RU" sz="1600" i="1" dirty="0" smtClean="0">
                <a:latin typeface="Ampir Deco" pitchFamily="2" charset="0"/>
              </a:rPr>
              <a:t> </a:t>
            </a:r>
            <a:r>
              <a:rPr lang="ru-RU" sz="1600" i="1" dirty="0" smtClean="0">
                <a:latin typeface="Ampir Deco" pitchFamily="2" charset="0"/>
              </a:rPr>
              <a:t>Просвещение, </a:t>
            </a:r>
            <a:r>
              <a:rPr lang="ru-RU" sz="1600" i="1" dirty="0" smtClean="0">
                <a:latin typeface="Ampir Deco" pitchFamily="2" charset="0"/>
              </a:rPr>
              <a:t>ценз. 1904. – </a:t>
            </a:r>
          </a:p>
          <a:p>
            <a:r>
              <a:rPr lang="ru-RU" sz="1600" i="1" dirty="0" smtClean="0">
                <a:latin typeface="Ampir Deco" pitchFamily="2" charset="0"/>
              </a:rPr>
              <a:t>Т. 18 : Статистика - </a:t>
            </a:r>
            <a:r>
              <a:rPr lang="ru-RU" sz="1600" i="1" dirty="0" err="1" smtClean="0">
                <a:latin typeface="Ampir Deco" pitchFamily="2" charset="0"/>
              </a:rPr>
              <a:t>Ундозеро</a:t>
            </a:r>
            <a:r>
              <a:rPr lang="ru-RU" sz="1600" i="1" dirty="0" smtClean="0">
                <a:latin typeface="Ampir Deco" pitchFamily="2" charset="0"/>
              </a:rPr>
              <a:t>. - С. 788</a:t>
            </a:r>
            <a:endParaRPr lang="ru-RU" sz="1600" i="1" dirty="0">
              <a:latin typeface="Ampir Deco" pitchFamily="2" charset="0"/>
            </a:endParaRPr>
          </a:p>
        </p:txBody>
      </p:sp>
      <p:pic>
        <p:nvPicPr>
          <p:cNvPr id="1027" name="Picture 3" descr="C:\Documents and Settings\Administrator\Рабочий стол\сини славетноъ\2E4F7DE3-6ACC-47B8-BF14-C3F2FAD3653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928802"/>
            <a:ext cx="4143403" cy="236005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128586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err="1" smtClean="0">
                <a:latin typeface="Ampir Deco" pitchFamily="2" charset="0"/>
              </a:rPr>
              <a:t>Головні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літературні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праці</a:t>
            </a:r>
            <a:r>
              <a:rPr lang="ru-RU" dirty="0" smtClean="0">
                <a:latin typeface="Ampir Deco" pitchFamily="2" charset="0"/>
              </a:rPr>
              <a:t> </a:t>
            </a:r>
          </a:p>
          <a:p>
            <a:pPr algn="ctr"/>
            <a:r>
              <a:rPr lang="uk-UA" dirty="0" smtClean="0">
                <a:latin typeface="Ampir Deco" pitchFamily="2" charset="0"/>
                <a:ea typeface="Calibri" pitchFamily="34" charset="0"/>
                <a:cs typeface="Times New Roman" pitchFamily="18" charset="0"/>
              </a:rPr>
              <a:t>Ф. М. </a:t>
            </a:r>
            <a:r>
              <a:rPr lang="ru-RU" dirty="0" err="1" smtClean="0">
                <a:latin typeface="Ampir Deco" pitchFamily="2" charset="0"/>
              </a:rPr>
              <a:t>Уманця</a:t>
            </a:r>
            <a:r>
              <a:rPr lang="ru-RU" dirty="0" smtClean="0">
                <a:latin typeface="Ampir Deco" pitchFamily="2" charset="0"/>
              </a:rPr>
              <a:t>: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 "</a:t>
            </a:r>
            <a:r>
              <a:rPr lang="ru-RU" dirty="0" err="1" smtClean="0">
                <a:latin typeface="Ampir Deco" pitchFamily="2" charset="0"/>
              </a:rPr>
              <a:t>Виродження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Польщі</a:t>
            </a:r>
            <a:r>
              <a:rPr lang="ru-RU" dirty="0" smtClean="0">
                <a:latin typeface="Ampir Deco" pitchFamily="2" charset="0"/>
              </a:rPr>
              <a:t>" (Санкт-Петербург, 1872), 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"</a:t>
            </a:r>
            <a:r>
              <a:rPr lang="ru-RU" dirty="0" err="1" smtClean="0">
                <a:latin typeface="Ampir Deco" pitchFamily="2" charset="0"/>
              </a:rPr>
              <a:t>Гетьман</a:t>
            </a:r>
            <a:r>
              <a:rPr lang="ru-RU" dirty="0" smtClean="0">
                <a:latin typeface="Ampir Deco" pitchFamily="2" charset="0"/>
              </a:rPr>
              <a:t> Мазепа" (Санкт-Петербург, 1897), 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"</a:t>
            </a:r>
            <a:r>
              <a:rPr lang="ru-RU" dirty="0" err="1" smtClean="0">
                <a:latin typeface="Ampir Deco" pitchFamily="2" charset="0"/>
              </a:rPr>
              <a:t>Освітні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сили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Росії</a:t>
            </a:r>
            <a:r>
              <a:rPr lang="ru-RU" dirty="0" smtClean="0">
                <a:latin typeface="Ampir Deco" pitchFamily="2" charset="0"/>
              </a:rPr>
              <a:t>. </a:t>
            </a:r>
            <a:r>
              <a:rPr lang="en-US" dirty="0" smtClean="0">
                <a:latin typeface="Ampir Deco" pitchFamily="2" charset="0"/>
              </a:rPr>
              <a:t>I. </a:t>
            </a:r>
            <a:r>
              <a:rPr lang="ru-RU" dirty="0" err="1" smtClean="0">
                <a:latin typeface="Ampir Deco" pitchFamily="2" charset="0"/>
              </a:rPr>
              <a:t>Громадське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виховання</a:t>
            </a:r>
            <a:r>
              <a:rPr lang="ru-RU" dirty="0" smtClean="0">
                <a:latin typeface="Ampir Deco" pitchFamily="2" charset="0"/>
              </a:rPr>
              <a:t>. </a:t>
            </a:r>
            <a:r>
              <a:rPr lang="en-US" dirty="0" smtClean="0">
                <a:latin typeface="Ampir Deco" pitchFamily="2" charset="0"/>
              </a:rPr>
              <a:t>II. </a:t>
            </a:r>
            <a:r>
              <a:rPr lang="ru-RU" dirty="0" smtClean="0">
                <a:latin typeface="Ampir Deco" pitchFamily="2" charset="0"/>
              </a:rPr>
              <a:t>Народна школа" (Санкт-Петербург, 1871 ),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 «</a:t>
            </a:r>
            <a:r>
              <a:rPr lang="ru-RU" dirty="0" err="1" smtClean="0">
                <a:latin typeface="Ampir Deco" pitchFamily="2" charset="0"/>
              </a:rPr>
              <a:t>Із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моїх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спостережень</a:t>
            </a:r>
            <a:r>
              <a:rPr lang="ru-RU" dirty="0" smtClean="0">
                <a:latin typeface="Ampir Deco" pitchFamily="2" charset="0"/>
              </a:rPr>
              <a:t> по </a:t>
            </a:r>
            <a:r>
              <a:rPr lang="ru-RU" dirty="0" err="1" smtClean="0">
                <a:latin typeface="Ampir Deco" pitchFamily="2" charset="0"/>
              </a:rPr>
              <a:t>селянський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справі</a:t>
            </a:r>
            <a:r>
              <a:rPr lang="ru-RU" dirty="0" smtClean="0">
                <a:latin typeface="Ampir Deco" pitchFamily="2" charset="0"/>
              </a:rPr>
              <a:t>" (Санкт-Петербург, 1881),</a:t>
            </a:r>
          </a:p>
          <a:p>
            <a:pPr algn="ctr"/>
            <a:r>
              <a:rPr lang="ru-RU" dirty="0" smtClean="0">
                <a:latin typeface="Ampir Deco" pitchFamily="2" charset="0"/>
              </a:rPr>
              <a:t> "</a:t>
            </a:r>
            <a:r>
              <a:rPr lang="ru-RU" dirty="0" err="1" smtClean="0">
                <a:latin typeface="Ampir Deco" pitchFamily="2" charset="0"/>
              </a:rPr>
              <a:t>Колонізація</a:t>
            </a:r>
            <a:r>
              <a:rPr lang="ru-RU" dirty="0" smtClean="0">
                <a:latin typeface="Ampir Deco" pitchFamily="2" charset="0"/>
              </a:rPr>
              <a:t> </a:t>
            </a:r>
            <a:r>
              <a:rPr lang="ru-RU" dirty="0" err="1" smtClean="0">
                <a:latin typeface="Ampir Deco" pitchFamily="2" charset="0"/>
              </a:rPr>
              <a:t>вільних</a:t>
            </a:r>
            <a:r>
              <a:rPr lang="ru-RU" dirty="0" smtClean="0">
                <a:latin typeface="Ampir Deco" pitchFamily="2" charset="0"/>
              </a:rPr>
              <a:t> земель </a:t>
            </a:r>
            <a:r>
              <a:rPr lang="ru-RU" dirty="0" err="1" smtClean="0">
                <a:latin typeface="Ampir Deco" pitchFamily="2" charset="0"/>
              </a:rPr>
              <a:t>Росії</a:t>
            </a:r>
            <a:r>
              <a:rPr lang="ru-RU" dirty="0" smtClean="0">
                <a:latin typeface="Ampir Deco" pitchFamily="2" charset="0"/>
              </a:rPr>
              <a:t>" (Санкт-Петербург, 1884).</a:t>
            </a:r>
            <a:endParaRPr lang="ru-RU" dirty="0">
              <a:latin typeface="Ampir Deco" pitchFamily="2" charset="0"/>
            </a:endParaRPr>
          </a:p>
        </p:txBody>
      </p:sp>
    </p:spTree>
  </p:cSld>
  <p:clrMapOvr>
    <a:masterClrMapping/>
  </p:clrMapOvr>
  <p:transition spd="slow" advClick="0" advTm="9000"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Graffiti2CTT"/>
        <a:ea typeface=""/>
        <a:cs typeface=""/>
      </a:majorFont>
      <a:minorFont>
        <a:latin typeface="Sitka Text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old-paper</Template>
  <TotalTime>5025</TotalTime>
  <Words>1205</Words>
  <Application>Microsoft Office PowerPoint</Application>
  <PresentationFormat>Экран (4:3)</PresentationFormat>
  <Paragraphs>102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Глухівська земля скарбниця  талановитих людей. Серед відомих науковців, громадських діячів - вихідці з с. Янівка  (с. Первомайське)  Глухівського повіту, Чернигівської губернії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бібліотека</cp:lastModifiedBy>
  <cp:revision>237</cp:revision>
  <dcterms:modified xsi:type="dcterms:W3CDTF">2021-02-08T07:49:06Z</dcterms:modified>
</cp:coreProperties>
</file>