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0" r:id="rId11"/>
    <p:sldId id="276" r:id="rId12"/>
    <p:sldId id="278" r:id="rId13"/>
    <p:sldId id="265" r:id="rId14"/>
    <p:sldId id="266" r:id="rId15"/>
    <p:sldId id="268" r:id="rId16"/>
    <p:sldId id="271" r:id="rId17"/>
    <p:sldId id="279" r:id="rId18"/>
    <p:sldId id="274" r:id="rId19"/>
    <p:sldId id="275" r:id="rId20"/>
    <p:sldId id="281" r:id="rId21"/>
    <p:sldId id="267" r:id="rId22"/>
    <p:sldId id="269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AE369-E6C2-4E18-ABED-B44C16BEC961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99B12-F361-4339-B06D-8E0D4FB02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99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99B12-F361-4339-B06D-8E0D4FB026E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964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99B12-F361-4339-B06D-8E0D4FB026E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333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image" Target="../media/image2.png"/><Relationship Id="rId10" Type="http://schemas.openxmlformats.org/officeDocument/2006/relationships/image" Target="../media/image5.gif"/><Relationship Id="rId4" Type="http://schemas.openxmlformats.org/officeDocument/2006/relationships/image" Target="../media/image1.png"/><Relationship Id="rId9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microsoft.com/office/2007/relationships/hdphoto" Target="../media/hdphoto19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2.wdp"/><Relationship Id="rId13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12" Type="http://schemas.microsoft.com/office/2007/relationships/hdphoto" Target="../media/hdphoto24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1.wdp"/><Relationship Id="rId11" Type="http://schemas.openxmlformats.org/officeDocument/2006/relationships/image" Target="../media/image36.png"/><Relationship Id="rId5" Type="http://schemas.openxmlformats.org/officeDocument/2006/relationships/image" Target="../media/image33.png"/><Relationship Id="rId15" Type="http://schemas.openxmlformats.org/officeDocument/2006/relationships/image" Target="../media/image38.png"/><Relationship Id="rId10" Type="http://schemas.microsoft.com/office/2007/relationships/hdphoto" Target="../media/hdphoto23.wdp"/><Relationship Id="rId4" Type="http://schemas.microsoft.com/office/2007/relationships/hdphoto" Target="../media/hdphoto20.wdp"/><Relationship Id="rId9" Type="http://schemas.openxmlformats.org/officeDocument/2006/relationships/image" Target="../media/image35.png"/><Relationship Id="rId14" Type="http://schemas.microsoft.com/office/2007/relationships/hdphoto" Target="../media/hdphoto25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gif"/><Relationship Id="rId5" Type="http://schemas.openxmlformats.org/officeDocument/2006/relationships/image" Target="../media/image40.png"/><Relationship Id="rId4" Type="http://schemas.microsoft.com/office/2007/relationships/hdphoto" Target="../media/hdphoto26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29.wdp"/><Relationship Id="rId13" Type="http://schemas.openxmlformats.org/officeDocument/2006/relationships/image" Target="../media/image49.png"/><Relationship Id="rId3" Type="http://schemas.openxmlformats.org/officeDocument/2006/relationships/image" Target="../media/image43.jpeg"/><Relationship Id="rId7" Type="http://schemas.openxmlformats.org/officeDocument/2006/relationships/image" Target="../media/image45.png"/><Relationship Id="rId12" Type="http://schemas.microsoft.com/office/2007/relationships/hdphoto" Target="../media/hdphoto30.wdp"/><Relationship Id="rId2" Type="http://schemas.openxmlformats.org/officeDocument/2006/relationships/image" Target="../media/image1.png"/><Relationship Id="rId16" Type="http://schemas.microsoft.com/office/2007/relationships/hdphoto" Target="../media/hdphoto32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8.wdp"/><Relationship Id="rId11" Type="http://schemas.openxmlformats.org/officeDocument/2006/relationships/image" Target="../media/image48.png"/><Relationship Id="rId5" Type="http://schemas.openxmlformats.org/officeDocument/2006/relationships/image" Target="../media/image44.png"/><Relationship Id="rId15" Type="http://schemas.openxmlformats.org/officeDocument/2006/relationships/image" Target="../media/image50.png"/><Relationship Id="rId10" Type="http://schemas.openxmlformats.org/officeDocument/2006/relationships/image" Target="../media/image47.png"/><Relationship Id="rId4" Type="http://schemas.microsoft.com/office/2007/relationships/hdphoto" Target="../media/hdphoto27.wdp"/><Relationship Id="rId9" Type="http://schemas.openxmlformats.org/officeDocument/2006/relationships/image" Target="../media/image46.png"/><Relationship Id="rId14" Type="http://schemas.microsoft.com/office/2007/relationships/hdphoto" Target="../media/hdphoto3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3.wdp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6.wdp"/><Relationship Id="rId3" Type="http://schemas.openxmlformats.org/officeDocument/2006/relationships/image" Target="../media/image53.png"/><Relationship Id="rId7" Type="http://schemas.openxmlformats.org/officeDocument/2006/relationships/image" Target="../media/image5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5.wdp"/><Relationship Id="rId5" Type="http://schemas.openxmlformats.org/officeDocument/2006/relationships/image" Target="../media/image54.png"/><Relationship Id="rId4" Type="http://schemas.microsoft.com/office/2007/relationships/hdphoto" Target="../media/hdphoto34.wdp"/><Relationship Id="rId9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microsoft.com/office/2007/relationships/hdphoto" Target="../media/hdphoto37.wdp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39.wdp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0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38.wdp"/><Relationship Id="rId5" Type="http://schemas.openxmlformats.org/officeDocument/2006/relationships/image" Target="../media/image59.png"/><Relationship Id="rId4" Type="http://schemas.openxmlformats.org/officeDocument/2006/relationships/image" Target="../media/image1.png"/><Relationship Id="rId9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1.wdp"/><Relationship Id="rId5" Type="http://schemas.openxmlformats.org/officeDocument/2006/relationships/image" Target="../media/image63.png"/><Relationship Id="rId4" Type="http://schemas.microsoft.com/office/2007/relationships/hdphoto" Target="../media/hdphoto40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4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9.png"/><Relationship Id="rId4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2.png"/><Relationship Id="rId18" Type="http://schemas.microsoft.com/office/2007/relationships/hdphoto" Target="../media/hdphoto47.wdp"/><Relationship Id="rId3" Type="http://schemas.openxmlformats.org/officeDocument/2006/relationships/image" Target="../media/image65.png"/><Relationship Id="rId7" Type="http://schemas.microsoft.com/office/2007/relationships/hdphoto" Target="../media/hdphoto43.wdp"/><Relationship Id="rId12" Type="http://schemas.openxmlformats.org/officeDocument/2006/relationships/image" Target="../media/image71.png"/><Relationship Id="rId17" Type="http://schemas.openxmlformats.org/officeDocument/2006/relationships/image" Target="../media/image75.png"/><Relationship Id="rId2" Type="http://schemas.openxmlformats.org/officeDocument/2006/relationships/image" Target="../media/image1.png"/><Relationship Id="rId16" Type="http://schemas.openxmlformats.org/officeDocument/2006/relationships/image" Target="../media/image74.png"/><Relationship Id="rId20" Type="http://schemas.microsoft.com/office/2007/relationships/hdphoto" Target="../media/hdphoto48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11" Type="http://schemas.microsoft.com/office/2007/relationships/hdphoto" Target="../media/hdphoto45.wdp"/><Relationship Id="rId5" Type="http://schemas.openxmlformats.org/officeDocument/2006/relationships/image" Target="../media/image67.png"/><Relationship Id="rId15" Type="http://schemas.microsoft.com/office/2007/relationships/hdphoto" Target="../media/hdphoto46.wdp"/><Relationship Id="rId10" Type="http://schemas.openxmlformats.org/officeDocument/2006/relationships/image" Target="../media/image70.png"/><Relationship Id="rId19" Type="http://schemas.openxmlformats.org/officeDocument/2006/relationships/image" Target="../media/image76.png"/><Relationship Id="rId4" Type="http://schemas.openxmlformats.org/officeDocument/2006/relationships/image" Target="../media/image66.png"/><Relationship Id="rId9" Type="http://schemas.microsoft.com/office/2007/relationships/hdphoto" Target="../media/hdphoto44.wdp"/><Relationship Id="rId14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microsoft.com/office/2007/relationships/hdphoto" Target="../media/hdphoto49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gif"/><Relationship Id="rId4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16.png"/><Relationship Id="rId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1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11.wdp"/><Relationship Id="rId4" Type="http://schemas.microsoft.com/office/2007/relationships/hdphoto" Target="../media/hdphoto8.wdp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4.wdp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5.wdp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7.wdp"/><Relationship Id="rId3" Type="http://schemas.openxmlformats.org/officeDocument/2006/relationships/image" Target="../media/image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6.wdp"/><Relationship Id="rId5" Type="http://schemas.openxmlformats.org/officeDocument/2006/relationships/image" Target="../media/image27.png"/><Relationship Id="rId10" Type="http://schemas.microsoft.com/office/2007/relationships/hdphoto" Target="../media/hdphoto18.wdp"/><Relationship Id="rId4" Type="http://schemas.openxmlformats.org/officeDocument/2006/relationships/image" Target="../media/image26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32" y="-2172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flipV="1">
            <a:off x="611560" y="0"/>
            <a:ext cx="2304256" cy="1429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ru-RU">
              <a:latin typeface="Arial Black" pitchFamily="34" charset="0"/>
            </a:endParaRPr>
          </a:p>
        </p:txBody>
      </p:sp>
      <p:pic>
        <p:nvPicPr>
          <p:cNvPr id="24592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311" y="1355912"/>
            <a:ext cx="8392055" cy="5589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4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31" b="100000" l="0" r="100000">
                        <a14:backgroundMark x1="96911" y1="24227" x2="96911" y2="24227"/>
                      </a14:backgroundRemoval>
                    </a14:imgEffect>
                    <a14:imgEffect>
                      <a14:sharpenSoften amount="57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20000">
            <a:off x="1473453" y="2737505"/>
            <a:ext cx="4894502" cy="3666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1093" b="24255"/>
          <a:stretch/>
        </p:blipFill>
        <p:spPr bwMode="auto">
          <a:xfrm>
            <a:off x="32048" y="1442696"/>
            <a:ext cx="2446392" cy="539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Documents and Settings\admin\Рабочий стол\557968_2e32e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76872"/>
            <a:ext cx="3482689" cy="261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34632" y="0"/>
            <a:ext cx="917863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Бібліотека Глухівського національного педагогічного університету імені Олександра Довженка запрошує переглянути віртуальну </a:t>
            </a:r>
            <a:r>
              <a:rPr lang="ru-RU" smtClean="0">
                <a:latin typeface="Arial Black" pitchFamily="34" charset="0"/>
              </a:rPr>
              <a:t>вистаку</a:t>
            </a:r>
          </a:p>
          <a:p>
            <a:pPr algn="ctr"/>
            <a:r>
              <a:rPr lang="ru-RU" sz="2800" smtClean="0">
                <a:solidFill>
                  <a:srgbClr val="FF0000"/>
                </a:solidFill>
                <a:latin typeface="Arial Black" pitchFamily="34" charset="0"/>
              </a:rPr>
              <a:t>«</a:t>
            </a:r>
            <a:r>
              <a:rPr lang="ru-RU" sz="2800">
                <a:solidFill>
                  <a:srgbClr val="FF0000"/>
                </a:solidFill>
                <a:latin typeface="Arial Black" pitchFamily="34" charset="0"/>
              </a:rPr>
              <a:t>Олесь </a:t>
            </a:r>
            <a:r>
              <a:rPr lang="ru-RU" sz="2800" smtClean="0">
                <a:solidFill>
                  <a:srgbClr val="FF0000"/>
                </a:solidFill>
                <a:latin typeface="Arial Black" pitchFamily="34" charset="0"/>
              </a:rPr>
              <a:t>Досвітній: </a:t>
            </a:r>
            <a:r>
              <a:rPr lang="ru-RU" sz="2800">
                <a:solidFill>
                  <a:srgbClr val="FF0000"/>
                </a:solidFill>
                <a:latin typeface="Arial Black" pitchFamily="34" charset="0"/>
              </a:rPr>
              <a:t>розстріляне </a:t>
            </a:r>
            <a:r>
              <a:rPr lang="ru-RU" sz="2800" smtClean="0">
                <a:solidFill>
                  <a:srgbClr val="FF0000"/>
                </a:solidFill>
                <a:latin typeface="Arial Black" pitchFamily="34" charset="0"/>
              </a:rPr>
              <a:t>слово» </a:t>
            </a:r>
            <a:endParaRPr lang="ru-RU" sz="280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Fonovaya_muzyka-Volnuyushchaya_i_trogatelnaya_muzyka_(mp3-tut.click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16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9623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latin typeface="Arial Black" pitchFamily="34" charset="0"/>
              </a:rPr>
              <a:t>1924–1929 рр. </a:t>
            </a:r>
            <a:r>
              <a:rPr lang="ru-RU">
                <a:latin typeface="Arial Black" pitchFamily="34" charset="0"/>
              </a:rPr>
              <a:t>був головним редактором Всеукраїнського </a:t>
            </a:r>
            <a:r>
              <a:rPr lang="ru-RU" smtClean="0">
                <a:latin typeface="Arial Black" pitchFamily="34" charset="0"/>
              </a:rPr>
              <a:t>фотокіноуправління, </a:t>
            </a:r>
            <a:r>
              <a:rPr lang="ru-RU">
                <a:latin typeface="Arial Black" pitchFamily="34" charset="0"/>
              </a:rPr>
              <a:t>одним з організаторів Ялтинської та Одеської кінофабрик.</a:t>
            </a:r>
          </a:p>
          <a:p>
            <a:pPr algn="ctr"/>
            <a:r>
              <a:rPr lang="ru-RU" smtClean="0">
                <a:latin typeface="Arial Black" pitchFamily="34" charset="0"/>
              </a:rPr>
              <a:t>Автор </a:t>
            </a:r>
            <a:r>
              <a:rPr lang="ru-RU">
                <a:latin typeface="Arial Black" pitchFamily="34" charset="0"/>
              </a:rPr>
              <a:t>сценарію фільму «</a:t>
            </a:r>
            <a:r>
              <a:rPr lang="ru-RU" smtClean="0">
                <a:latin typeface="Arial Black" pitchFamily="34" charset="0"/>
              </a:rPr>
              <a:t>Провокатор», режисер </a:t>
            </a:r>
            <a:r>
              <a:rPr lang="ru-RU">
                <a:latin typeface="Arial Black" pitchFamily="34" charset="0"/>
              </a:rPr>
              <a:t>Віктор Турін, 1927 </a:t>
            </a:r>
            <a:r>
              <a:rPr lang="ru-RU" smtClean="0">
                <a:latin typeface="Arial Black" pitchFamily="34" charset="0"/>
              </a:rPr>
              <a:t>рік - за </a:t>
            </a:r>
            <a:r>
              <a:rPr lang="ru-RU">
                <a:latin typeface="Arial Black" pitchFamily="34" charset="0"/>
              </a:rPr>
              <a:t>участю зірки німого кіно Анни </a:t>
            </a:r>
            <a:r>
              <a:rPr lang="ru-RU" smtClean="0">
                <a:latin typeface="Arial Black" pitchFamily="34" charset="0"/>
              </a:rPr>
              <a:t>Стен</a:t>
            </a:r>
            <a:endParaRPr lang="ru-RU">
              <a:latin typeface="Arial Black" pitchFamily="34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4139953" y="1698097"/>
            <a:ext cx="4681414" cy="4740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780928"/>
            <a:ext cx="5328326" cy="325435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627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306" y="4391598"/>
            <a:ext cx="1557742" cy="2362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684" r="28091" b="71124"/>
          <a:stretch/>
        </p:blipFill>
        <p:spPr bwMode="auto">
          <a:xfrm>
            <a:off x="115143" y="1593959"/>
            <a:ext cx="2080593" cy="2797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672" r="4260"/>
          <a:stretch/>
        </p:blipFill>
        <p:spPr bwMode="auto">
          <a:xfrm>
            <a:off x="1547663" y="3429000"/>
            <a:ext cx="2244457" cy="2818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C:\Documents and Settings\admin\Рабочий стол\0f144adff5c740fa5f991d3713337cac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375" b="95375" l="10000" r="90000"/>
                    </a14:imgEffect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93528"/>
            <a:ext cx="2447181" cy="3262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8" t="6939" r="4141" b="5061"/>
          <a:stretch/>
        </p:blipFill>
        <p:spPr bwMode="auto">
          <a:xfrm>
            <a:off x="4930120" y="1196752"/>
            <a:ext cx="4150059" cy="306889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28" r="66107" b="13639"/>
          <a:stretch/>
        </p:blipFill>
        <p:spPr bwMode="auto">
          <a:xfrm>
            <a:off x="3918952" y="3695700"/>
            <a:ext cx="2016224" cy="3261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latin typeface="Arial Black" pitchFamily="34" charset="0"/>
              </a:rPr>
              <a:t>1925-го року </a:t>
            </a:r>
            <a:r>
              <a:rPr lang="ru-RU">
                <a:latin typeface="Arial Black" pitchFamily="34" charset="0"/>
              </a:rPr>
              <a:t>Павло Тичина, Валер'ян Поліщук і Олесь Досвітній побували у </a:t>
            </a:r>
            <a:r>
              <a:rPr lang="ru-RU" smtClean="0">
                <a:latin typeface="Arial Black" pitchFamily="34" charset="0"/>
              </a:rPr>
              <a:t>відрядженні </a:t>
            </a:r>
            <a:r>
              <a:rPr lang="ru-RU">
                <a:latin typeface="Arial Black" pitchFamily="34" charset="0"/>
              </a:rPr>
              <a:t>в Німеччині й </a:t>
            </a:r>
            <a:r>
              <a:rPr lang="ru-RU" smtClean="0">
                <a:latin typeface="Arial Black" pitchFamily="34" charset="0"/>
              </a:rPr>
              <a:t>Франції. Наслідком поїздки </a:t>
            </a:r>
            <a:r>
              <a:rPr lang="ru-RU">
                <a:latin typeface="Arial Black" pitchFamily="34" charset="0"/>
              </a:rPr>
              <a:t>стали «Нотатки мандрівника» </a:t>
            </a:r>
            <a:r>
              <a:rPr lang="ru-RU" smtClean="0">
                <a:latin typeface="Arial Black" pitchFamily="34" charset="0"/>
              </a:rPr>
              <a:t>Досвітнього, які друкувалися в журналі «Червоний шлях»</a:t>
            </a:r>
            <a:endParaRPr lang="ru-RU">
              <a:latin typeface="Arial Black" pitchFamily="34" charset="0"/>
            </a:endParaRPr>
          </a:p>
        </p:txBody>
      </p:sp>
      <p:pic>
        <p:nvPicPr>
          <p:cNvPr id="2051" name="Picture 3" descr="C:\Documents and Settings\admin\Рабочий стол\France_Ukraine_Locator.svg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373" y="1321545"/>
            <a:ext cx="1998227" cy="199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09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0" y="2707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70932"/>
            <a:ext cx="33478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latin typeface="Arial Black" pitchFamily="34" charset="0"/>
              </a:rPr>
              <a:t>Юрій </a:t>
            </a:r>
            <a:r>
              <a:rPr lang="ru-RU">
                <a:latin typeface="Arial Black" pitchFamily="34" charset="0"/>
              </a:rPr>
              <a:t>Смолич </a:t>
            </a:r>
            <a:r>
              <a:rPr lang="ru-RU" smtClean="0">
                <a:latin typeface="Arial Black" pitchFamily="34" charset="0"/>
              </a:rPr>
              <a:t>писав: </a:t>
            </a:r>
            <a:r>
              <a:rPr lang="ru-RU">
                <a:latin typeface="Arial Black" pitchFamily="34" charset="0"/>
              </a:rPr>
              <a:t>«І письменником Олесь був таким же невгамовним, як і бійцем. Книга виходить за книгою: за якихось десять років літературної праці — п'ять романів, повісті й оповідання, публіцистика»</a:t>
            </a:r>
          </a:p>
        </p:txBody>
      </p:sp>
      <p:pic>
        <p:nvPicPr>
          <p:cNvPr id="2052" name="Picture 4" descr="C:\Documents and Settings\admin\Рабочий стол\Україна\a128e3ac828862647b22d75f8cc4583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43" r="4831"/>
          <a:stretch/>
        </p:blipFill>
        <p:spPr bwMode="auto">
          <a:xfrm>
            <a:off x="3311394" y="170932"/>
            <a:ext cx="5796758" cy="657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Documents and Settings\admin\Рабочий стол\картинки\картинки\light_PNG1441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493" y="-23625"/>
            <a:ext cx="6057996" cy="759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Documents and Settings\admin\Рабочий стол\картинки\b84550_e617234ff332460a8fcdc28882254e4c-mv2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920" y="4827983"/>
            <a:ext cx="3768392" cy="220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admin\Рабочий стол\Україна\wheat_PNG6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69" y="2794778"/>
            <a:ext cx="2808312" cy="403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32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36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36096" y="188641"/>
            <a:ext cx="34563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З</a:t>
            </a:r>
            <a:r>
              <a:rPr lang="ru-RU" smtClean="0">
                <a:latin typeface="Arial Black" pitchFamily="34" charset="0"/>
              </a:rPr>
              <a:t>бірки оповідань </a:t>
            </a:r>
            <a:r>
              <a:rPr lang="ru-RU">
                <a:latin typeface="Arial Black" pitchFamily="34" charset="0"/>
              </a:rPr>
              <a:t>“Розкаяння”, </a:t>
            </a:r>
            <a:endParaRPr lang="ru-RU" smtClean="0">
              <a:latin typeface="Arial Black" pitchFamily="34" charset="0"/>
            </a:endParaRPr>
          </a:p>
          <a:p>
            <a:pPr algn="ctr"/>
            <a:r>
              <a:rPr lang="ru-RU" smtClean="0">
                <a:latin typeface="Arial Black" pitchFamily="34" charset="0"/>
              </a:rPr>
              <a:t>“</a:t>
            </a:r>
            <a:r>
              <a:rPr lang="ru-RU">
                <a:latin typeface="Arial Black" pitchFamily="34" charset="0"/>
              </a:rPr>
              <a:t>Чия віра краща</a:t>
            </a:r>
            <a:r>
              <a:rPr lang="ru-RU" smtClean="0">
                <a:latin typeface="Arial Black" pitchFamily="34" charset="0"/>
              </a:rPr>
              <a:t>”, “</a:t>
            </a:r>
            <a:r>
              <a:rPr lang="ru-RU">
                <a:latin typeface="Arial Black" pitchFamily="34" charset="0"/>
              </a:rPr>
              <a:t>Тюнгуй</a:t>
            </a:r>
            <a:r>
              <a:rPr lang="ru-RU" smtClean="0">
                <a:latin typeface="Arial Black" pitchFamily="34" charset="0"/>
              </a:rPr>
              <a:t>”,</a:t>
            </a:r>
          </a:p>
          <a:p>
            <a:pPr algn="ctr"/>
            <a:r>
              <a:rPr lang="ru-RU" smtClean="0">
                <a:latin typeface="Arial Black" pitchFamily="34" charset="0"/>
              </a:rPr>
              <a:t>повісті “Алай”, </a:t>
            </a:r>
            <a:r>
              <a:rPr lang="ru-RU">
                <a:latin typeface="Arial Black" pitchFamily="34" charset="0"/>
              </a:rPr>
              <a:t>“Гюлле</a:t>
            </a:r>
            <a:r>
              <a:rPr lang="ru-RU" smtClean="0">
                <a:latin typeface="Arial Black" pitchFamily="34" charset="0"/>
              </a:rPr>
              <a:t>”, романи </a:t>
            </a:r>
            <a:r>
              <a:rPr lang="ru-RU">
                <a:latin typeface="Arial Black" pitchFamily="34" charset="0"/>
              </a:rPr>
              <a:t>“Американці</a:t>
            </a:r>
            <a:r>
              <a:rPr lang="ru-RU" smtClean="0">
                <a:latin typeface="Arial Black" pitchFamily="34" charset="0"/>
              </a:rPr>
              <a:t>”, </a:t>
            </a:r>
            <a:r>
              <a:rPr lang="ru-RU">
                <a:latin typeface="Arial Black" pitchFamily="34" charset="0"/>
              </a:rPr>
              <a:t>“Хто</a:t>
            </a:r>
            <a:r>
              <a:rPr lang="ru-RU" smtClean="0">
                <a:latin typeface="Arial Black" pitchFamily="34" charset="0"/>
              </a:rPr>
              <a:t>”, </a:t>
            </a:r>
            <a:r>
              <a:rPr lang="ru-RU">
                <a:latin typeface="Arial Black" pitchFamily="34" charset="0"/>
              </a:rPr>
              <a:t>“Нас було троє</a:t>
            </a:r>
            <a:r>
              <a:rPr lang="ru-RU" smtClean="0">
                <a:latin typeface="Arial Black" pitchFamily="34" charset="0"/>
              </a:rPr>
              <a:t>”, </a:t>
            </a:r>
            <a:r>
              <a:rPr lang="ru-RU">
                <a:latin typeface="Arial Black" pitchFamily="34" charset="0"/>
              </a:rPr>
              <a:t>“Кварцит</a:t>
            </a:r>
            <a:r>
              <a:rPr lang="ru-RU" smtClean="0">
                <a:latin typeface="Arial Black" pitchFamily="34" charset="0"/>
              </a:rPr>
              <a:t>”</a:t>
            </a:r>
          </a:p>
          <a:p>
            <a:pPr algn="ctr"/>
            <a:r>
              <a:rPr lang="ru-RU" smtClean="0">
                <a:latin typeface="Arial Black" pitchFamily="34" charset="0"/>
              </a:rPr>
              <a:t>перекладалися </a:t>
            </a:r>
            <a:r>
              <a:rPr lang="ru-RU">
                <a:latin typeface="Arial Black" pitchFamily="34" charset="0"/>
              </a:rPr>
              <a:t>англійською, німецькою, російською та іншими </a:t>
            </a:r>
            <a:r>
              <a:rPr lang="ru-RU" smtClean="0">
                <a:latin typeface="Arial Black" pitchFamily="34" charset="0"/>
              </a:rPr>
              <a:t>мовами</a:t>
            </a:r>
            <a:endParaRPr lang="ru-RU">
              <a:latin typeface="Arial Black" pitchFamily="34" charset="0"/>
            </a:endParaRPr>
          </a:p>
        </p:txBody>
      </p:sp>
      <p:pic>
        <p:nvPicPr>
          <p:cNvPr id="1026" name="Picture 2" descr="C:\Documents and Settings\admin\Рабочий стол\Україна\674df874b5f643438a84874012fc5297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06" y="390847"/>
            <a:ext cx="4917190" cy="626854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12" y="598394"/>
            <a:ext cx="1743075" cy="261937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244" y="541192"/>
            <a:ext cx="1909549" cy="263842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5" r="33932"/>
          <a:stretch/>
        </p:blipFill>
        <p:spPr bwMode="auto">
          <a:xfrm>
            <a:off x="2267744" y="3608572"/>
            <a:ext cx="2085547" cy="3226673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12" y="3572146"/>
            <a:ext cx="2071032" cy="3139159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512" y="3720048"/>
            <a:ext cx="2069584" cy="2971001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89000"/>
                    </a14:imgEffect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351" y="3876786"/>
            <a:ext cx="2158129" cy="2811247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181"/>
          <a:stretch/>
        </p:blipFill>
        <p:spPr bwMode="auto">
          <a:xfrm>
            <a:off x="3904576" y="797544"/>
            <a:ext cx="1679728" cy="242594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28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60647"/>
            <a:ext cx="9036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Т</a:t>
            </a:r>
            <a:r>
              <a:rPr lang="ru-RU" smtClean="0">
                <a:latin typeface="Arial Black" pitchFamily="34" charset="0"/>
              </a:rPr>
              <a:t>ака праця</a:t>
            </a:r>
            <a:r>
              <a:rPr lang="ru-RU">
                <a:latin typeface="Arial Black" pitchFamily="34" charset="0"/>
              </a:rPr>
              <a:t>, обернулася для письменника гоніннями. </a:t>
            </a:r>
            <a:endParaRPr lang="ru-RU" smtClean="0">
              <a:latin typeface="Arial Black" pitchFamily="34" charset="0"/>
            </a:endParaRPr>
          </a:p>
          <a:p>
            <a:pPr algn="ctr"/>
            <a:r>
              <a:rPr lang="ru-RU" smtClean="0">
                <a:latin typeface="Arial Black" pitchFamily="34" charset="0"/>
              </a:rPr>
              <a:t>1933-го року </a:t>
            </a:r>
            <a:r>
              <a:rPr lang="ru-RU">
                <a:latin typeface="Arial Black" pitchFamily="34" charset="0"/>
              </a:rPr>
              <a:t>Олеся заарештували, звинувативши в “приналежності до української контрреволюційної організації та спробах повалити Радянську владу</a:t>
            </a:r>
            <a:r>
              <a:rPr lang="ru-RU" smtClean="0">
                <a:latin typeface="Arial Black" pitchFamily="34" charset="0"/>
              </a:rPr>
              <a:t>”</a:t>
            </a:r>
            <a:endParaRPr lang="ru-RU">
              <a:latin typeface="Arial Black" pitchFamily="34" charset="0"/>
            </a:endParaRPr>
          </a:p>
          <a:p>
            <a:pPr algn="ctr"/>
            <a:endParaRPr lang="ru-RU">
              <a:latin typeface="Arial Black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18027"/>
            <a:ext cx="8244916" cy="5488219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96752"/>
            <a:ext cx="2619375" cy="17430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85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72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"/>
            <a:ext cx="90364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“</a:t>
            </a:r>
            <a:r>
              <a:rPr lang="ru-RU">
                <a:latin typeface="Arial Black" pitchFamily="34" charset="0"/>
              </a:rPr>
              <a:t>Я пам’ятаю сонячний день, хвіртку двору будинку “Слова”, біля якої стояли Досвітній і Епік. Я чимось був дуже обурений, а вони лагідно мене заспокоювали, казали, що все добре, а над ними, молодими, стрункими і красивими, смерть із тьми вже замахнулася своєю гострою і безпощадною косою… А, може, й знали, бо за ними вже ходили її тіні”, – записав у спогадах Володимир </a:t>
            </a:r>
            <a:r>
              <a:rPr lang="ru-RU" smtClean="0">
                <a:latin typeface="Arial Black" pitchFamily="34" charset="0"/>
              </a:rPr>
              <a:t>Сосюра</a:t>
            </a:r>
            <a:endParaRPr lang="ru-RU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33" y="2116924"/>
            <a:ext cx="9055091" cy="429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0">
            <a:off x="1654129" y="4262377"/>
            <a:ext cx="2016224" cy="20162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0">
            <a:off x="1704921" y="2384856"/>
            <a:ext cx="2030496" cy="20304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картинки\13375427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48" y="4224868"/>
            <a:ext cx="2641476" cy="264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93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latin typeface="Arial Black" pitchFamily="34" charset="0"/>
              </a:rPr>
              <a:t>Куліш Володимир згадував</a:t>
            </a:r>
            <a:r>
              <a:rPr lang="ru-RU">
                <a:latin typeface="Arial Black" pitchFamily="34" charset="0"/>
              </a:rPr>
              <a:t>: </a:t>
            </a:r>
            <a:r>
              <a:rPr lang="ru-RU" smtClean="0">
                <a:latin typeface="Arial Black" pitchFamily="34" charset="0"/>
              </a:rPr>
              <a:t>«Олесь </a:t>
            </a:r>
            <a:r>
              <a:rPr lang="ru-RU">
                <a:latin typeface="Arial Black" pitchFamily="34" charset="0"/>
              </a:rPr>
              <a:t>Досвітній стрункий, з гострим носом, поголеною головою, товариський, веселої і щирої вдачі, добрий тато і пристрасний </a:t>
            </a:r>
            <a:r>
              <a:rPr lang="ru-RU" smtClean="0">
                <a:latin typeface="Arial Black" pitchFamily="34" charset="0"/>
              </a:rPr>
              <a:t>мисливець мав </a:t>
            </a:r>
            <a:r>
              <a:rPr lang="ru-RU">
                <a:latin typeface="Arial Black" pitchFamily="34" charset="0"/>
              </a:rPr>
              <a:t>велику збірку </a:t>
            </a:r>
            <a:r>
              <a:rPr lang="ru-RU" smtClean="0">
                <a:latin typeface="Arial Black" pitchFamily="34" charset="0"/>
              </a:rPr>
              <a:t>рушниць</a:t>
            </a:r>
            <a:r>
              <a:rPr lang="ru-RU">
                <a:latin typeface="Arial Black" pitchFamily="34" charset="0"/>
              </a:rPr>
              <a:t>, торбинок, </a:t>
            </a:r>
            <a:r>
              <a:rPr lang="ru-RU" smtClean="0">
                <a:latin typeface="Arial Black" pitchFamily="34" charset="0"/>
              </a:rPr>
              <a:t>патронташів…»</a:t>
            </a:r>
            <a:endParaRPr lang="ru-RU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80528" y="1200328"/>
            <a:ext cx="9324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До справи Досвітнього долучили й обвинувачення щодо замаху на Постишева, бо в будинку знайшли </a:t>
            </a:r>
            <a:r>
              <a:rPr lang="ru-RU" smtClean="0">
                <a:latin typeface="Arial Black" pitchFamily="34" charset="0"/>
              </a:rPr>
              <a:t>зброю</a:t>
            </a:r>
            <a:endParaRPr lang="ru-RU">
              <a:latin typeface="Arial Black" pitchFamily="34" charset="0"/>
            </a:endParaRPr>
          </a:p>
          <a:p>
            <a:pPr algn="r"/>
            <a:endParaRPr lang="ru-RU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8" y="1927825"/>
            <a:ext cx="7620000" cy="49053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Documents and Settings\admin\Рабочий стол\Україна\tree_28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864177"/>
            <a:ext cx="2928904" cy="599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72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"/>
            <a:ext cx="8964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endParaRPr lang="ru-RU">
              <a:latin typeface="Arial Black" pitchFamily="34" charset="0"/>
            </a:endParaRPr>
          </a:p>
          <a:p>
            <a:pPr algn="ctr"/>
            <a:r>
              <a:rPr lang="ru-RU">
                <a:latin typeface="Arial Black" pitchFamily="34" charset="0"/>
              </a:rPr>
              <a:t> Дані про дату смерті письменника різні: квітень, 9 червня, </a:t>
            </a:r>
            <a:r>
              <a:rPr lang="ru-RU" smtClean="0">
                <a:latin typeface="Arial Black" pitchFamily="34" charset="0"/>
              </a:rPr>
              <a:t>23липня</a:t>
            </a:r>
            <a:r>
              <a:rPr lang="ru-RU">
                <a:latin typeface="Arial Black" pitchFamily="34" charset="0"/>
              </a:rPr>
              <a:t>, 23 грудня 1934 і навіть 21 листопада 1942 </a:t>
            </a:r>
            <a:r>
              <a:rPr lang="ru-RU" smtClean="0">
                <a:latin typeface="Arial Black" pitchFamily="34" charset="0"/>
              </a:rPr>
              <a:t>року. </a:t>
            </a:r>
          </a:p>
          <a:p>
            <a:pPr algn="ctr"/>
            <a:r>
              <a:rPr lang="ru-RU" smtClean="0">
                <a:latin typeface="Arial Black" pitchFamily="34" charset="0"/>
              </a:rPr>
              <a:t>Довідка </a:t>
            </a:r>
            <a:r>
              <a:rPr lang="ru-RU">
                <a:latin typeface="Arial Black" pitchFamily="34" charset="0"/>
              </a:rPr>
              <a:t>Комітету Державної Безпеки УРСР засвідчує таке: «</a:t>
            </a:r>
            <a:r>
              <a:rPr lang="ru-RU" smtClean="0">
                <a:latin typeface="Arial Black" pitchFamily="34" charset="0"/>
              </a:rPr>
              <a:t>23-го </a:t>
            </a:r>
            <a:r>
              <a:rPr lang="ru-RU">
                <a:latin typeface="Arial Black" pitchFamily="34" charset="0"/>
              </a:rPr>
              <a:t>лютого 1934 року на засіданні судової трійки </a:t>
            </a:r>
            <a:r>
              <a:rPr lang="ru-RU" smtClean="0">
                <a:latin typeface="Arial Black" pitchFamily="34" charset="0"/>
              </a:rPr>
              <a:t>… Досвітній </a:t>
            </a:r>
            <a:r>
              <a:rPr lang="ru-RU">
                <a:latin typeface="Arial Black" pitchFamily="34" charset="0"/>
              </a:rPr>
              <a:t>О.Ф. засуджений до </a:t>
            </a:r>
            <a:r>
              <a:rPr lang="ru-RU" smtClean="0">
                <a:latin typeface="Arial Black" pitchFamily="34" charset="0"/>
              </a:rPr>
              <a:t>розстрілу…»</a:t>
            </a:r>
            <a:endParaRPr lang="ru-RU"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40000"/>
                    </a14:imgEffect>
                    <a14:imgEffect>
                      <a14:brightnessContrast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896"/>
          <a:stretch/>
        </p:blipFill>
        <p:spPr bwMode="auto">
          <a:xfrm>
            <a:off x="245838" y="1929848"/>
            <a:ext cx="8652324" cy="46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37000"/>
                    </a14:imgEffect>
                    <a14:imgEffect>
                      <a14:brightnessContrast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572"/>
          <a:stretch/>
        </p:blipFill>
        <p:spPr bwMode="auto">
          <a:xfrm>
            <a:off x="905860" y="1754327"/>
            <a:ext cx="3545160" cy="4576163"/>
          </a:xfrm>
          <a:prstGeom prst="ellipse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Fonovaya_muzyka-Volnuyushchaya_i_trogatelnaya_muzyka_(mp3-tut.click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21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8302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В</a:t>
            </a:r>
            <a:r>
              <a:rPr lang="ru-RU" smtClean="0">
                <a:latin typeface="Arial Black" pitchFamily="34" charset="0"/>
              </a:rPr>
              <a:t> </a:t>
            </a:r>
            <a:r>
              <a:rPr lang="ru-RU">
                <a:latin typeface="Arial Black" pitchFamily="34" charset="0"/>
              </a:rPr>
              <a:t>жовтні </a:t>
            </a:r>
            <a:r>
              <a:rPr lang="ru-RU" smtClean="0">
                <a:latin typeface="Arial Black" pitchFamily="34" charset="0"/>
              </a:rPr>
              <a:t>1955-го року </a:t>
            </a:r>
            <a:r>
              <a:rPr lang="ru-RU">
                <a:latin typeface="Arial Black" pitchFamily="34" charset="0"/>
              </a:rPr>
              <a:t>військовий трибунал скасував постанову </a:t>
            </a:r>
            <a:r>
              <a:rPr lang="ru-RU" smtClean="0">
                <a:latin typeface="Arial Black" pitchFamily="34" charset="0"/>
              </a:rPr>
              <a:t>від 3-го </a:t>
            </a:r>
            <a:r>
              <a:rPr lang="ru-RU">
                <a:latin typeface="Arial Black" pitchFamily="34" charset="0"/>
              </a:rPr>
              <a:t>березня </a:t>
            </a:r>
            <a:r>
              <a:rPr lang="ru-RU" smtClean="0">
                <a:latin typeface="Arial Black" pitchFamily="34" charset="0"/>
              </a:rPr>
              <a:t>1934-го </a:t>
            </a:r>
            <a:r>
              <a:rPr lang="ru-RU">
                <a:latin typeface="Arial Black" pitchFamily="34" charset="0"/>
              </a:rPr>
              <a:t>року і справу закрили через відсутність складу злочину, адже жодна з підозр не була </a:t>
            </a:r>
            <a:r>
              <a:rPr lang="ru-RU" smtClean="0">
                <a:latin typeface="Arial Black" pitchFamily="34" charset="0"/>
              </a:rPr>
              <a:t>доведена</a:t>
            </a:r>
            <a:endParaRPr lang="ru-RU"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4000"/>
                    </a14:imgEffect>
                    <a14:imgEffect>
                      <a14:saturation sat="0"/>
                    </a14:imgEffect>
                    <a14:imgEffect>
                      <a14:brightnessContrast bright="-20000" contras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930"/>
          <a:stretch/>
        </p:blipFill>
        <p:spPr bwMode="auto">
          <a:xfrm>
            <a:off x="1259632" y="1672084"/>
            <a:ext cx="7594386" cy="48965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6" y="1196752"/>
            <a:ext cx="3366669" cy="22322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51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Олесю Досвітньому </a:t>
            </a:r>
            <a:r>
              <a:rPr lang="ru-RU" smtClean="0">
                <a:latin typeface="Arial Black" pitchFamily="34" charset="0"/>
              </a:rPr>
              <a:t>повер­нуто </a:t>
            </a:r>
            <a:r>
              <a:rPr lang="ru-RU">
                <a:latin typeface="Arial Black" pitchFamily="34" charset="0"/>
              </a:rPr>
              <a:t>чесне ім’я, а читачеві — твори талановитого письменника.  Все краще з доробку письменника витримало випробування </a:t>
            </a:r>
            <a:r>
              <a:rPr lang="ru-RU" smtClean="0">
                <a:latin typeface="Arial Black" pitchFamily="34" charset="0"/>
              </a:rPr>
              <a:t>часом</a:t>
            </a:r>
            <a:endParaRPr lang="ru-RU"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54" y="1039962"/>
            <a:ext cx="8816292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96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0" y="0"/>
            <a:ext cx="914588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21128" y="179654"/>
            <a:ext cx="4027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>
                <a:latin typeface="Arial Black" pitchFamily="34" charset="0"/>
              </a:rPr>
              <a:t>«…такої біографії, як Досвітній, не мав ніхто з письменників» </a:t>
            </a:r>
            <a:r>
              <a:rPr lang="ru-RU" smtClean="0">
                <a:latin typeface="Arial Black" pitchFamily="34" charset="0"/>
              </a:rPr>
              <a:t>  </a:t>
            </a:r>
          </a:p>
          <a:p>
            <a:pPr algn="ctr"/>
            <a:r>
              <a:rPr lang="ru-RU" smtClean="0">
                <a:latin typeface="Arial Black" pitchFamily="34" charset="0"/>
              </a:rPr>
              <a:t>(Юрій Смолич)</a:t>
            </a:r>
            <a:endParaRPr lang="ru-RU">
              <a:latin typeface="Arial Black" pitchFamily="34" charset="0"/>
            </a:endParaRP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78" y="179654"/>
            <a:ext cx="4212246" cy="652898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128" y="1268760"/>
            <a:ext cx="3639304" cy="5458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Documents and Settings\admin\Рабочий стол\13ff0ddd6b74b6ab934cd77f0ac9ab3c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717" y="84988"/>
            <a:ext cx="6138571" cy="503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6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latin typeface="Arial Black" pitchFamily="34" charset="0"/>
              </a:rPr>
              <a:t>Особлива сторінка </a:t>
            </a:r>
            <a:r>
              <a:rPr lang="ru-RU">
                <a:latin typeface="Arial Black" pitchFamily="34" charset="0"/>
              </a:rPr>
              <a:t>в історії української культури – </a:t>
            </a:r>
            <a:r>
              <a:rPr lang="ru-RU" smtClean="0">
                <a:latin typeface="Arial Black" pitchFamily="34" charset="0"/>
              </a:rPr>
              <a:t>доба Розстріляного </a:t>
            </a:r>
            <a:r>
              <a:rPr lang="ru-RU">
                <a:latin typeface="Arial Black" pitchFamily="34" charset="0"/>
              </a:rPr>
              <a:t>відродження. </a:t>
            </a:r>
            <a:r>
              <a:rPr lang="ru-RU" smtClean="0">
                <a:latin typeface="Arial Black" pitchFamily="34" charset="0"/>
              </a:rPr>
              <a:t>Це творчість літературно-мистецького </a:t>
            </a:r>
            <a:r>
              <a:rPr lang="ru-RU">
                <a:latin typeface="Arial Black" pitchFamily="34" charset="0"/>
              </a:rPr>
              <a:t>покоління 20-х – початку 30-х </a:t>
            </a:r>
            <a:r>
              <a:rPr lang="ru-RU" smtClean="0">
                <a:latin typeface="Arial Black" pitchFamily="34" charset="0"/>
              </a:rPr>
              <a:t>років 20-го </a:t>
            </a:r>
            <a:r>
              <a:rPr lang="ru-RU">
                <a:latin typeface="Arial Black" pitchFamily="34" charset="0"/>
              </a:rPr>
              <a:t>сторіччя, яке </a:t>
            </a:r>
            <a:r>
              <a:rPr lang="ru-RU" smtClean="0">
                <a:latin typeface="Arial Black" pitchFamily="34" charset="0"/>
              </a:rPr>
              <a:t>було </a:t>
            </a:r>
            <a:r>
              <a:rPr lang="ru-RU">
                <a:latin typeface="Arial Black" pitchFamily="34" charset="0"/>
              </a:rPr>
              <a:t>знищене сталінським </a:t>
            </a:r>
            <a:r>
              <a:rPr lang="ru-RU" smtClean="0">
                <a:latin typeface="Arial Black" pitchFamily="34" charset="0"/>
              </a:rPr>
              <a:t>режимом</a:t>
            </a:r>
            <a:endParaRPr lang="ru-RU">
              <a:latin typeface="Arial Black" pitchFamily="34" charset="0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7" y="1529914"/>
            <a:ext cx="1771650" cy="184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912" y="2140476"/>
            <a:ext cx="1771650" cy="184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562" y="4969388"/>
            <a:ext cx="1771650" cy="184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956" y="1529914"/>
            <a:ext cx="1771650" cy="184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606" y="1916832"/>
            <a:ext cx="1771650" cy="184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10150"/>
            <a:ext cx="1771650" cy="184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417" y="4365104"/>
            <a:ext cx="1771650" cy="184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40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581" y="4526102"/>
            <a:ext cx="1771650" cy="184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40" y="1253945"/>
            <a:ext cx="2536681" cy="26457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945" y="4086225"/>
            <a:ext cx="1771650" cy="184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94" y="4687851"/>
            <a:ext cx="1771650" cy="1847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575" b="100000" l="0" r="100000">
                        <a14:foregroundMark x1="85345" y1="51149" x2="85345" y2="51149"/>
                        <a14:foregroundMark x1="73563" y1="63793" x2="73563" y2="63793"/>
                        <a14:foregroundMark x1="66954" y1="85632" x2="66954" y2="85632"/>
                        <a14:foregroundMark x1="81609" y1="92529" x2="81609" y2="92529"/>
                        <a14:foregroundMark x1="94109" y1="80747" x2="94109" y2="80747"/>
                        <a14:foregroundMark x1="95402" y1="75287" x2="95402" y2="71552"/>
                        <a14:foregroundMark x1="93391" y1="59195" x2="93391" y2="59195"/>
                        <a14:foregroundMark x1="73851" y1="47989" x2="73851" y2="47989"/>
                        <a14:foregroundMark x1="75862" y1="40805" x2="75862" y2="40805"/>
                        <a14:foregroundMark x1="79310" y1="41667" x2="79310" y2="41667"/>
                        <a14:foregroundMark x1="82615" y1="53161" x2="82615" y2="53161"/>
                        <a14:foregroundMark x1="79167" y1="77011" x2="79167" y2="77011"/>
                        <a14:foregroundMark x1="71839" y1="87931" x2="71839" y2="87931"/>
                        <a14:foregroundMark x1="71552" y1="96264" x2="71552" y2="96264"/>
                        <a14:foregroundMark x1="78017" y1="87069" x2="78017" y2="87069"/>
                        <a14:foregroundMark x1="63793" y1="93966" x2="63793" y2="93966"/>
                        <a14:foregroundMark x1="95977" y1="61782" x2="95977" y2="61782"/>
                        <a14:foregroundMark x1="15948" y1="77586" x2="15948" y2="77586"/>
                        <a14:foregroundMark x1="16092" y1="66092" x2="16092" y2="66092"/>
                        <a14:foregroundMark x1="13793" y1="55460" x2="13793" y2="55460"/>
                        <a14:foregroundMark x1="11782" y1="38506" x2="11782" y2="38506"/>
                        <a14:foregroundMark x1="9770" y1="88506" x2="9770" y2="88506"/>
                        <a14:foregroundMark x1="4023" y1="90805" x2="4023" y2="90805"/>
                        <a14:foregroundMark x1="2299" y1="78448" x2="2299" y2="78448"/>
                        <a14:foregroundMark x1="2155" y1="69540" x2="2155" y2="69540"/>
                        <a14:foregroundMark x1="1868" y1="60345" x2="1868" y2="60345"/>
                        <a14:foregroundMark x1="2586" y1="53448" x2="2586" y2="53448"/>
                        <a14:foregroundMark x1="1149" y1="43966" x2="1149" y2="43966"/>
                        <a14:foregroundMark x1="1006" y1="33333" x2="1006" y2="33333"/>
                        <a14:foregroundMark x1="718" y1="27011" x2="718" y2="27011"/>
                        <a14:foregroundMark x1="718" y1="15805" x2="718" y2="15805"/>
                        <a14:foregroundMark x1="1724" y1="9770" x2="1724" y2="9770"/>
                        <a14:backgroundMark x1="42098" y1="89943" x2="42098" y2="89943"/>
                        <a14:backgroundMark x1="49282" y1="85345" x2="49282" y2="85345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996" y="3254486"/>
            <a:ext cx="4442470" cy="222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07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332656"/>
            <a:ext cx="32403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latin typeface="Arial Black" pitchFamily="34" charset="0"/>
              </a:rPr>
              <a:t>«Про </a:t>
            </a:r>
            <a:r>
              <a:rPr lang="ru-RU">
                <a:latin typeface="Arial Black" pitchFamily="34" charset="0"/>
              </a:rPr>
              <a:t>них співаю я сьогодні</a:t>
            </a:r>
          </a:p>
          <a:p>
            <a:pPr algn="ctr"/>
            <a:r>
              <a:rPr lang="ru-RU">
                <a:latin typeface="Arial Black" pitchFamily="34" charset="0"/>
              </a:rPr>
              <a:t>і про усіх, кого нема,</a:t>
            </a:r>
          </a:p>
          <a:p>
            <a:pPr algn="ctr"/>
            <a:r>
              <a:rPr lang="ru-RU">
                <a:latin typeface="Arial Black" pitchFamily="34" charset="0"/>
              </a:rPr>
              <a:t>кого ковтнула смерті тьма...</a:t>
            </a:r>
          </a:p>
          <a:p>
            <a:pPr algn="ctr"/>
            <a:r>
              <a:rPr lang="ru-RU">
                <a:latin typeface="Arial Black" pitchFamily="34" charset="0"/>
              </a:rPr>
              <a:t>Їх кров наповнила б безодні!..</a:t>
            </a:r>
          </a:p>
          <a:p>
            <a:pPr algn="ctr"/>
            <a:r>
              <a:rPr lang="ru-RU">
                <a:latin typeface="Arial Black" pitchFamily="34" charset="0"/>
              </a:rPr>
              <a:t>Досвітній, Епік... Любі, любі,</a:t>
            </a:r>
          </a:p>
          <a:p>
            <a:pPr algn="ctr"/>
            <a:r>
              <a:rPr lang="ru-RU">
                <a:latin typeface="Arial Black" pitchFamily="34" charset="0"/>
              </a:rPr>
              <a:t>Хоч в пісні воскресив би вас</a:t>
            </a:r>
          </a:p>
          <a:p>
            <a:pPr algn="ctr"/>
            <a:r>
              <a:rPr lang="ru-RU">
                <a:latin typeface="Arial Black" pitchFamily="34" charset="0"/>
              </a:rPr>
              <a:t>і той страшний, безумний час!..</a:t>
            </a:r>
          </a:p>
          <a:p>
            <a:pPr algn="ctr"/>
            <a:r>
              <a:rPr lang="ru-RU">
                <a:latin typeface="Arial Black" pitchFamily="34" charset="0"/>
              </a:rPr>
              <a:t>Так тяжко плачу і дивлюсь</a:t>
            </a:r>
          </a:p>
          <a:p>
            <a:pPr algn="ctr"/>
            <a:r>
              <a:rPr lang="ru-RU">
                <a:latin typeface="Arial Black" pitchFamily="34" charset="0"/>
              </a:rPr>
              <a:t>я на розстріляне безсмертя,</a:t>
            </a:r>
          </a:p>
          <a:p>
            <a:pPr algn="ctr"/>
            <a:r>
              <a:rPr lang="ru-RU">
                <a:latin typeface="Arial Black" pitchFamily="34" charset="0"/>
              </a:rPr>
              <a:t>як на дитя убите мати</a:t>
            </a:r>
            <a:r>
              <a:rPr lang="ru-RU" smtClean="0">
                <a:latin typeface="Arial Black" pitchFamily="34" charset="0"/>
              </a:rPr>
              <a:t>...»</a:t>
            </a:r>
            <a:endParaRPr lang="ru-RU">
              <a:latin typeface="Arial Black" pitchFamily="34" charset="0"/>
            </a:endParaRPr>
          </a:p>
          <a:p>
            <a:pPr algn="ctr"/>
            <a:endParaRPr lang="ru-RU">
              <a:latin typeface="Arial Black" pitchFamily="34" charset="0"/>
            </a:endParaRPr>
          </a:p>
          <a:p>
            <a:pPr algn="ctr"/>
            <a:r>
              <a:rPr lang="ru-RU">
                <a:latin typeface="Arial Black" pitchFamily="34" charset="0"/>
              </a:rPr>
              <a:t>Володимир Сосюра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902" y="3392909"/>
            <a:ext cx="4486275" cy="34448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1996"/>
            <a:ext cx="5135216" cy="288855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80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6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6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6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84" y="0"/>
            <a:ext cx="917138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16632"/>
            <a:ext cx="50405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>
                <a:latin typeface="Arial Black" pitchFamily="34" charset="0"/>
              </a:rPr>
              <a:t>Інтернет ресурси: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3717032"/>
            <a:ext cx="6750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Arial Black" pitchFamily="34" charset="0"/>
              </a:rPr>
              <a:t>www.ukrlib.com.ua/bio/author.php?id=201</a:t>
            </a:r>
            <a:endParaRPr lang="ru-RU"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750" r="100000">
                        <a14:foregroundMark x1="52375" y1="98167" x2="52375" y2="98167"/>
                        <a14:foregroundMark x1="53375" y1="96000" x2="53375" y2="96000"/>
                        <a14:foregroundMark x1="51750" y1="96333" x2="51750" y2="96333"/>
                        <a14:foregroundMark x1="48125" y1="97833" x2="48125" y2="97833"/>
                        <a14:foregroundMark x1="53625" y1="95500" x2="53625" y2="95500"/>
                        <a14:foregroundMark x1="58750" y1="95000" x2="58750" y2="95000"/>
                        <a14:foregroundMark x1="58625" y1="98333" x2="58625" y2="98333"/>
                        <a14:foregroundMark x1="56000" y1="96833" x2="56000" y2="96833"/>
                        <a14:foregroundMark x1="56000" y1="96500" x2="56000" y2="96500"/>
                        <a14:foregroundMark x1="46750" y1="98667" x2="46750" y2="98667"/>
                        <a14:foregroundMark x1="46375" y1="98667" x2="46375" y2="98667"/>
                        <a14:foregroundMark x1="59750" y1="97833" x2="59750" y2="97833"/>
                        <a14:foregroundMark x1="63375" y1="97667" x2="63375" y2="97667"/>
                        <a14:foregroundMark x1="63625" y1="97333" x2="65625" y2="98167"/>
                        <a14:foregroundMark x1="69375" y1="98667" x2="69375" y2="98667"/>
                        <a14:foregroundMark x1="53000" y1="97667" x2="53000" y2="97667"/>
                        <a14:foregroundMark x1="52625" y1="95000" x2="52625" y2="95000"/>
                        <a14:foregroundMark x1="49000" y1="97000" x2="49000" y2="97000"/>
                        <a14:foregroundMark x1="45000" y1="98333" x2="45000" y2="98333"/>
                        <a14:foregroundMark x1="56750" y1="97333" x2="56750" y2="97333"/>
                        <a14:backgroundMark x1="50000" y1="96833" x2="50000" y2="96833"/>
                        <a14:backgroundMark x1="51000" y1="96500" x2="51000" y2="96500"/>
                        <a14:backgroundMark x1="54375" y1="96500" x2="54375" y2="96500"/>
                        <a14:backgroundMark x1="55375" y1="96500" x2="55375" y2="96500"/>
                        <a14:backgroundMark x1="59625" y1="96833" x2="59625" y2="96833"/>
                        <a14:backgroundMark x1="60375" y1="97333" x2="60375" y2="97333"/>
                        <a14:backgroundMark x1="67750" y1="97667" x2="67750" y2="97667"/>
                        <a14:backgroundMark x1="69625" y1="99000" x2="69625" y2="99000"/>
                        <a14:backgroundMark x1="71750" y1="99000" x2="71750" y2="99000"/>
                        <a14:backgroundMark x1="61625" y1="97833" x2="61625" y2="97833"/>
                        <a14:backgroundMark x1="57750" y1="96500" x2="57750" y2="96500"/>
                        <a14:backgroundMark x1="54750" y1="95167" x2="54750" y2="95167"/>
                        <a14:backgroundMark x1="54750" y1="95167" x2="54750" y2="95167"/>
                        <a14:backgroundMark x1="52750" y1="93667" x2="52750" y2="93667"/>
                        <a14:backgroundMark x1="52750" y1="93333" x2="52750" y2="93333"/>
                        <a14:backgroundMark x1="50625" y1="96833" x2="50625" y2="96833"/>
                        <a14:backgroundMark x1="47625" y1="97667" x2="47625" y2="97667"/>
                        <a14:backgroundMark x1="44375" y1="98667" x2="44375" y2="98667"/>
                        <a14:backgroundMark x1="43625" y1="98667" x2="43625" y2="98667"/>
                        <a14:backgroundMark x1="55375" y1="98667" x2="55375" y2="98667"/>
                        <a14:backgroundMark x1="52375" y1="97000" x2="52375" y2="97000"/>
                        <a14:backgroundMark x1="52000" y1="95500" x2="52000" y2="95500"/>
                        <a14:backgroundMark x1="64750" y1="98333" x2="64750" y2="98333"/>
                        <a14:backgroundMark x1="67125" y1="98333" x2="67125" y2="98333"/>
                        <a14:backgroundMark x1="49125" y1="97000" x2="49125" y2="97000"/>
                        <a14:backgroundMark x1="51750" y1="94167" x2="51750" y2="94167"/>
                        <a14:backgroundMark x1="53125" y1="94667" x2="53125" y2="94667"/>
                        <a14:backgroundMark x1="59750" y1="97667" x2="59750" y2="97667"/>
                        <a14:backgroundMark x1="51375" y1="97333" x2="51375" y2="97333"/>
                        <a14:backgroundMark x1="47750" y1="97667" x2="47750" y2="97667"/>
                      </a14:backgroundRemoval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29"/>
          <a:stretch/>
        </p:blipFill>
        <p:spPr bwMode="auto">
          <a:xfrm>
            <a:off x="4711370" y="3426414"/>
            <a:ext cx="4037094" cy="3324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932040" y="2564904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Arial Black" pitchFamily="34" charset="0"/>
              </a:rPr>
              <a:t>secinfchounbk.blogspot.com</a:t>
            </a:r>
            <a:endParaRPr lang="ru-RU"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2474" y="4259996"/>
            <a:ext cx="59102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Arial Black" pitchFamily="34" charset="0"/>
              </a:rPr>
              <a:t>libruk.com.ua/dosvitnij-oles</a:t>
            </a:r>
            <a:endParaRPr lang="ru-RU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08721"/>
            <a:ext cx="8748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Arial Black" pitchFamily="34" charset="0"/>
              </a:rPr>
              <a:t>www.google.com/search?q=</a:t>
            </a:r>
            <a:r>
              <a:rPr lang="ru-RU">
                <a:latin typeface="Arial Black" pitchFamily="34" charset="0"/>
              </a:rPr>
              <a:t>розстріляне+відродження+це&amp;</a:t>
            </a:r>
            <a:r>
              <a:rPr lang="en-US">
                <a:latin typeface="Arial Black" pitchFamily="34" charset="0"/>
              </a:rPr>
              <a:t>rlz</a:t>
            </a:r>
            <a:endParaRPr lang="ru-RU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564904"/>
            <a:ext cx="5925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Arial Black" pitchFamily="34" charset="0"/>
              </a:rPr>
              <a:t>slovopys.kubg.edu.ua</a:t>
            </a:r>
            <a:endParaRPr lang="ru-RU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988841"/>
            <a:ext cx="6750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Arial Black" pitchFamily="34" charset="0"/>
              </a:rPr>
              <a:t>www.google.com/search?q=</a:t>
            </a:r>
            <a:r>
              <a:rPr lang="ru-RU">
                <a:latin typeface="Arial Black" pitchFamily="34" charset="0"/>
              </a:rPr>
              <a:t>досвітній+олесь&amp;</a:t>
            </a:r>
            <a:r>
              <a:rPr lang="en-US">
                <a:latin typeface="Arial Black" pitchFamily="34" charset="0"/>
              </a:rPr>
              <a:t>rlz</a:t>
            </a:r>
            <a:endParaRPr lang="ru-RU"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3244334"/>
            <a:ext cx="62655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Arial Black" pitchFamily="34" charset="0"/>
              </a:rPr>
              <a:t>www.nbuv.gov.ua/node/4402</a:t>
            </a:r>
            <a:endParaRPr lang="ru-RU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462719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Arial Black" pitchFamily="34" charset="0"/>
              </a:rPr>
              <a:t>esu.com.ua/search_articles.php?id=21097</a:t>
            </a:r>
            <a:endParaRPr lang="ru-RU"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4797152"/>
            <a:ext cx="42667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Arial Black" pitchFamily="34" charset="0"/>
              </a:rPr>
              <a:t>histpol.narod.ru</a:t>
            </a:r>
            <a:endParaRPr lang="ru-RU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87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920" y="-30832"/>
            <a:ext cx="9144000" cy="688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116632"/>
            <a:ext cx="5472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>
                <a:solidFill>
                  <a:srgbClr val="C00000"/>
                </a:solidFill>
                <a:latin typeface="Arial Black" pitchFamily="34" charset="0"/>
              </a:rPr>
              <a:t>Дякуємо за увагу</a:t>
            </a:r>
          </a:p>
        </p:txBody>
      </p:sp>
    </p:spTree>
    <p:extLst>
      <p:ext uri="{BB962C8B-B14F-4D97-AF65-F5344CB8AC3E}">
        <p14:creationId xmlns:p14="http://schemas.microsoft.com/office/powerpoint/2010/main" val="317040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latin typeface="Arial Black" pitchFamily="34" charset="0"/>
              </a:rPr>
              <a:t>…Один </a:t>
            </a:r>
            <a:r>
              <a:rPr lang="en-US">
                <a:latin typeface="Arial Black" pitchFamily="34" charset="0"/>
              </a:rPr>
              <a:t>i</a:t>
            </a:r>
            <a:r>
              <a:rPr lang="ru-RU">
                <a:latin typeface="Arial Black" pitchFamily="34" charset="0"/>
              </a:rPr>
              <a:t>з заспівувачів української пожовтневої літератури та </a:t>
            </a:r>
            <a:r>
              <a:rPr lang="ru-RU" smtClean="0">
                <a:latin typeface="Arial Black" pitchFamily="34" charset="0"/>
              </a:rPr>
              <a:t>журналістики. </a:t>
            </a:r>
            <a:r>
              <a:rPr lang="ru-RU">
                <a:latin typeface="Arial Black" pitchFamily="34" charset="0"/>
              </a:rPr>
              <a:t>Доля  жорстоко обійшлася з цим талантом. Революція, </a:t>
            </a:r>
            <a:r>
              <a:rPr lang="ru-RU" smtClean="0">
                <a:latin typeface="Arial Black" pitchFamily="34" charset="0"/>
              </a:rPr>
              <a:t>якій був </a:t>
            </a:r>
            <a:r>
              <a:rPr lang="ru-RU">
                <a:latin typeface="Arial Black" pitchFamily="34" charset="0"/>
              </a:rPr>
              <a:t>беззавітно відданий, зрадила свого обранця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5715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Documents and Settings\admin\Рабочий стол\unnamed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313540"/>
            <a:ext cx="5894784" cy="128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4596720" y="1331987"/>
            <a:ext cx="4764088" cy="51149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745114"/>
            <a:ext cx="3384376" cy="2112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673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12160" y="764704"/>
            <a:ext cx="237626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Олесь Досвітній </a:t>
            </a:r>
            <a:r>
              <a:rPr lang="ru-RU" smtClean="0">
                <a:latin typeface="Arial Black" pitchFamily="34" charset="0"/>
              </a:rPr>
              <a:t>(псевдонім </a:t>
            </a:r>
            <a:r>
              <a:rPr lang="ru-RU">
                <a:latin typeface="Arial Black" pitchFamily="34" charset="0"/>
              </a:rPr>
              <a:t>Олександра Федоровича Скрипаля-Міщенка) </a:t>
            </a:r>
            <a:r>
              <a:rPr lang="ru-RU" smtClean="0">
                <a:latin typeface="Arial Black" pitchFamily="34" charset="0"/>
              </a:rPr>
              <a:t>народився 8-го </a:t>
            </a:r>
            <a:r>
              <a:rPr lang="ru-RU">
                <a:latin typeface="Arial Black" pitchFamily="34" charset="0"/>
              </a:rPr>
              <a:t>листопада </a:t>
            </a:r>
            <a:r>
              <a:rPr lang="ru-RU" smtClean="0">
                <a:latin typeface="Arial Black" pitchFamily="34" charset="0"/>
              </a:rPr>
              <a:t>1891-го </a:t>
            </a:r>
            <a:r>
              <a:rPr lang="ru-RU">
                <a:latin typeface="Arial Black" pitchFamily="34" charset="0"/>
              </a:rPr>
              <a:t>року в </a:t>
            </a:r>
            <a:r>
              <a:rPr lang="ru-RU" smtClean="0">
                <a:latin typeface="Arial Black" pitchFamily="34" charset="0"/>
              </a:rPr>
              <a:t>містечку Вовча, </a:t>
            </a:r>
            <a:r>
              <a:rPr lang="ru-RU">
                <a:latin typeface="Arial Black" pitchFamily="34" charset="0"/>
              </a:rPr>
              <a:t>на </a:t>
            </a:r>
            <a:r>
              <a:rPr lang="ru-RU" smtClean="0">
                <a:latin typeface="Arial Black" pitchFamily="34" charset="0"/>
              </a:rPr>
              <a:t>Харківщині.</a:t>
            </a:r>
            <a:endParaRPr lang="ru-RU">
              <a:latin typeface="Arial Black" pitchFamily="34" charset="0"/>
            </a:endParaRPr>
          </a:p>
          <a:p>
            <a:pPr algn="ctr"/>
            <a:r>
              <a:rPr lang="ru-RU" smtClean="0">
                <a:latin typeface="Arial Black" pitchFamily="34" charset="0"/>
              </a:rPr>
              <a:t>Початкову </a:t>
            </a:r>
            <a:r>
              <a:rPr lang="ru-RU">
                <a:latin typeface="Arial Black" pitchFamily="34" charset="0"/>
              </a:rPr>
              <a:t>чотирирічку </a:t>
            </a:r>
            <a:r>
              <a:rPr lang="ru-RU" smtClean="0">
                <a:latin typeface="Arial Black" pitchFamily="34" charset="0"/>
              </a:rPr>
              <a:t> закінчив </a:t>
            </a:r>
            <a:r>
              <a:rPr lang="ru-RU">
                <a:latin typeface="Arial Black" pitchFamily="34" charset="0"/>
              </a:rPr>
              <a:t>екстерном за два </a:t>
            </a:r>
            <a:r>
              <a:rPr lang="ru-RU" smtClean="0">
                <a:latin typeface="Arial Black" pitchFamily="34" charset="0"/>
              </a:rPr>
              <a:t>роки</a:t>
            </a:r>
            <a:r>
              <a:rPr lang="ru-RU">
                <a:latin typeface="Arial Black" pitchFamily="34" charset="0"/>
              </a:rPr>
              <a:t> </a:t>
            </a:r>
            <a:r>
              <a:rPr lang="ru-RU" smtClean="0">
                <a:latin typeface="Arial Black" pitchFamily="34" charset="0"/>
              </a:rPr>
              <a:t>і його </a:t>
            </a:r>
            <a:r>
              <a:rPr lang="ru-RU">
                <a:latin typeface="Arial Black" pitchFamily="34" charset="0"/>
              </a:rPr>
              <a:t>взяли писарчуком до земської управи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" y="2980546"/>
            <a:ext cx="5413147" cy="364710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86" b="100000" l="0" r="100000">
                        <a14:foregroundMark x1="38750" y1="8448" x2="38750" y2="8448"/>
                        <a14:foregroundMark x1="36500" y1="5108" x2="36500" y2="5108"/>
                        <a14:foregroundMark x1="33250" y1="4126" x2="33250" y2="4126"/>
                        <a14:foregroundMark x1="33250" y1="4126" x2="33250" y2="4126"/>
                        <a14:foregroundMark x1="35500" y1="9430" x2="35500" y2="9430"/>
                        <a14:foregroundMark x1="44500" y1="10413" x2="44500" y2="10413"/>
                        <a14:foregroundMark x1="47500" y1="10806" x2="50750" y2="8448"/>
                        <a14:foregroundMark x1="54500" y1="4126" x2="54500" y2="4126"/>
                        <a14:foregroundMark x1="53250" y1="3536" x2="53250" y2="3536"/>
                        <a14:foregroundMark x1="64000" y1="11395" x2="64000" y2="11395"/>
                        <a14:foregroundMark x1="64000" y1="9430" x2="64000" y2="9430"/>
                        <a14:foregroundMark x1="69500" y1="5108" x2="69500" y2="5108"/>
                        <a14:foregroundMark x1="69500" y1="5108" x2="69500" y2="5108"/>
                        <a14:foregroundMark x1="68750" y1="3733" x2="68750" y2="3733"/>
                        <a14:foregroundMark x1="63500" y1="3143" x2="63500" y2="3143"/>
                        <a14:foregroundMark x1="62500" y1="3733" x2="62500" y2="3733"/>
                        <a14:foregroundMark x1="58000" y1="8448" x2="58000" y2="8448"/>
                        <a14:foregroundMark x1="57250" y1="8841" x2="57250" y2="8841"/>
                        <a14:foregroundMark x1="45500" y1="9430" x2="45500" y2="9430"/>
                        <a14:foregroundMark x1="45500" y1="4715" x2="45500" y2="4715"/>
                        <a14:foregroundMark x1="45500" y1="4715" x2="45500" y2="4715"/>
                        <a14:foregroundMark x1="36000" y1="13556" x2="36000" y2="13556"/>
                        <a14:foregroundMark x1="34000" y1="8841" x2="34000" y2="8841"/>
                        <a14:foregroundMark x1="32500" y1="6287" x2="32500" y2="6287"/>
                        <a14:foregroundMark x1="28000" y1="2554" x2="28000" y2="2554"/>
                        <a14:foregroundMark x1="34000" y1="2554" x2="34000" y2="2554"/>
                        <a14:foregroundMark x1="37250" y1="3733" x2="37250" y2="3733"/>
                        <a14:foregroundMark x1="39500" y1="11984" x2="39500" y2="11984"/>
                        <a14:foregroundMark x1="50500" y1="11002" x2="50500" y2="11002"/>
                        <a14:foregroundMark x1="58750" y1="10413" x2="58750" y2="10413"/>
                        <a14:foregroundMark x1="65250" y1="7859" x2="65250" y2="7859"/>
                        <a14:foregroundMark x1="65500" y1="7269" x2="65500" y2="7269"/>
                        <a14:foregroundMark x1="64500" y1="6090" x2="64500" y2="6090"/>
                        <a14:foregroundMark x1="59250" y1="11984" x2="59250" y2="11984"/>
                        <a14:foregroundMark x1="60750" y1="6090" x2="60750" y2="6090"/>
                        <a14:foregroundMark x1="32000" y1="7269" x2="32000" y2="7269"/>
                        <a14:foregroundMark x1="30750" y1="7269" x2="30750" y2="7269"/>
                        <a14:foregroundMark x1="30000" y1="3733" x2="30000" y2="3733"/>
                        <a14:foregroundMark x1="29250" y1="2554" x2="29250" y2="2554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306" y="188640"/>
            <a:ext cx="2665054" cy="3391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033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715502" y="301345"/>
            <a:ext cx="22489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Т</a:t>
            </a:r>
            <a:r>
              <a:rPr lang="ru-RU" smtClean="0">
                <a:latin typeface="Arial Black" pitchFamily="34" charset="0"/>
              </a:rPr>
              <a:t>ворчі </a:t>
            </a:r>
            <a:r>
              <a:rPr lang="ru-RU">
                <a:latin typeface="Arial Black" pitchFamily="34" charset="0"/>
              </a:rPr>
              <a:t>здібності юнак проявив дуже рано, тому його твори друкувалися в місцевих виданнях, а пізніше </a:t>
            </a:r>
            <a:r>
              <a:rPr lang="ru-RU" smtClean="0">
                <a:latin typeface="Arial Black" pitchFamily="34" charset="0"/>
              </a:rPr>
              <a:t>дописував </a:t>
            </a:r>
            <a:r>
              <a:rPr lang="ru-RU">
                <a:latin typeface="Arial Black" pitchFamily="34" charset="0"/>
              </a:rPr>
              <a:t>для київської газети “Рада</a:t>
            </a:r>
            <a:r>
              <a:rPr lang="ru-RU" smtClean="0">
                <a:latin typeface="Arial Black" pitchFamily="34" charset="0"/>
              </a:rPr>
              <a:t>”</a:t>
            </a:r>
            <a:endParaRPr lang="ru-RU">
              <a:latin typeface="Arial Black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40" y="3161427"/>
            <a:ext cx="5751270" cy="399809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9600"/>
            <a:ext cx="2038368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1345"/>
            <a:ext cx="2131710" cy="2946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155" y="552148"/>
            <a:ext cx="2100897" cy="286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70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682" y="4559995"/>
            <a:ext cx="27146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137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В</a:t>
            </a:r>
            <a:r>
              <a:rPr lang="ru-RU" smtClean="0">
                <a:latin typeface="Arial Black" pitchFamily="34" charset="0"/>
              </a:rPr>
              <a:t>ступив </a:t>
            </a:r>
            <a:r>
              <a:rPr lang="ru-RU">
                <a:latin typeface="Arial Black" pitchFamily="34" charset="0"/>
              </a:rPr>
              <a:t>на фізико-математичний факультет Петербурзького університету. </a:t>
            </a:r>
            <a:r>
              <a:rPr lang="ru-RU" smtClean="0">
                <a:latin typeface="Arial Black" pitchFamily="34" charset="0"/>
              </a:rPr>
              <a:t>Захоплений революційними </a:t>
            </a:r>
            <a:r>
              <a:rPr lang="ru-RU">
                <a:latin typeface="Arial Black" pitchFamily="34" charset="0"/>
              </a:rPr>
              <a:t>настроями, </a:t>
            </a:r>
            <a:r>
              <a:rPr lang="ru-RU" smtClean="0">
                <a:latin typeface="Arial Black" pitchFamily="34" charset="0"/>
              </a:rPr>
              <a:t>поширював </a:t>
            </a:r>
            <a:r>
              <a:rPr lang="ru-RU">
                <a:latin typeface="Arial Black" pitchFamily="34" charset="0"/>
              </a:rPr>
              <a:t>нелегальну літературу, виголошував прореволюційні промови, за що й був виключений з навчального </a:t>
            </a:r>
            <a:r>
              <a:rPr lang="ru-RU" smtClean="0">
                <a:latin typeface="Arial Black" pitchFamily="34" charset="0"/>
              </a:rPr>
              <a:t>закладу</a:t>
            </a:r>
            <a:endParaRPr lang="ru-RU">
              <a:latin typeface="Arial Black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9000"/>
                    </a14:imgEffect>
                    <a14:imgEffect>
                      <a14:saturation sat="33000"/>
                    </a14:imgEffect>
                    <a14:imgEffect>
                      <a14:brightnessContrast bright="-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13746"/>
            <a:ext cx="7566789" cy="552404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4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Під час першої світової </a:t>
            </a:r>
            <a:r>
              <a:rPr lang="ru-RU" smtClean="0">
                <a:latin typeface="Arial Black" pitchFamily="34" charset="0"/>
              </a:rPr>
              <a:t>війни мобілізований </a:t>
            </a:r>
            <a:r>
              <a:rPr lang="ru-RU">
                <a:latin typeface="Arial Black" pitchFamily="34" charset="0"/>
              </a:rPr>
              <a:t>до царської армії. </a:t>
            </a:r>
            <a:r>
              <a:rPr lang="ru-RU" smtClean="0">
                <a:latin typeface="Arial Black" pitchFamily="34" charset="0"/>
              </a:rPr>
              <a:t>На фронті підбурював </a:t>
            </a:r>
            <a:r>
              <a:rPr lang="ru-RU">
                <a:latin typeface="Arial Black" pitchFamily="34" charset="0"/>
              </a:rPr>
              <a:t>солдатів </a:t>
            </a:r>
            <a:r>
              <a:rPr lang="ru-RU" smtClean="0">
                <a:latin typeface="Arial Black" pitchFamily="34" charset="0"/>
              </a:rPr>
              <a:t>проти </a:t>
            </a:r>
            <a:r>
              <a:rPr lang="ru-RU">
                <a:latin typeface="Arial Black" pitchFamily="34" charset="0"/>
              </a:rPr>
              <a:t>тодішньої </a:t>
            </a:r>
            <a:r>
              <a:rPr lang="ru-RU" smtClean="0">
                <a:latin typeface="Arial Black" pitchFamily="34" charset="0"/>
              </a:rPr>
              <a:t>влади, редагував </a:t>
            </a:r>
            <a:r>
              <a:rPr lang="ru-RU">
                <a:latin typeface="Arial Black" pitchFamily="34" charset="0"/>
              </a:rPr>
              <a:t>солдатську газету, </a:t>
            </a:r>
            <a:r>
              <a:rPr lang="ru-RU" smtClean="0">
                <a:latin typeface="Arial Black" pitchFamily="34" charset="0"/>
              </a:rPr>
              <a:t>розповсюджував </a:t>
            </a:r>
            <a:r>
              <a:rPr lang="ru-RU">
                <a:latin typeface="Arial Black" pitchFamily="34" charset="0"/>
              </a:rPr>
              <a:t>листівки. За це, військовий трибунал призначив Олександру найвищу міру покарання – розстріл</a:t>
            </a:r>
          </a:p>
          <a:p>
            <a:pPr algn="ctr"/>
            <a:endParaRPr lang="ru-RU">
              <a:latin typeface="Arial Black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" t="3940" r="2275" b="5276"/>
          <a:stretch/>
        </p:blipFill>
        <p:spPr bwMode="auto">
          <a:xfrm>
            <a:off x="251520" y="1484784"/>
            <a:ext cx="8366760" cy="521035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64" y="3717032"/>
            <a:ext cx="1965086" cy="275479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756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За порадою харківських </a:t>
            </a:r>
            <a:r>
              <a:rPr lang="ru-RU" smtClean="0">
                <a:latin typeface="Arial Black" pitchFamily="34" charset="0"/>
              </a:rPr>
              <a:t>друзів </a:t>
            </a:r>
            <a:r>
              <a:rPr lang="ru-RU">
                <a:latin typeface="Arial Black" pitchFamily="34" charset="0"/>
              </a:rPr>
              <a:t>з революційного </a:t>
            </a:r>
            <a:r>
              <a:rPr lang="ru-RU" smtClean="0">
                <a:latin typeface="Arial Black" pitchFamily="34" charset="0"/>
              </a:rPr>
              <a:t>підпілля емігрував </a:t>
            </a:r>
            <a:r>
              <a:rPr lang="ru-RU">
                <a:latin typeface="Arial Black" pitchFamily="34" charset="0"/>
              </a:rPr>
              <a:t>за кордон. Через Киргизію, Китай, Тихим океаном </a:t>
            </a:r>
            <a:r>
              <a:rPr lang="ru-RU" smtClean="0">
                <a:latin typeface="Arial Black" pitchFamily="34" charset="0"/>
              </a:rPr>
              <a:t>дістався </a:t>
            </a:r>
            <a:r>
              <a:rPr lang="ru-RU">
                <a:latin typeface="Arial Black" pitchFamily="34" charset="0"/>
              </a:rPr>
              <a:t>до міста </a:t>
            </a:r>
            <a:r>
              <a:rPr lang="ru-RU" smtClean="0">
                <a:latin typeface="Arial Black" pitchFamily="34" charset="0"/>
              </a:rPr>
              <a:t>Сан-Франціско…</a:t>
            </a:r>
          </a:p>
          <a:p>
            <a:pPr algn="ctr"/>
            <a:r>
              <a:rPr lang="ru-RU" smtClean="0">
                <a:latin typeface="Arial Black" pitchFamily="34" charset="0"/>
              </a:rPr>
              <a:t> </a:t>
            </a:r>
            <a:r>
              <a:rPr lang="ru-RU">
                <a:latin typeface="Arial Black" pitchFamily="34" charset="0"/>
              </a:rPr>
              <a:t>Після жовтневих переломних подій </a:t>
            </a:r>
            <a:r>
              <a:rPr lang="ru-RU" smtClean="0">
                <a:latin typeface="Arial Black" pitchFamily="34" charset="0"/>
              </a:rPr>
              <a:t>повернувся </a:t>
            </a:r>
            <a:r>
              <a:rPr lang="ru-RU">
                <a:latin typeface="Arial Black" pitchFamily="34" charset="0"/>
              </a:rPr>
              <a:t>в</a:t>
            </a:r>
            <a:r>
              <a:rPr lang="ru-RU" smtClean="0">
                <a:latin typeface="Arial Black" pitchFamily="34" charset="0"/>
              </a:rPr>
              <a:t> Україну</a:t>
            </a:r>
            <a:endParaRPr lang="ru-RU">
              <a:latin typeface="Arial Black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227"/>
          <a:stretch/>
        </p:blipFill>
        <p:spPr bwMode="auto">
          <a:xfrm>
            <a:off x="237984" y="1200329"/>
            <a:ext cx="8668032" cy="5500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20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По поверненню </a:t>
            </a:r>
            <a:r>
              <a:rPr lang="ru-RU" smtClean="0">
                <a:latin typeface="Arial Black" pitchFamily="34" charset="0"/>
              </a:rPr>
              <a:t>друкував перші </a:t>
            </a:r>
            <a:r>
              <a:rPr lang="ru-RU">
                <a:latin typeface="Arial Black" pitchFamily="34" charset="0"/>
              </a:rPr>
              <a:t>збірки, </a:t>
            </a:r>
            <a:r>
              <a:rPr lang="ru-RU" smtClean="0">
                <a:latin typeface="Arial Black" pitchFamily="34" charset="0"/>
              </a:rPr>
              <a:t>писав </a:t>
            </a:r>
            <a:r>
              <a:rPr lang="ru-RU">
                <a:latin typeface="Arial Black" pitchFamily="34" charset="0"/>
              </a:rPr>
              <a:t>нові твори. </a:t>
            </a:r>
            <a:r>
              <a:rPr lang="ru-RU" smtClean="0">
                <a:latin typeface="Arial Black" pitchFamily="34" charset="0"/>
              </a:rPr>
              <a:t>Став </a:t>
            </a:r>
            <a:r>
              <a:rPr lang="ru-RU">
                <a:latin typeface="Arial Black" pitchFamily="34" charset="0"/>
              </a:rPr>
              <a:t>членом організацій “Гарт” та ВАПЛІТЕ, згодом увійшов до Спілки радянських </a:t>
            </a:r>
            <a:r>
              <a:rPr lang="ru-RU" smtClean="0">
                <a:latin typeface="Arial Black" pitchFamily="34" charset="0"/>
              </a:rPr>
              <a:t>письменників</a:t>
            </a:r>
            <a:endParaRPr lang="ru-RU">
              <a:latin typeface="Arial Black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58"/>
          <a:stretch/>
        </p:blipFill>
        <p:spPr bwMode="auto">
          <a:xfrm>
            <a:off x="11201" y="1556792"/>
            <a:ext cx="9132799" cy="5063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0" y="946954"/>
            <a:ext cx="2516019" cy="31415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193" y="4542142"/>
            <a:ext cx="1536031" cy="23062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39282"/>
            <a:ext cx="1686271" cy="24809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850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1818</TotalTime>
  <Words>768</Words>
  <Application>Microsoft Office PowerPoint</Application>
  <PresentationFormat>Экран (4:3)</PresentationFormat>
  <Paragraphs>57</Paragraphs>
  <Slides>23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89</cp:revision>
  <dcterms:modified xsi:type="dcterms:W3CDTF">2021-11-08T07:01:06Z</dcterms:modified>
</cp:coreProperties>
</file>