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4" r:id="rId2"/>
    <p:sldId id="293" r:id="rId3"/>
    <p:sldId id="258" r:id="rId4"/>
    <p:sldId id="307" r:id="rId5"/>
    <p:sldId id="308" r:id="rId6"/>
    <p:sldId id="299" r:id="rId7"/>
    <p:sldId id="262" r:id="rId8"/>
    <p:sldId id="297" r:id="rId9"/>
    <p:sldId id="259" r:id="rId10"/>
    <p:sldId id="260" r:id="rId11"/>
    <p:sldId id="311" r:id="rId12"/>
    <p:sldId id="310" r:id="rId13"/>
    <p:sldId id="298" r:id="rId14"/>
    <p:sldId id="261" r:id="rId15"/>
    <p:sldId id="264" r:id="rId16"/>
    <p:sldId id="263" r:id="rId17"/>
    <p:sldId id="265" r:id="rId18"/>
    <p:sldId id="272" r:id="rId19"/>
    <p:sldId id="271" r:id="rId20"/>
    <p:sldId id="268" r:id="rId21"/>
    <p:sldId id="269" r:id="rId22"/>
    <p:sldId id="267" r:id="rId23"/>
    <p:sldId id="270" r:id="rId24"/>
    <p:sldId id="302" r:id="rId25"/>
    <p:sldId id="309" r:id="rId26"/>
    <p:sldId id="27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61" autoAdjust="0"/>
    <p:restoredTop sz="94190" autoAdjust="0"/>
  </p:normalViewPr>
  <p:slideViewPr>
    <p:cSldViewPr>
      <p:cViewPr>
        <p:scale>
          <a:sx n="77" d="100"/>
          <a:sy n="77" d="100"/>
        </p:scale>
        <p:origin x="-70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rgbClr val="FFFFFF">
              <a:alpha val="10001"/>
            </a:srgbClr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1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 i="1">
          <a:solidFill>
            <a:srgbClr val="663300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3.wdp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5.wdp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7.wdp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9.wdp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1.wdp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3.wdp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1.jpe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isenko-lysenko-romance-romans-dlya-skripki (online-audio-converter.com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2320" y="414908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0274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«Служив народу України </a:t>
            </a:r>
            <a:b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800" dirty="0" err="1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у</a:t>
            </a:r>
            <a:r>
              <a:rPr lang="ru-RU" sz="28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сім</a:t>
            </a:r>
            <a: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своїм</a:t>
            </a:r>
            <a: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80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палким</a:t>
            </a:r>
            <a:r>
              <a:rPr lang="ru-RU" sz="280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життям»</a:t>
            </a:r>
            <a: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155 </a:t>
            </a:r>
            <a:r>
              <a:rPr lang="ru-RU" sz="2000" b="0" i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років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з дня народження</a:t>
            </a:r>
            <a:b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0" i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Миколи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Прокоповича Василенка (1866–1935) – </a:t>
            </a:r>
            <a: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вченого-історика,правознавця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політичного</a:t>
            </a:r>
            <a:r>
              <a:rPr lang="ru-RU" sz="2000" b="0" i="0" dirty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0" i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і </a:t>
            </a:r>
            <a:r>
              <a:rPr lang="ru-RU" sz="2000" b="0" i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громадського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0" i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діяча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,</a:t>
            </a:r>
            <a:b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0" i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презитента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Української </a:t>
            </a:r>
            <a:r>
              <a:rPr lang="ru-RU" sz="2000" b="0" i="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академії</a:t>
            </a:r>
            <a:r>
              <a:rPr lang="ru-RU" sz="2000" b="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 наук</a:t>
            </a:r>
            <a:r>
              <a:rPr lang="uk-UA" sz="200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uk-UA" sz="2000" i="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</a:br>
            <a:endParaRPr lang="ru-RU" sz="2000" i="0" dirty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8024" y="836712"/>
            <a:ext cx="31683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atin typeface="Consolas" pitchFamily="49" charset="0"/>
                <a:cs typeface="Consolas" pitchFamily="49" charset="0"/>
              </a:rPr>
              <a:t>В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цей час науковці опинилися в центрі уваги Державного політичного управління при НКВС, </a:t>
            </a:r>
          </a:p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Микола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Василенко став об'єктом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жорсткого переслідування.</a:t>
            </a:r>
          </a:p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 27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лютого 1922 року під тиском був змушений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скласти повноваження</a:t>
            </a:r>
            <a:endParaRPr lang="uk-UA" sz="2000" dirty="0" smtClean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9457" name="Picture 1" descr="C:\Documents and Settings\Administrator\Рабочий стол\сини славетноъ\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3254374" cy="4773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Рабочий стол\сини славетноъ\800px-Vasilenko_Balinsky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120680" cy="4212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5072074"/>
            <a:ext cx="7572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1925–1929 рр.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– голова Соціально-економічного </a:t>
            </a:r>
          </a:p>
          <a:p>
            <a:pPr algn="ctr"/>
            <a:r>
              <a:rPr lang="uk-UA" sz="2000" dirty="0" smtClean="0">
                <a:latin typeface="Consolas" pitchFamily="49" charset="0"/>
                <a:cs typeface="Consolas" pitchFamily="49" charset="0"/>
              </a:rPr>
              <a:t>відділу ВУАН, </a:t>
            </a:r>
          </a:p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1925–1933 рр.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– Постійної комісії по вивченню західно-руського та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українського права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istrator\Рабочий стол\сини славетноъ\podanny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9551" y="848908"/>
            <a:ext cx="4407373" cy="531639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6248" y="2857496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1924 </a:t>
            </a:r>
            <a:r>
              <a:rPr lang="uk-UA" sz="2000" dirty="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року </a:t>
            </a:r>
            <a:r>
              <a:rPr lang="uk-UA" sz="200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був репресований </a:t>
            </a:r>
            <a:endParaRPr lang="uk-UA" sz="2000" dirty="0" smtClean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і засуджений на 10 років позбавлення волі,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 але внаслідок клопотань 1925 </a:t>
            </a:r>
            <a:r>
              <a:rPr lang="uk-UA" sz="200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року помилуваний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mtClean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smtClean="0">
              <a:latin typeface="Consolas" pitchFamily="49" charset="0"/>
              <a:ea typeface="Calibri" pitchFamily="34" charset="0"/>
              <a:cs typeface="Consolas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48909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00562" y="1214422"/>
            <a:ext cx="42148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latin typeface="Consolas" pitchFamily="49" charset="0"/>
                <a:cs typeface="Consolas" pitchFamily="49" charset="0"/>
              </a:rPr>
              <a:t>Микола Прокопович Василенко 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sz="2000">
                <a:latin typeface="Consolas" pitchFamily="49" charset="0"/>
                <a:cs typeface="Consolas" pitchFamily="49" charset="0"/>
              </a:rPr>
              <a:t>т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а його однодумці створили Державний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український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архів, національну 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галерею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мистецтв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театральний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інститут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українські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університети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в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Києві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та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Кам’янці-Подільському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Українську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Академію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Наук,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Національну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бібліотеку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Національний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музей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" name="Picture 2" descr="C:\Documents and Settings\Administrator\Рабочий стол\сини славетноъ\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8736" y="1397629"/>
            <a:ext cx="4071966" cy="40719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Прямоугольник 1"/>
          <p:cNvSpPr/>
          <p:nvPr/>
        </p:nvSpPr>
        <p:spPr>
          <a:xfrm>
            <a:off x="4508714" y="5301535"/>
            <a:ext cx="42066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latin typeface="Consolas" pitchFamily="49" charset="0"/>
                <a:cs typeface="Consolas" pitchFamily="49" charset="0"/>
              </a:rPr>
              <a:t>Президією Академії наук України засновано премію </a:t>
            </a:r>
          </a:p>
          <a:p>
            <a:pPr algn="ctr"/>
            <a:r>
              <a:rPr lang="ru-RU" sz="2000">
                <a:latin typeface="Consolas" pitchFamily="49" charset="0"/>
                <a:cs typeface="Consolas" pitchFamily="49" charset="0"/>
              </a:rPr>
              <a:t>ім. М. П. Василенка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39552" y="1105549"/>
            <a:ext cx="79208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Опубліковано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близько 500 наукових праць, присвячених історії держави і права, історії України,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біографістиці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Серед них: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«До історії малоросійської історіографії і малоросійського суспільного </a:t>
            </a:r>
            <a:r>
              <a: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устрою</a:t>
            </a:r>
            <a:r>
              <a:rPr lang="uk-UA" sz="2000">
                <a:latin typeface="Consolas" pitchFamily="49" charset="0"/>
                <a:ea typeface="Calibri" pitchFamily="34" charset="0"/>
                <a:cs typeface="Consolas" pitchFamily="49" charset="0"/>
              </a:rPr>
              <a:t>» (1894); </a:t>
            </a:r>
            <a:endParaRPr lang="uk-UA" sz="2000" smtClean="0">
              <a:latin typeface="Consolas" pitchFamily="49" charset="0"/>
              <a:ea typeface="Calibri" pitchFamily="34" charset="0"/>
              <a:cs typeface="Consolas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«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Перші кроки по введенню положень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19 лютого 1861 р. в Чернігівській губернії» (1901);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«О.М.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Бодянський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та його роль у вивченні Малоросії» (1904);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«Політичні погляди М. Драгоманова» (1912);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«Нариси з історії Західної Русі і України» (1916</a:t>
            </a:r>
            <a:r>
              <a: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)</a:t>
            </a:r>
            <a:r>
              <a:rPr kumimoji="0" lang="uk-UA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Calibri" pitchFamily="34" charset="0"/>
                <a:cs typeface="Consolas" pitchFamily="49" charset="0"/>
              </a:rPr>
              <a:t>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050" name="Picture 2" descr="C:\Documents and Settings\admin\Рабочий стол\скачанные файлы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30" b="99459" l="4044" r="99265">
                        <a14:foregroundMark x1="77574" y1="28108" x2="77574" y2="28108"/>
                        <a14:foregroundMark x1="72426" y1="21622" x2="72426" y2="21622"/>
                        <a14:foregroundMark x1="72426" y1="17297" x2="72426" y2="17297"/>
                        <a14:foregroundMark x1="70956" y1="12432" x2="70956" y2="12432"/>
                        <a14:foregroundMark x1="61397" y1="16757" x2="61397" y2="16757"/>
                        <a14:foregroundMark x1="66544" y1="15135" x2="66544" y2="15135"/>
                        <a14:foregroundMark x1="57721" y1="13514" x2="57721" y2="13514"/>
                        <a14:foregroundMark x1="52941" y1="11892" x2="52941" y2="11892"/>
                        <a14:foregroundMark x1="85294" y1="24324" x2="85294" y2="24324"/>
                        <a14:foregroundMark x1="82721" y1="21081" x2="82721" y2="21081"/>
                        <a14:foregroundMark x1="80147" y1="17297" x2="80147" y2="17297"/>
                        <a14:foregroundMark x1="83824" y1="41081" x2="83824" y2="41081"/>
                        <a14:foregroundMark x1="80515" y1="30270" x2="81985" y2="34054"/>
                        <a14:foregroundMark x1="94853" y1="55135" x2="94853" y2="55135"/>
                        <a14:foregroundMark x1="99265" y1="70270" x2="99265" y2="70270"/>
                        <a14:foregroundMark x1="58456" y1="77297" x2="58456" y2="77297"/>
                        <a14:foregroundMark x1="85294" y1="82703" x2="85294" y2="82703"/>
                        <a14:foregroundMark x1="91544" y1="85946" x2="91544" y2="85946"/>
                        <a14:foregroundMark x1="91912" y1="87027" x2="91912" y2="87027"/>
                        <a14:foregroundMark x1="30515" y1="85946" x2="30515" y2="85946"/>
                        <a14:foregroundMark x1="19485" y1="84324" x2="19485" y2="84324"/>
                        <a14:foregroundMark x1="17647" y1="84324" x2="17647" y2="84324"/>
                        <a14:foregroundMark x1="5515" y1="97297" x2="4044" y2="99459"/>
                        <a14:foregroundMark x1="43750" y1="51892" x2="43750" y2="51892"/>
                        <a14:foregroundMark x1="30882" y1="33514" x2="30882" y2="33514"/>
                        <a14:foregroundMark x1="37500" y1="23243" x2="37500" y2="23243"/>
                        <a14:foregroundMark x1="41912" y1="20000" x2="43750" y2="18919"/>
                        <a14:foregroundMark x1="44853" y1="17297" x2="44853" y2="17297"/>
                        <a14:foregroundMark x1="49632" y1="15135" x2="49632" y2="15135"/>
                        <a14:foregroundMark x1="58088" y1="10270" x2="58088" y2="10270"/>
                        <a14:foregroundMark x1="19118" y1="65405" x2="19118" y2="65405"/>
                        <a14:foregroundMark x1="20221" y1="60000" x2="20221" y2="60000"/>
                        <a14:foregroundMark x1="19118" y1="59459" x2="19118" y2="59459"/>
                        <a14:foregroundMark x1="19118" y1="56216" x2="19118" y2="56216"/>
                        <a14:foregroundMark x1="27206" y1="40000" x2="27206" y2="40000"/>
                        <a14:foregroundMark x1="25735" y1="37838" x2="25735" y2="37838"/>
                        <a14:foregroundMark x1="25735" y1="37838" x2="25735" y2="37838"/>
                        <a14:foregroundMark x1="31985" y1="32432" x2="31985" y2="32432"/>
                        <a14:foregroundMark x1="36029" y1="25946" x2="36029" y2="25946"/>
                        <a14:foregroundMark x1="47059" y1="20000" x2="48529" y2="20000"/>
                        <a14:foregroundMark x1="55147" y1="17297" x2="56985" y2="17297"/>
                        <a14:foregroundMark x1="61029" y1="15135" x2="61029" y2="15135"/>
                        <a14:foregroundMark x1="62868" y1="11892" x2="62868" y2="11892"/>
                        <a14:foregroundMark x1="65809" y1="11351" x2="65809" y2="11351"/>
                        <a14:foregroundMark x1="12132" y1="87568" x2="12132" y2="87568"/>
                        <a14:foregroundMark x1="8824" y1="82703" x2="8824" y2="82703"/>
                        <a14:foregroundMark x1="16544" y1="77297" x2="16544" y2="77297"/>
                        <a14:foregroundMark x1="13603" y1="73514" x2="13603" y2="73514"/>
                        <a14:foregroundMark x1="12868" y1="83243" x2="12868" y2="83243"/>
                        <a14:foregroundMark x1="9926" y1="85946" x2="9559" y2="89189"/>
                        <a14:foregroundMark x1="9559" y1="89189" x2="9559" y2="89189"/>
                        <a14:foregroundMark x1="6618" y1="84865" x2="8088" y2="82703"/>
                        <a14:foregroundMark x1="11029" y1="76216" x2="11029" y2="76216"/>
                        <a14:foregroundMark x1="11765" y1="72973" x2="11765" y2="72973"/>
                        <a14:foregroundMark x1="22426" y1="56216" x2="22426" y2="52973"/>
                        <a14:foregroundMark x1="19485" y1="45405" x2="19485" y2="45405"/>
                        <a14:foregroundMark x1="21691" y1="40000" x2="21691" y2="40000"/>
                        <a14:foregroundMark x1="26103" y1="36216" x2="26103" y2="36216"/>
                        <a14:foregroundMark x1="36765" y1="30270" x2="39338" y2="28108"/>
                        <a14:foregroundMark x1="27574" y1="30270" x2="27574" y2="30270"/>
                        <a14:foregroundMark x1="29779" y1="30270" x2="29779" y2="30270"/>
                        <a14:foregroundMark x1="31985" y1="26486" x2="31985" y2="26486"/>
                        <a14:foregroundMark x1="34191" y1="23784" x2="34191" y2="23784"/>
                        <a14:foregroundMark x1="36029" y1="21622" x2="37868" y2="19459"/>
                        <a14:foregroundMark x1="40809" y1="17297" x2="40809" y2="17297"/>
                        <a14:foregroundMark x1="42279" y1="16757" x2="46324" y2="15135"/>
                        <a14:foregroundMark x1="48529" y1="14054" x2="48529" y2="14054"/>
                        <a14:foregroundMark x1="50368" y1="13514" x2="54779" y2="13514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32" y="4725143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620688"/>
            <a:ext cx="47336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У фондах </a:t>
            </a:r>
            <a:r>
              <a:rPr lang="uk-UA" sz="2000" dirty="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бібліотеки Глухівського національного педагогічного університету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Consolas" pitchFamily="49" charset="0"/>
                <a:ea typeface="Calibri" pitchFamily="34" charset="0"/>
                <a:cs typeface="Consolas" pitchFamily="49" charset="0"/>
              </a:rPr>
              <a:t>імені Олександра Довженка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зберігаються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його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твори,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видані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на початку </a:t>
            </a:r>
          </a:p>
          <a:p>
            <a:pPr algn="ctr"/>
            <a:r>
              <a:rPr lang="uk-UA" sz="2000" dirty="0" smtClean="0">
                <a:latin typeface="Consolas" pitchFamily="49" charset="0"/>
                <a:cs typeface="Consolas" pitchFamily="49" charset="0"/>
              </a:rPr>
              <a:t>20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століття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та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перевидані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у наш час.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Пропонуємо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ознайомитися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творчим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доробком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М. П. Василенка, а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також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літературою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про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його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життя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та творчість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3074" name="Picture 2" descr="C:\Documents and Settings\admin\Рабочий стол\Nauchnye-trud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45" b="89848" l="6571" r="100000">
                        <a14:foregroundMark x1="8286" y1="35279" x2="8286" y2="35279"/>
                        <a14:foregroundMark x1="6714" y1="32487" x2="6714" y2="32487"/>
                        <a14:foregroundMark x1="93143" y1="63452" x2="93143" y2="63452"/>
                        <a14:foregroundMark x1="91286" y1="54061" x2="91571" y2="53046"/>
                        <a14:foregroundMark x1="95857" y1="38325" x2="95857" y2="38325"/>
                        <a14:foregroundMark x1="98286" y1="35279" x2="98286" y2="35279"/>
                        <a14:foregroundMark x1="96857" y1="32995" x2="96857" y2="32995"/>
                        <a14:foregroundMark x1="94571" y1="30964" x2="94571" y2="30964"/>
                        <a14:foregroundMark x1="46143" y1="65482" x2="46143" y2="65482"/>
                      </a14:backgroundRemoval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8" y="3824137"/>
            <a:ext cx="893256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7686" y="41433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Василенко Н.</a:t>
            </a:r>
          </a:p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    Первые шаги по введению положения 19 февраля 1861 г. в Черниговской губернии : (к 40-летию со дня освобождения крестьян) / Н. Василенко // Киевская старина. - 1901. -</a:t>
            </a:r>
            <a:r>
              <a:rPr lang="ru-RU" i="1" dirty="0" smtClean="0">
                <a:latin typeface="Ampir Deco" pitchFamily="2" charset="0"/>
              </a:rPr>
              <a:t> 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Год 20, т. 75, ноябрь. - С. 301 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- 327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2529" name="Picture 1" descr="C:\Documents and Settings\Administrator\Рабочий стол\сини славетноъ\115AF9F9-BC74-4096-B472-A5E92D2E4284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4929222" cy="3571900"/>
          </a:xfrm>
          <a:prstGeom prst="rect">
            <a:avLst/>
          </a:prstGeom>
          <a:noFill/>
        </p:spPr>
      </p:pic>
      <p:pic>
        <p:nvPicPr>
          <p:cNvPr id="22530" name="Picture 2" descr="C:\Documents and Settings\Administrator\Рабочий стол\сини славетноъ\7843679E-1AE9-408F-B410-DC1CAA018AFD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21379398">
            <a:off x="927946" y="2789089"/>
            <a:ext cx="2603504" cy="32137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95749"/>
            <a:ext cx="2208040" cy="314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3372" y="2071678"/>
            <a:ext cx="42148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Василенко Н.</a:t>
            </a:r>
          </a:p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    Генеральная войсковая канцелярия / Н. Василенко // Энциклопедический словарь Русского Библиографического Института Гранат - М. ; Л.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Гос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тип. имени Ивана Федорова, [1926?]. - Т.13 : Гваяковая смола - Германия. - С. 139 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- 140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6626" name="Picture 2" descr="C:\Documents and Settings\Administrator\Рабочий стол\сини славетноъ\A944C850-14E9-4642-ACFF-2FE01976C6C4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4839" y="980728"/>
            <a:ext cx="3403600" cy="5207000"/>
          </a:xfrm>
          <a:prstGeom prst="rect">
            <a:avLst/>
          </a:prstGeom>
          <a:noFill/>
        </p:spPr>
      </p:pic>
      <p:pic>
        <p:nvPicPr>
          <p:cNvPr id="7" name="Picture 1" descr="C:\Documents and Settings\Administrator\Рабочий стол\сини славетноъ\E94A8452-FC88-4557-BDE5-96952632AEF1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8596" y="3429000"/>
            <a:ext cx="3356310" cy="256380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Administrator\Рабочий стол\сини славетноъ\22EB2880-6803-4FC6-8747-BE41DAE12AC2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8818" y="785794"/>
            <a:ext cx="3389322" cy="4607580"/>
          </a:xfrm>
          <a:prstGeom prst="rect">
            <a:avLst/>
          </a:prstGeom>
          <a:noFill/>
        </p:spPr>
      </p:pic>
      <p:pic>
        <p:nvPicPr>
          <p:cNvPr id="30723" name="Picture 3" descr="C:\Documents and Settings\Administrator\Рабочий стол\сини славетноъ\DA271708-89EF-44EE-8ED7-2B2D1C1FDEB2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37550" y="2326816"/>
            <a:ext cx="3849686" cy="41143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7620" y="785794"/>
            <a:ext cx="5072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Василенко Н.</a:t>
            </a:r>
          </a:p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    Старшина малороссийская / Н. Василенко // Энциклопедический словарь. - 1900. - Кн. 61, т. 31-А. – </a:t>
            </a:r>
          </a:p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С.457 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- 460 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Administrator\Рабочий стол\сини славетноъ\13B6F0B1-96A0-4594-B41F-E21C438D7911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328615">
            <a:off x="4509947" y="2606333"/>
            <a:ext cx="2552776" cy="3674434"/>
          </a:xfrm>
          <a:prstGeom prst="rect">
            <a:avLst/>
          </a:prstGeom>
          <a:noFill/>
        </p:spPr>
      </p:pic>
      <p:pic>
        <p:nvPicPr>
          <p:cNvPr id="29699" name="Picture 3" descr="C:\Documents and Settings\Administrator\Рабочий стол\сини славетноъ\18671E81-2346-4546-AC99-360EDB712F80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97868" y="2374734"/>
            <a:ext cx="2928958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14744" y="857232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Енциклопедія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українознавства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. Т. 1. - [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pепринтне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відтворення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видання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1955 - 1984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років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]. - К. : Глобус, 1993. - 400 с. – </a:t>
            </a:r>
          </a:p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( </a:t>
            </a:r>
            <a:r>
              <a:rPr lang="ru-RU" i="1" err="1" smtClean="0">
                <a:latin typeface="Consolas" pitchFamily="49" charset="0"/>
                <a:cs typeface="Consolas" pitchFamily="49" charset="0"/>
              </a:rPr>
              <a:t>ілюстр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.)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Administrator\Мои документы\6395804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4000528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14942" y="1928802"/>
            <a:ext cx="28575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>
                <a:latin typeface="Consolas" pitchFamily="49" charset="0"/>
                <a:cs typeface="Consolas" pitchFamily="49" charset="0"/>
              </a:rPr>
              <a:t>Н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ародився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lvl="0"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14 лютого </a:t>
            </a:r>
          </a:p>
          <a:p>
            <a:pPr lvl="0" algn="ctr"/>
            <a:r>
              <a:rPr lang="ru-RU" sz="2000" smtClean="0">
                <a:latin typeface="Consolas" pitchFamily="49" charset="0"/>
                <a:cs typeface="Consolas" pitchFamily="49" charset="0"/>
              </a:rPr>
              <a:t>1866 року 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lvl="0" algn="ctr"/>
            <a:r>
              <a:rPr lang="ru-RU" sz="2000" smtClean="0">
                <a:latin typeface="Consolas" pitchFamily="49" charset="0"/>
                <a:cs typeface="Consolas" pitchFamily="49" charset="0"/>
              </a:rPr>
              <a:t>в с.Есмань 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Глухівського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повіту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Чернігівської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губернії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в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родині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дрібного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службовця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endParaRPr lang="uk-UA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00496" y="57148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Василенко М.П.</a:t>
            </a:r>
            <a:br>
              <a:rPr lang="ru-RU" i="1" dirty="0" smtClean="0">
                <a:latin typeface="Consolas" pitchFamily="49" charset="0"/>
                <a:cs typeface="Consolas" pitchFamily="49" charset="0"/>
              </a:rPr>
            </a:br>
            <a:r>
              <a:rPr lang="ru-RU" i="1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Вибрані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твори у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трьох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томах. Т.1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Історичні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праці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/ М. П. Василенко, НАН України,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Інститут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держави і права ім. В.М.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Корецького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; ; [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упоряд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І.Б. Усенко, Т.І.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Бондарук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А.Ю.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Іванова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Є.В.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Ромінський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;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відп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ред. Ю.С.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Шемшученко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І.Б. Усенко.]. - К.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Юридична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думка, 2006. - 608 с. 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– ( </a:t>
            </a:r>
            <a:r>
              <a:rPr lang="ru-RU" i="1" err="1" smtClean="0">
                <a:latin typeface="Consolas" pitchFamily="49" charset="0"/>
                <a:cs typeface="Consolas" pitchFamily="49" charset="0"/>
              </a:rPr>
              <a:t>ілюстр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.)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4577" name="Picture 1" descr="C:\Documents and Settings\Administrator\Рабочий стол\сини славетноъ\BC8988F1-B9D9-47C8-A8FC-52AEEB1492CA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49880" y="691710"/>
            <a:ext cx="2928958" cy="4143404"/>
          </a:xfrm>
          <a:prstGeom prst="rect">
            <a:avLst/>
          </a:prstGeom>
          <a:noFill/>
        </p:spPr>
      </p:pic>
      <p:pic>
        <p:nvPicPr>
          <p:cNvPr id="24578" name="Picture 2" descr="C:\Documents and Settings\Administrator\Рабочий стол\сини славетноъ\B07BC174-0665-45F1-A587-8144FD85EFB8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44560" y="3716919"/>
            <a:ext cx="3883872" cy="27580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1934" y="71435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Василенко М.П.</a:t>
            </a:r>
            <a:br>
              <a:rPr lang="ru-RU" i="1" dirty="0" smtClean="0">
                <a:latin typeface="Consolas" pitchFamily="49" charset="0"/>
                <a:cs typeface="Consolas" pitchFamily="49" charset="0"/>
              </a:rPr>
            </a:br>
            <a:r>
              <a:rPr lang="ru-RU" i="1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Вибрані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твори у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трьох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томах . Т. 2.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Юридичні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праці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/ М. П. Василенко, НАН України,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Інститут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держави і права ім. В.М.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Корецького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; [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упоряд.І.Б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Усенко, Т.І.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Бондарук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А.Ю.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Іванова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Є.В.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Ромінський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;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відп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ред. Ю.С.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Шемшученко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І.Б. Усенко]. - К.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Юридична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думка, 2006. - 560 с.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8674" name="Picture 2" descr="C:\Documents and Settings\Administrator\Рабочий стол\сини славетноъ\FA5E1E4E-E753-4150-A40E-4D20054BA54E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5720" y="500042"/>
            <a:ext cx="3175008" cy="4653371"/>
          </a:xfrm>
          <a:prstGeom prst="rect">
            <a:avLst/>
          </a:prstGeom>
          <a:noFill/>
        </p:spPr>
      </p:pic>
      <p:pic>
        <p:nvPicPr>
          <p:cNvPr id="28675" name="Picture 3" descr="C:\Documents and Settings\Administrator\Рабочий стол\сини славетноъ\D9AE5AE4-EC79-4E00-B648-432BC0C9BE2D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071934" y="3573828"/>
            <a:ext cx="4248472" cy="27995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Documents and Settings\Administrator\Рабочий стол\сини славетноъ\7A67E759-3FEF-4B5A-878E-436BC1B0AEEB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2928958" cy="4000528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Рабочий стол\сини славетноъ\1A58CF22-98F9-4395-AEB4-18DBA228B1A7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95936" y="3494043"/>
            <a:ext cx="4250560" cy="283010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00430" y="908720"/>
            <a:ext cx="50320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Василенко М.П.</a:t>
            </a:r>
            <a:br>
              <a:rPr lang="ru-RU" i="1" dirty="0" smtClean="0">
                <a:latin typeface="Consolas" pitchFamily="49" charset="0"/>
                <a:cs typeface="Consolas" pitchFamily="49" charset="0"/>
              </a:rPr>
            </a:b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Вибрані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твори у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трьох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томах. Т. 3.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Спогоди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Щоденники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Листування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/ М. П. Василенко, НАН України,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Інститут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держави і права ім. В. М.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Корецького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; [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упоряд.І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Б. Усенко, Т. І.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Бондарук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А. Ю.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Іванова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Є. В.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Ромінський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;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відп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ред. Ю.С. Шемшученко]. - К.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Юридична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думка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Академперіодика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, 2008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. – 720с. 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Administrator\Рабочий стол\сини славетноъ\4B2712A3-6331-44EB-9692-710C66810F46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35896" y="3068960"/>
            <a:ext cx="4857784" cy="3071834"/>
          </a:xfrm>
          <a:prstGeom prst="rect">
            <a:avLst/>
          </a:prstGeom>
          <a:noFill/>
        </p:spPr>
      </p:pic>
      <p:pic>
        <p:nvPicPr>
          <p:cNvPr id="27651" name="Picture 3" descr="C:\Documents and Settings\Administrator\Рабочий стол\сини славетноъ\5CCAA9CD-A097-4E24-B98E-82E02A63DA5C.jpe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2817818" cy="42531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14744" y="836712"/>
            <a:ext cx="4385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Consolas" pitchFamily="49" charset="0"/>
                <a:cs typeface="Consolas" pitchFamily="49" charset="0"/>
              </a:rPr>
              <a:t>Вороненко В. В.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Микола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>
                <a:latin typeface="Consolas" pitchFamily="49" charset="0"/>
                <a:cs typeface="Consolas" pitchFamily="49" charset="0"/>
              </a:rPr>
              <a:t>Прокопович Василенко  / 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В. В. Вороненко</a:t>
            </a:r>
            <a:r>
              <a:rPr lang="ru-RU" i="1" dirty="0">
                <a:latin typeface="Consolas" pitchFamily="49" charset="0"/>
                <a:cs typeface="Consolas" pitchFamily="49" charset="0"/>
              </a:rPr>
              <a:t>, Л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Д.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Кістерська</a:t>
            </a:r>
            <a:r>
              <a:rPr lang="ru-RU" i="1" dirty="0">
                <a:latin typeface="Consolas" pitchFamily="49" charset="0"/>
                <a:cs typeface="Consolas" pitchFamily="49" charset="0"/>
              </a:rPr>
              <a:t>, Л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. В.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Матвєєва</a:t>
            </a:r>
            <a:r>
              <a:rPr lang="ru-RU" i="1" dirty="0">
                <a:latin typeface="Consolas" pitchFamily="49" charset="0"/>
                <a:cs typeface="Consolas" pitchFamily="49" charset="0"/>
              </a:rPr>
              <a:t>, 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І.Б. Усенко.- К. :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Наукова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думка, 1991. - 272 с. – (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портр</a:t>
            </a:r>
            <a:r>
              <a:rPr lang="ru-RU" i="1" smtClean="0">
                <a:latin typeface="Consolas" pitchFamily="49" charset="0"/>
                <a:cs typeface="Consolas" pitchFamily="49" charset="0"/>
              </a:rPr>
              <a:t>. )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86182" y="3286124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«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Чеський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історичний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часопис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»,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зокрема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повідомляв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: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«У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Києві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помер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відомий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український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історик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М.П. Василенко.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Його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праці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мають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синтетичний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характер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засновані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на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різноманітних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раніше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не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опублікованих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архівних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матеріалах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»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1" y="548680"/>
            <a:ext cx="38884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latin typeface="Consolas" pitchFamily="49" charset="0"/>
                <a:cs typeface="Consolas" pitchFamily="49" charset="0"/>
              </a:rPr>
              <a:t>Після </a:t>
            </a:r>
            <a:r>
              <a:rPr lang="ru-RU" sz="2000">
                <a:latin typeface="Consolas" pitchFamily="49" charset="0"/>
                <a:cs typeface="Consolas" pitchFamily="49" charset="0"/>
              </a:rPr>
              <a:t>тяжкої і тривалої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хвороби Микола 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Прокопович помер 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Києві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3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жовтня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1935 року,похований 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на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Лук’янівському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кладовищі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6321" name="Picture 1" descr="C:\Documents and Settings\Administrator\Рабочий стол\сини славетноъ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90" y="2492896"/>
            <a:ext cx="3308691" cy="3831116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93"/>
          <a:stretch/>
        </p:blipFill>
        <p:spPr bwMode="auto">
          <a:xfrm>
            <a:off x="5148064" y="476672"/>
            <a:ext cx="2088232" cy="25745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4286256"/>
            <a:ext cx="6500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На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будинку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Есманської школи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з’явилася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smtClean="0">
                <a:latin typeface="Consolas" pitchFamily="49" charset="0"/>
                <a:cs typeface="Consolas" pitchFamily="49" charset="0"/>
              </a:rPr>
              <a:t>меморіальна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дошка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звучали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вірші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: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«Служив народу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України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Усім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своїм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палким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життям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.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Вклонімось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низько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цій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людині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 За вклад її у </a:t>
            </a:r>
            <a:r>
              <a:rPr lang="ru-RU" sz="20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майбуття</a:t>
            </a:r>
            <a:r>
              <a:rPr lang="ru-RU" sz="20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»</a:t>
            </a:r>
            <a:endParaRPr lang="ru-RU" sz="2000" b="1" i="1" dirty="0">
              <a:solidFill>
                <a:srgbClr val="C00000"/>
              </a:solidFill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35811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43042" y="30718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http://topnews.cn.ua/society/2016/07/22/61236.html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15716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https://biblio.lib.kherson.ua/ru-mikola-prokopovich-vasilenko.htm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6429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http://dspace.nbuv.gov.ua/bitstream/handle/123456789/2044/05-Shemshychenko.pdf?sequence=1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43042" y="37147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http://www.spadshina.com/programs/tvortsi-respubliki-ukrayini.100-rokiv-derzhavnosti/vasilenko-mikola-prokopovich/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43042" y="2214554"/>
            <a:ext cx="5143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https://mala.storinka.org/</a:t>
            </a:r>
            <a:r>
              <a:rPr lang="ru-RU" dirty="0" smtClean="0"/>
              <a:t>микола-василенко-творець-університетів-та-української-академії-наук.</a:t>
            </a:r>
            <a:r>
              <a:rPr lang="en-US" dirty="0" smtClean="0"/>
              <a:t>html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85918" y="49291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https://kneu.edu.ua/ua/University_en/about_university/milest_of_hist/akademiks/vasilenko_mp/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AutoShape 8" descr="https://upload.wikimedia.org/wikipedia/commons/e/e7/Esman_ger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3" name="Picture 9" descr="C:\Documents and Settings\Administrator\Мои документы\Esman_gerb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5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67942" y="2276872"/>
            <a:ext cx="1700611" cy="1945424"/>
          </a:xfrm>
          <a:prstGeom prst="rect">
            <a:avLst/>
          </a:prstGeom>
          <a:noFill/>
        </p:spPr>
      </p:pic>
      <p:pic>
        <p:nvPicPr>
          <p:cNvPr id="11" name="Picture 6" descr="C:\Documents and Settings\Administrator\Мои документы\300px-Червоне_(Глухівський_район)._Школа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58364" y="764704"/>
            <a:ext cx="5680318" cy="4163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071538" y="5072074"/>
            <a:ext cx="6786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с.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Есмань (1957–2016 рр.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— 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Червоне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), Глухівського р-ну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Сумської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обл.,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17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липня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2020 року входить до складу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Шосткинського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району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298" y="1571612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Готуючи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сина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до навчання, 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батьки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скористались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послугами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домашнього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вчителя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В.Х.Веллера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 про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якого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майбутнього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вченого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залишилися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теплі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спогади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на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все життя…</a:t>
            </a:r>
            <a:endParaRPr lang="ru-RU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ru-RU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dirty="0">
                <a:latin typeface="Consolas" pitchFamily="49" charset="0"/>
                <a:cs typeface="Consolas" pitchFamily="49" charset="0"/>
              </a:rPr>
              <a:t>В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автобіографії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із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вдячністю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говорить,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що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саме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той заклав 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нього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«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міцний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фундамент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навчання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і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розумової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роботи»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6380" y="1714488"/>
            <a:ext cx="28518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Consolas" pitchFamily="49" charset="0"/>
                <a:cs typeface="Consolas" pitchFamily="49" charset="0"/>
              </a:rPr>
              <a:t>Навчався в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прогімназії  </a:t>
            </a:r>
            <a:endParaRPr lang="uk-UA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міста Глухова,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Полтавській гімназії та на історико-філологічному факультеті </a:t>
            </a:r>
            <a:r>
              <a:rPr lang="uk-UA" sz="2000" dirty="0" err="1" smtClean="0">
                <a:latin typeface="Consolas" pitchFamily="49" charset="0"/>
                <a:cs typeface="Consolas" pitchFamily="49" charset="0"/>
              </a:rPr>
              <a:t>Дерптського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 університету, який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закінчив  1890 року</a:t>
            </a:r>
            <a:endParaRPr lang="uk-UA" sz="2000" dirty="0" smtClean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26" name="Picture 2" descr="C:\Documents and Settings\Administrator\Рабочий стол\сини славетноъ\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5706" y="1846798"/>
            <a:ext cx="4752528" cy="3643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928802"/>
            <a:ext cx="35010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1893–1903 рр.-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викладав у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київських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гімназіях</a:t>
            </a:r>
            <a:endParaRPr lang="uk-UA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endParaRPr lang="uk-UA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1917 р.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– попечитель Київської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учбової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округи</a:t>
            </a:r>
            <a:endParaRPr lang="uk-UA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endParaRPr lang="uk-UA" sz="2000" dirty="0" smtClean="0">
              <a:latin typeface="Consolas" pitchFamily="49" charset="0"/>
              <a:cs typeface="Consolas" pitchFamily="49" charset="0"/>
            </a:endParaRPr>
          </a:p>
          <a:p>
            <a:pPr algn="ctr"/>
            <a:r>
              <a:rPr lang="uk-UA" sz="2000" smtClean="0">
                <a:latin typeface="Consolas" pitchFamily="49" charset="0"/>
                <a:cs typeface="Consolas" pitchFamily="49" charset="0"/>
              </a:rPr>
              <a:t>Квітень–жовтень 1918 р. </a:t>
            </a:r>
            <a:r>
              <a:rPr lang="uk-UA" sz="2000" dirty="0" smtClean="0">
                <a:latin typeface="Consolas" pitchFamily="49" charset="0"/>
                <a:cs typeface="Consolas" pitchFamily="49" charset="0"/>
              </a:rPr>
              <a:t>– міністр освіти і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мистецтв України</a:t>
            </a:r>
            <a:endParaRPr lang="ru-RU" sz="2000" dirty="0">
              <a:latin typeface="Ampir Deco" pitchFamily="2" charset="0"/>
            </a:endParaRPr>
          </a:p>
        </p:txBody>
      </p:sp>
      <p:pic>
        <p:nvPicPr>
          <p:cNvPr id="55298" name="Picture 2" descr="C:\Documents and Settings\Administrator\Рабочий стол\сини славетноъ\24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57752" y="980728"/>
            <a:ext cx="3705246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Administrator\Рабочий стол\сини славетноъ\2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446" t="4525" r="17749" b="5083"/>
          <a:stretch/>
        </p:blipFill>
        <p:spPr bwMode="auto">
          <a:xfrm>
            <a:off x="323528" y="1331908"/>
            <a:ext cx="4896665" cy="4003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20193" y="548680"/>
            <a:ext cx="3168231" cy="6084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latin typeface="Consolas" pitchFamily="49" charset="0"/>
                <a:cs typeface="Consolas" pitchFamily="49" charset="0"/>
              </a:rPr>
              <a:t>1918-го року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стає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членом Генерального суду, 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квітні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цього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року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обирається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професором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юридичного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інституту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,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а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невдовзі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–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екстраординарним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професором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кафедри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історії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західноруського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та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українського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права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Київського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університету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Св.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Володимира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. </a:t>
            </a:r>
          </a:p>
          <a:p>
            <a:pPr algn="ctr"/>
            <a:r>
              <a:rPr lang="ru-RU" sz="2000">
                <a:latin typeface="Consolas" pitchFamily="49" charset="0"/>
                <a:cs typeface="Consolas" pitchFamily="49" charset="0"/>
              </a:rPr>
              <a:t>Р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озпочинається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викладацька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робота у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декількох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вищих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err="1" smtClean="0">
                <a:latin typeface="Consolas" pitchFamily="49" charset="0"/>
                <a:cs typeface="Consolas" pitchFamily="49" charset="0"/>
              </a:rPr>
              <a:t>навчальних</a:t>
            </a:r>
            <a:r>
              <a:rPr lang="ru-RU" sz="2000" smtClean="0">
                <a:latin typeface="Consolas" pitchFamily="49" charset="0"/>
                <a:cs typeface="Consolas" pitchFamily="49" charset="0"/>
              </a:rPr>
              <a:t> закладах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1071546"/>
            <a:ext cx="4471990" cy="346092"/>
          </a:xfrm>
        </p:spPr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785794"/>
            <a:ext cx="3960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Consolas" pitchFamily="49" charset="0"/>
                <a:cs typeface="Consolas" pitchFamily="49" charset="0"/>
              </a:rPr>
              <a:t>18 липня 1921 року більшістю голосів новоутвореної ВУАН новим президентом було обрано Миколу Василенка. Під керівництвом Василенка навколо Академії почали гуртуватися наукові </a:t>
            </a:r>
            <a:r>
              <a:rPr lang="uk-UA" sz="2000" smtClean="0">
                <a:latin typeface="Consolas" pitchFamily="49" charset="0"/>
                <a:cs typeface="Consolas" pitchFamily="49" charset="0"/>
              </a:rPr>
              <a:t>сили Києва 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4278" name="Picture 6" descr="C:\Documents and Settings\Administrator\Рабочий стол\сини славетноъ\images.jpg"/>
          <p:cNvPicPr>
            <a:picLocks noChangeAspect="1" noChangeArrowheads="1"/>
          </p:cNvPicPr>
          <p:nvPr/>
        </p:nvPicPr>
        <p:blipFill>
          <a:blip r:embed="rId2"/>
          <a:srcRect l="5769" b="4412"/>
          <a:stretch>
            <a:fillRect/>
          </a:stretch>
        </p:blipFill>
        <p:spPr bwMode="auto">
          <a:xfrm>
            <a:off x="4929190" y="785794"/>
            <a:ext cx="3643338" cy="5429288"/>
          </a:xfrm>
          <a:prstGeom prst="rect">
            <a:avLst/>
          </a:prstGeom>
          <a:noFill/>
        </p:spPr>
      </p:pic>
      <p:pic>
        <p:nvPicPr>
          <p:cNvPr id="1026" name="Picture 2" descr="25126_1274276575_0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1943" r="428" b="6846"/>
          <a:stretch>
            <a:fillRect/>
          </a:stretch>
        </p:blipFill>
        <p:spPr bwMode="auto">
          <a:xfrm>
            <a:off x="428596" y="3500438"/>
            <a:ext cx="442915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Administrator\Рабочий стол\сини славетноъ\23137_1274276575_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20451" y="966462"/>
            <a:ext cx="3460816" cy="51125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://biblio.lib.kherson.ua/files/biblio/Image/zakon%20i%20pravo/vasulenko/vasul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Documents and Settings\Administrator\Рабочий стол\сини славетноъ\vasulenk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99591" y="857232"/>
            <a:ext cx="3422755" cy="5020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57752" y="2071678"/>
            <a:ext cx="29546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«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всією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душею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поклопоталися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про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заснування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Української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Академії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наук,</a:t>
            </a:r>
            <a:br>
              <a:rPr lang="ru-RU" sz="2000" dirty="0" smtClean="0">
                <a:latin typeface="Consolas" pitchFamily="49" charset="0"/>
                <a:cs typeface="Consolas" pitchFamily="49" charset="0"/>
              </a:rPr>
            </a:b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та 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й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 записали 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нестертими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 </a:t>
            </a:r>
          </a:p>
          <a:p>
            <a:pPr algn="ctr"/>
            <a:r>
              <a:rPr lang="ru-RU" sz="2000" dirty="0" smtClean="0">
                <a:latin typeface="Consolas" pitchFamily="49" charset="0"/>
                <a:cs typeface="Consolas" pitchFamily="49" charset="0"/>
              </a:rPr>
              <a:t>буквами 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своє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 </a:t>
            </a:r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ім’я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 в 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історію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 </a:t>
            </a:r>
          </a:p>
          <a:p>
            <a:pPr algn="ctr"/>
            <a:r>
              <a:rPr lang="ru-RU" sz="2000" dirty="0" err="1" smtClean="0">
                <a:latin typeface="Consolas" pitchFamily="49" charset="0"/>
                <a:cs typeface="Consolas" pitchFamily="49" charset="0"/>
              </a:rPr>
              <a:t>Академії</a:t>
            </a:r>
            <a:r>
              <a:rPr lang="ru-RU" sz="2000" dirty="0" smtClean="0">
                <a:latin typeface="Consolas" pitchFamily="49" charset="0"/>
                <a:cs typeface="Consolas" pitchFamily="49" charset="0"/>
              </a:rPr>
              <a:t>  наук»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85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smtClean="0">
                <a:latin typeface="Consolas" pitchFamily="49" charset="0"/>
                <a:cs typeface="Consolas" pitchFamily="49" charset="0"/>
              </a:rPr>
              <a:t>Перші українські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академіки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написали 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вдячного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листа, в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якому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i="1" dirty="0" err="1" smtClean="0">
                <a:latin typeface="Consolas" pitchFamily="49" charset="0"/>
                <a:cs typeface="Consolas" pitchFamily="49" charset="0"/>
              </a:rPr>
              <a:t>визнавали</a:t>
            </a:r>
            <a:r>
              <a:rPr lang="ru-RU" i="1" dirty="0" smtClean="0">
                <a:latin typeface="Consolas" pitchFamily="49" charset="0"/>
                <a:cs typeface="Consolas" pitchFamily="49" charset="0"/>
              </a:rPr>
              <a:t>:</a:t>
            </a:r>
            <a:endParaRPr lang="ru-RU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0_Parchment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60_Parchment</Template>
  <TotalTime>5021</TotalTime>
  <Words>785</Words>
  <Application>Microsoft Office PowerPoint</Application>
  <PresentationFormat>Экран (4:3)</PresentationFormat>
  <Paragraphs>97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60_Parchment</vt:lpstr>
      <vt:lpstr>«Служив народу України   усім своїм палким життям»  155 років з дня народження Миколи Прокоповича Василенка (1866–1935) –  вченого-історика,правознавця,  політичного і громадського діяча, презитента Української академії наук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Bill</cp:lastModifiedBy>
  <cp:revision>246</cp:revision>
  <dcterms:modified xsi:type="dcterms:W3CDTF">2021-02-11T14:24:11Z</dcterms:modified>
</cp:coreProperties>
</file>