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04" r:id="rId2"/>
    <p:sldId id="293" r:id="rId3"/>
    <p:sldId id="258" r:id="rId4"/>
    <p:sldId id="307" r:id="rId5"/>
    <p:sldId id="308" r:id="rId6"/>
    <p:sldId id="299" r:id="rId7"/>
    <p:sldId id="262" r:id="rId8"/>
    <p:sldId id="297" r:id="rId9"/>
    <p:sldId id="259" r:id="rId10"/>
    <p:sldId id="260" r:id="rId11"/>
    <p:sldId id="311" r:id="rId12"/>
    <p:sldId id="310" r:id="rId13"/>
    <p:sldId id="298" r:id="rId14"/>
    <p:sldId id="261" r:id="rId15"/>
    <p:sldId id="264" r:id="rId16"/>
    <p:sldId id="263" r:id="rId17"/>
    <p:sldId id="265" r:id="rId18"/>
    <p:sldId id="272" r:id="rId19"/>
    <p:sldId id="271" r:id="rId20"/>
    <p:sldId id="268" r:id="rId21"/>
    <p:sldId id="269" r:id="rId22"/>
    <p:sldId id="267" r:id="rId23"/>
    <p:sldId id="270" r:id="rId24"/>
    <p:sldId id="302" r:id="rId25"/>
    <p:sldId id="309" r:id="rId26"/>
    <p:sldId id="276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361" autoAdjust="0"/>
    <p:restoredTop sz="94190" autoAdjust="0"/>
  </p:normalViewPr>
  <p:slideViewPr>
    <p:cSldViewPr>
      <p:cViewPr>
        <p:scale>
          <a:sx n="77" d="100"/>
          <a:sy n="77" d="100"/>
        </p:scale>
        <p:origin x="-708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rgbClr val="FFFFFF">
              <a:alpha val="10001"/>
            </a:srgbClr>
          </a:solidFill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noFill/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7000">
        <p14:prism/>
      </p:transition>
    </mc:Choice>
    <mc:Fallback>
      <p:transition spd="slow" advClick="0" advTm="7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7000">
        <p14:prism/>
      </p:transition>
    </mc:Choice>
    <mc:Fallback>
      <p:transition spd="slow" advClick="0" advTm="7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7000">
        <p14:prism/>
      </p:transition>
    </mc:Choice>
    <mc:Fallback>
      <p:transition spd="slow" advClick="0" advTm="7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7000">
        <p14:prism/>
      </p:transition>
    </mc:Choice>
    <mc:Fallback>
      <p:transition spd="slow" advClick="0" advTm="7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7000">
        <p14:prism/>
      </p:transition>
    </mc:Choice>
    <mc:Fallback>
      <p:transition spd="slow" advClick="0" advTm="7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7000">
        <p14:prism/>
      </p:transition>
    </mc:Choice>
    <mc:Fallback>
      <p:transition spd="slow" advClick="0" advTm="7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7000">
        <p14:prism/>
      </p:transition>
    </mc:Choice>
    <mc:Fallback>
      <p:transition spd="slow" advClick="0" advTm="7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7000">
        <p14:prism/>
      </p:transition>
    </mc:Choice>
    <mc:Fallback>
      <p:transition spd="slow" advClick="0" advTm="7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7000">
        <p14:prism/>
      </p:transition>
    </mc:Choice>
    <mc:Fallback>
      <p:transition spd="slow" advClick="0" advTm="7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7000">
        <p14:prism/>
      </p:transition>
    </mc:Choice>
    <mc:Fallback>
      <p:transition spd="slow" advClick="0" advTm="7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7000">
        <p14:prism/>
      </p:transition>
    </mc:Choice>
    <mc:Fallback>
      <p:transition spd="slow" advClick="0" advTm="7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solidFill>
            <a:srgbClr val="FFFFFF">
              <a:alpha val="10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7000">
        <p14:prism/>
      </p:transition>
    </mc:Choice>
    <mc:Fallback>
      <p:transition spd="slow" advClick="0" advTm="7000">
        <p:fade/>
      </p:transition>
    </mc:Fallback>
  </mc:AlternateContent>
  <p:txStyles>
    <p:titleStyle>
      <a:lvl1pPr algn="r" rtl="0" eaLnBrk="1" fontAlgn="base" hangingPunct="1">
        <a:spcBef>
          <a:spcPct val="0"/>
        </a:spcBef>
        <a:spcAft>
          <a:spcPct val="0"/>
        </a:spcAft>
        <a:defRPr sz="4400" b="1" i="1">
          <a:solidFill>
            <a:srgbClr val="663300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 b="1" i="1">
          <a:solidFill>
            <a:srgbClr val="663300"/>
          </a:solidFill>
          <a:latin typeface="Century Gothic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 b="1" i="1">
          <a:solidFill>
            <a:srgbClr val="663300"/>
          </a:solidFill>
          <a:latin typeface="Century Gothic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 b="1" i="1">
          <a:solidFill>
            <a:srgbClr val="663300"/>
          </a:solidFill>
          <a:latin typeface="Century Gothic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 b="1" i="1">
          <a:solidFill>
            <a:srgbClr val="663300"/>
          </a:solidFill>
          <a:latin typeface="Century Gothic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 b="1" i="1">
          <a:solidFill>
            <a:srgbClr val="663300"/>
          </a:solidFill>
          <a:latin typeface="Century Gothic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 b="1" i="1">
          <a:solidFill>
            <a:srgbClr val="663300"/>
          </a:solidFill>
          <a:latin typeface="Century Gothic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 b="1" i="1">
          <a:solidFill>
            <a:srgbClr val="663300"/>
          </a:solidFill>
          <a:latin typeface="Century Gothic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 b="1" i="1">
          <a:solidFill>
            <a:srgbClr val="663300"/>
          </a:solidFill>
          <a:latin typeface="Century Gothic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13.wdp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4.wdp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5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6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7.wdp"/><Relationship Id="rId7" Type="http://schemas.microsoft.com/office/2007/relationships/hdphoto" Target="../media/hdphoto19.wdp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microsoft.com/office/2007/relationships/hdphoto" Target="../media/hdphoto18.wdp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20.wdp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21.wdp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22.wdp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23.wdp"/><Relationship Id="rId4" Type="http://schemas.openxmlformats.org/officeDocument/2006/relationships/image" Target="../media/image26.jpe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24.wdp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25.wdp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26.wdp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27.wdp"/><Relationship Id="rId4" Type="http://schemas.openxmlformats.org/officeDocument/2006/relationships/image" Target="../media/image30.jpeg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28.wdp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29.wdp"/><Relationship Id="rId4" Type="http://schemas.openxmlformats.org/officeDocument/2006/relationships/image" Target="../media/image32.jpeg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30.wdp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31.wdp"/><Relationship Id="rId4" Type="http://schemas.openxmlformats.org/officeDocument/2006/relationships/image" Target="../media/image34.jpeg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32.wdp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33.wdp"/><Relationship Id="rId4" Type="http://schemas.openxmlformats.org/officeDocument/2006/relationships/image" Target="../media/image3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34.wdp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8.wdp"/><Relationship Id="rId5" Type="http://schemas.openxmlformats.org/officeDocument/2006/relationships/image" Target="../media/image11.jpeg"/><Relationship Id="rId4" Type="http://schemas.microsoft.com/office/2007/relationships/hdphoto" Target="../media/hdphoto7.wdp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lisenko-lysenko-romance-romans-dlya-skripki (online-audio-converter.com)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452320" y="4149080"/>
            <a:ext cx="609600" cy="6096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702740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«Служив народу України </a:t>
            </a:r>
            <a:br>
              <a:rPr lang="ru-RU" sz="2800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ru-RU" sz="2800" dirty="0" err="1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у</a:t>
            </a:r>
            <a:r>
              <a:rPr lang="ru-RU" sz="2800" dirty="0" err="1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сім</a:t>
            </a:r>
            <a:r>
              <a:rPr lang="ru-RU" sz="2800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своїм</a:t>
            </a:r>
            <a:r>
              <a:rPr lang="ru-RU" sz="2800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ru-RU" sz="2800" err="1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палким</a:t>
            </a:r>
            <a:r>
              <a:rPr lang="ru-RU" sz="280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 життям»</a:t>
            </a:r>
            <a:r>
              <a:rPr lang="ru-RU" sz="2800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ru-RU" sz="2800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</a:br>
            <a:r>
              <a:rPr lang="ru-RU" sz="2000" b="0" i="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155 </a:t>
            </a:r>
            <a:r>
              <a:rPr lang="ru-RU" sz="2000" b="0" i="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років</a:t>
            </a:r>
            <a:r>
              <a:rPr lang="ru-RU" sz="2000" b="0" i="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з дня народження</a:t>
            </a:r>
            <a:br>
              <a:rPr lang="ru-RU" sz="2000" b="0" i="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</a:br>
            <a:r>
              <a:rPr lang="ru-RU" sz="2000" b="0" i="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Миколи</a:t>
            </a:r>
            <a:r>
              <a:rPr lang="ru-RU" sz="2000" b="0" i="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Прокоповича Василенка (1866–1935) – </a:t>
            </a:r>
            <a:r>
              <a:rPr lang="ru-RU" sz="2000" b="0" i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ru-RU" sz="2000" b="0" i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</a:br>
            <a:r>
              <a:rPr lang="ru-RU" sz="2000" b="0" i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вченого-історика,правознавця</a:t>
            </a:r>
            <a:r>
              <a:rPr lang="ru-RU" sz="2000" b="0" i="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, </a:t>
            </a:r>
            <a:r>
              <a:rPr lang="ru-RU" sz="2000" b="0" i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ru-RU" sz="2000" b="0" i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</a:br>
            <a:r>
              <a:rPr lang="ru-RU" sz="2000" b="0" i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політичного</a:t>
            </a:r>
            <a:r>
              <a:rPr lang="ru-RU" sz="2000" b="0" i="0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b="0" i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і </a:t>
            </a:r>
            <a:r>
              <a:rPr lang="ru-RU" sz="2000" b="0" i="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громадського</a:t>
            </a:r>
            <a:r>
              <a:rPr lang="ru-RU" sz="2000" b="0" i="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b="0" i="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діяча</a:t>
            </a:r>
            <a:r>
              <a:rPr lang="ru-RU" sz="2000" b="0" i="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,</a:t>
            </a:r>
            <a:br>
              <a:rPr lang="ru-RU" sz="2000" b="0" i="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</a:br>
            <a:r>
              <a:rPr lang="ru-RU" sz="2000" b="0" i="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презитента</a:t>
            </a:r>
            <a:r>
              <a:rPr lang="ru-RU" sz="2000" b="0" i="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Української </a:t>
            </a:r>
            <a:r>
              <a:rPr lang="ru-RU" sz="2000" b="0" i="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академії</a:t>
            </a:r>
            <a:r>
              <a:rPr lang="ru-RU" sz="2000" b="0" i="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наук</a:t>
            </a:r>
            <a:r>
              <a:rPr lang="uk-UA" sz="2000" i="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uk-UA" sz="2000" i="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</a:br>
            <a:endParaRPr lang="ru-RU" sz="2000" i="0" dirty="0">
              <a:solidFill>
                <a:schemeClr val="tx1"/>
              </a:solidFill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7000">
        <p14:prism/>
      </p:transition>
    </mc:Choice>
    <mc:Fallback>
      <p:transition spd="slow" advClick="0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788024" y="836712"/>
            <a:ext cx="316835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dirty="0">
                <a:latin typeface="Consolas" pitchFamily="49" charset="0"/>
                <a:cs typeface="Consolas" pitchFamily="49" charset="0"/>
              </a:rPr>
              <a:t>В</a:t>
            </a:r>
            <a:r>
              <a:rPr lang="uk-UA" sz="200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uk-UA" sz="2000" dirty="0" smtClean="0">
                <a:latin typeface="Consolas" pitchFamily="49" charset="0"/>
                <a:cs typeface="Consolas" pitchFamily="49" charset="0"/>
              </a:rPr>
              <a:t>цей час науковці опинилися в центрі уваги Державного політичного управління при НКВС, </a:t>
            </a:r>
          </a:p>
          <a:p>
            <a:pPr algn="ctr"/>
            <a:r>
              <a:rPr lang="uk-UA" sz="2000" smtClean="0">
                <a:latin typeface="Consolas" pitchFamily="49" charset="0"/>
                <a:cs typeface="Consolas" pitchFamily="49" charset="0"/>
              </a:rPr>
              <a:t>Микола </a:t>
            </a:r>
            <a:r>
              <a:rPr lang="uk-UA" sz="2000" dirty="0" smtClean="0">
                <a:latin typeface="Consolas" pitchFamily="49" charset="0"/>
                <a:cs typeface="Consolas" pitchFamily="49" charset="0"/>
              </a:rPr>
              <a:t>Василенко став об'єктом </a:t>
            </a:r>
            <a:r>
              <a:rPr lang="uk-UA" sz="2000" smtClean="0">
                <a:latin typeface="Consolas" pitchFamily="49" charset="0"/>
                <a:cs typeface="Consolas" pitchFamily="49" charset="0"/>
              </a:rPr>
              <a:t>жорсткого переслідування.</a:t>
            </a:r>
          </a:p>
          <a:p>
            <a:pPr algn="ctr"/>
            <a:r>
              <a:rPr lang="uk-UA" sz="2000" smtClean="0">
                <a:latin typeface="Consolas" pitchFamily="49" charset="0"/>
                <a:cs typeface="Consolas" pitchFamily="49" charset="0"/>
              </a:rPr>
              <a:t> 27 </a:t>
            </a:r>
            <a:r>
              <a:rPr lang="uk-UA" sz="2000" dirty="0" smtClean="0">
                <a:latin typeface="Consolas" pitchFamily="49" charset="0"/>
                <a:cs typeface="Consolas" pitchFamily="49" charset="0"/>
              </a:rPr>
              <a:t>лютого 1922 року під тиском був змушений </a:t>
            </a:r>
            <a:r>
              <a:rPr lang="uk-UA" sz="2000" smtClean="0">
                <a:latin typeface="Consolas" pitchFamily="49" charset="0"/>
                <a:cs typeface="Consolas" pitchFamily="49" charset="0"/>
              </a:rPr>
              <a:t>скласти повноваження</a:t>
            </a:r>
            <a:endParaRPr lang="uk-UA" sz="2000" dirty="0" smtClean="0">
              <a:latin typeface="Consolas" pitchFamily="49" charset="0"/>
              <a:cs typeface="Consolas" pitchFamily="49" charset="0"/>
            </a:endParaRPr>
          </a:p>
        </p:txBody>
      </p:sp>
      <p:pic>
        <p:nvPicPr>
          <p:cNvPr id="19457" name="Picture 1" descr="C:\Documents and Settings\Administrator\Рабочий стол\сини славетноъ\5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611560" y="836712"/>
            <a:ext cx="3254374" cy="47732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7000">
        <p14:prism/>
      </p:transition>
    </mc:Choice>
    <mc:Fallback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istrator\Рабочий стол\сини славетноъ\800px-Vasilenko_Balinsky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331640" y="764704"/>
            <a:ext cx="6120680" cy="4212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714348" y="5072074"/>
            <a:ext cx="75724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smtClean="0">
                <a:latin typeface="Consolas" pitchFamily="49" charset="0"/>
                <a:cs typeface="Consolas" pitchFamily="49" charset="0"/>
              </a:rPr>
              <a:t>1925–1929 рр. </a:t>
            </a:r>
            <a:r>
              <a:rPr lang="uk-UA" sz="2000" dirty="0" smtClean="0">
                <a:latin typeface="Consolas" pitchFamily="49" charset="0"/>
                <a:cs typeface="Consolas" pitchFamily="49" charset="0"/>
              </a:rPr>
              <a:t>– голова Соціально-економічного </a:t>
            </a:r>
          </a:p>
          <a:p>
            <a:pPr algn="ctr"/>
            <a:r>
              <a:rPr lang="uk-UA" sz="2000" dirty="0" smtClean="0">
                <a:latin typeface="Consolas" pitchFamily="49" charset="0"/>
                <a:cs typeface="Consolas" pitchFamily="49" charset="0"/>
              </a:rPr>
              <a:t>відділу ВУАН, </a:t>
            </a:r>
          </a:p>
          <a:p>
            <a:pPr algn="ctr"/>
            <a:r>
              <a:rPr lang="uk-UA" sz="2000" smtClean="0">
                <a:latin typeface="Consolas" pitchFamily="49" charset="0"/>
                <a:cs typeface="Consolas" pitchFamily="49" charset="0"/>
              </a:rPr>
              <a:t>1925–1933 рр. </a:t>
            </a:r>
            <a:r>
              <a:rPr lang="uk-UA" sz="2000" dirty="0" smtClean="0">
                <a:latin typeface="Consolas" pitchFamily="49" charset="0"/>
                <a:cs typeface="Consolas" pitchFamily="49" charset="0"/>
              </a:rPr>
              <a:t>– Постійної комісії по вивченню західно-руського та </a:t>
            </a:r>
            <a:r>
              <a:rPr lang="uk-UA" sz="2000" smtClean="0">
                <a:latin typeface="Consolas" pitchFamily="49" charset="0"/>
                <a:cs typeface="Consolas" pitchFamily="49" charset="0"/>
              </a:rPr>
              <a:t>українського права</a:t>
            </a:r>
            <a:endParaRPr lang="ru-RU" sz="2000" dirty="0"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7000">
        <p14:prism/>
      </p:transition>
    </mc:Choice>
    <mc:Fallback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Administrator\Рабочий стол\сини славетноъ\podannya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39551" y="848908"/>
            <a:ext cx="4407373" cy="5316395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286248" y="2857496"/>
            <a:ext cx="4572000" cy="246221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000" smtClean="0">
                <a:latin typeface="Consolas" pitchFamily="49" charset="0"/>
                <a:ea typeface="Calibri" pitchFamily="34" charset="0"/>
                <a:cs typeface="Consolas" pitchFamily="49" charset="0"/>
              </a:rPr>
              <a:t>1924 </a:t>
            </a:r>
            <a:r>
              <a:rPr lang="uk-UA" sz="2000" dirty="0" smtClean="0">
                <a:latin typeface="Consolas" pitchFamily="49" charset="0"/>
                <a:ea typeface="Calibri" pitchFamily="34" charset="0"/>
                <a:cs typeface="Consolas" pitchFamily="49" charset="0"/>
              </a:rPr>
              <a:t>року </a:t>
            </a:r>
            <a:r>
              <a:rPr lang="uk-UA" sz="2000" smtClean="0">
                <a:latin typeface="Consolas" pitchFamily="49" charset="0"/>
                <a:ea typeface="Calibri" pitchFamily="34" charset="0"/>
                <a:cs typeface="Consolas" pitchFamily="49" charset="0"/>
              </a:rPr>
              <a:t>був репресований </a:t>
            </a:r>
            <a:endParaRPr lang="uk-UA" sz="2000" dirty="0" smtClean="0">
              <a:latin typeface="Consolas" pitchFamily="49" charset="0"/>
              <a:ea typeface="Calibri" pitchFamily="34" charset="0"/>
              <a:cs typeface="Consolas" pitchFamily="49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000" dirty="0" smtClean="0">
                <a:latin typeface="Consolas" pitchFamily="49" charset="0"/>
                <a:ea typeface="Calibri" pitchFamily="34" charset="0"/>
                <a:cs typeface="Consolas" pitchFamily="49" charset="0"/>
              </a:rPr>
              <a:t>і засуджений на 10 років позбавлення волі,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000" dirty="0" smtClean="0">
                <a:latin typeface="Consolas" pitchFamily="49" charset="0"/>
                <a:ea typeface="Calibri" pitchFamily="34" charset="0"/>
                <a:cs typeface="Consolas" pitchFamily="49" charset="0"/>
              </a:rPr>
              <a:t> але внаслідок клопотань 1925 </a:t>
            </a:r>
            <a:r>
              <a:rPr lang="uk-UA" sz="2000" smtClean="0">
                <a:latin typeface="Consolas" pitchFamily="49" charset="0"/>
                <a:ea typeface="Calibri" pitchFamily="34" charset="0"/>
                <a:cs typeface="Consolas" pitchFamily="49" charset="0"/>
              </a:rPr>
              <a:t>року помилуваний</a:t>
            </a:r>
            <a:endParaRPr lang="ru-RU" sz="2000" dirty="0" smtClean="0">
              <a:latin typeface="Consolas" pitchFamily="49" charset="0"/>
              <a:cs typeface="Consolas" pitchFamily="49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uk-UA" smtClean="0">
              <a:latin typeface="Consolas" pitchFamily="49" charset="0"/>
              <a:ea typeface="Calibri" pitchFamily="34" charset="0"/>
              <a:cs typeface="Consolas" pitchFamily="49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uk-UA">
              <a:latin typeface="Consolas" pitchFamily="49" charset="0"/>
              <a:ea typeface="Calibri" pitchFamily="34" charset="0"/>
              <a:cs typeface="Consolas" pitchFamily="49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uk-UA" smtClean="0">
              <a:latin typeface="Consolas" pitchFamily="49" charset="0"/>
              <a:ea typeface="Calibri" pitchFamily="34" charset="0"/>
              <a:cs typeface="Consolas" pitchFamily="49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848909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7000">
        <p14:prism/>
      </p:transition>
    </mc:Choice>
    <mc:Fallback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500562" y="1214422"/>
            <a:ext cx="421484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smtClean="0">
                <a:latin typeface="Consolas" pitchFamily="49" charset="0"/>
                <a:cs typeface="Consolas" pitchFamily="49" charset="0"/>
              </a:rPr>
              <a:t>Микола Прокопович Василенко </a:t>
            </a:r>
            <a:endParaRPr lang="ru-RU" sz="2000" dirty="0" smtClean="0">
              <a:latin typeface="Consolas" pitchFamily="49" charset="0"/>
              <a:cs typeface="Consolas" pitchFamily="49" charset="0"/>
            </a:endParaRPr>
          </a:p>
          <a:p>
            <a:pPr algn="ctr"/>
            <a:r>
              <a:rPr lang="ru-RU" sz="2000">
                <a:latin typeface="Consolas" pitchFamily="49" charset="0"/>
                <a:cs typeface="Consolas" pitchFamily="49" charset="0"/>
              </a:rPr>
              <a:t>т</a:t>
            </a:r>
            <a:r>
              <a:rPr lang="ru-RU" sz="2000" smtClean="0">
                <a:latin typeface="Consolas" pitchFamily="49" charset="0"/>
                <a:cs typeface="Consolas" pitchFamily="49" charset="0"/>
              </a:rPr>
              <a:t>а його однодумці створили Державний </a:t>
            </a:r>
            <a:r>
              <a:rPr lang="ru-RU" sz="2000" err="1" smtClean="0">
                <a:latin typeface="Consolas" pitchFamily="49" charset="0"/>
                <a:cs typeface="Consolas" pitchFamily="49" charset="0"/>
              </a:rPr>
              <a:t>український</a:t>
            </a:r>
            <a:r>
              <a:rPr lang="ru-RU" sz="2000" smtClean="0">
                <a:latin typeface="Consolas" pitchFamily="49" charset="0"/>
                <a:cs typeface="Consolas" pitchFamily="49" charset="0"/>
              </a:rPr>
              <a:t> архів, національну 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галерею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мистецтв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, </a:t>
            </a:r>
          </a:p>
          <a:p>
            <a:pPr algn="ctr"/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театральний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інститут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,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українські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університети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в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Києві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та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Кам’янці-Подільському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, </a:t>
            </a:r>
          </a:p>
          <a:p>
            <a:pPr algn="ctr"/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Українську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Академію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Наук,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Національну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бібліотеку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, </a:t>
            </a:r>
            <a:r>
              <a:rPr lang="ru-RU" sz="2000" err="1" smtClean="0">
                <a:latin typeface="Consolas" pitchFamily="49" charset="0"/>
                <a:cs typeface="Consolas" pitchFamily="49" charset="0"/>
              </a:rPr>
              <a:t>Національний</a:t>
            </a:r>
            <a:r>
              <a:rPr lang="ru-RU" sz="2000" smtClean="0">
                <a:latin typeface="Consolas" pitchFamily="49" charset="0"/>
                <a:cs typeface="Consolas" pitchFamily="49" charset="0"/>
              </a:rPr>
              <a:t> музей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 </a:t>
            </a:r>
            <a:endParaRPr lang="ru-RU" sz="2000" dirty="0">
              <a:latin typeface="Consolas" pitchFamily="49" charset="0"/>
              <a:cs typeface="Consolas" pitchFamily="49" charset="0"/>
            </a:endParaRPr>
          </a:p>
        </p:txBody>
      </p:sp>
      <p:pic>
        <p:nvPicPr>
          <p:cNvPr id="5" name="Picture 2" descr="C:\Documents and Settings\Administrator\Рабочий стол\сини славетноъ\7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68736" y="1397629"/>
            <a:ext cx="4071966" cy="407196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2" name="Прямоугольник 1"/>
          <p:cNvSpPr/>
          <p:nvPr/>
        </p:nvSpPr>
        <p:spPr>
          <a:xfrm>
            <a:off x="4508714" y="5301535"/>
            <a:ext cx="420669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>
                <a:latin typeface="Consolas" pitchFamily="49" charset="0"/>
                <a:cs typeface="Consolas" pitchFamily="49" charset="0"/>
              </a:rPr>
              <a:t>Президією Академії наук України засновано премію </a:t>
            </a:r>
          </a:p>
          <a:p>
            <a:pPr algn="ctr"/>
            <a:r>
              <a:rPr lang="ru-RU" sz="2000">
                <a:latin typeface="Consolas" pitchFamily="49" charset="0"/>
                <a:cs typeface="Consolas" pitchFamily="49" charset="0"/>
              </a:rPr>
              <a:t>ім. М. П. Василенка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7000">
        <p14:prism/>
      </p:transition>
    </mc:Choice>
    <mc:Fallback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539552" y="1105549"/>
            <a:ext cx="792088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Опубліковано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близько 500 наукових праць, присвячених історії держави і права, історії України, 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біографістиці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Серед них: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«До історії малоросійської історіографії і малоросійського суспільного </a:t>
            </a:r>
            <a:r>
              <a:rPr kumimoji="0" lang="uk-UA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устрою</a:t>
            </a:r>
            <a:r>
              <a:rPr lang="uk-UA" sz="2000">
                <a:latin typeface="Consolas" pitchFamily="49" charset="0"/>
                <a:ea typeface="Calibri" pitchFamily="34" charset="0"/>
                <a:cs typeface="Consolas" pitchFamily="49" charset="0"/>
              </a:rPr>
              <a:t>» (1894); </a:t>
            </a:r>
            <a:endParaRPr lang="uk-UA" sz="2000" smtClean="0">
              <a:latin typeface="Consolas" pitchFamily="49" charset="0"/>
              <a:ea typeface="Calibri" pitchFamily="34" charset="0"/>
              <a:cs typeface="Consolas" pitchFamily="49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000" smtClean="0">
                <a:latin typeface="Consolas" pitchFamily="49" charset="0"/>
                <a:ea typeface="Calibri" pitchFamily="34" charset="0"/>
                <a:cs typeface="Consolas" pitchFamily="49" charset="0"/>
              </a:rPr>
              <a:t>«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Перші кроки по введенню положень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19 лютого 1861 р. в Чернігівській губернії» (1901);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«О.М. 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Бодянський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та його роль у вивченні Малоросії» (1904);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«Політичні погляди М. Драгоманова» (1912);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«Нариси з історії Західної Русі і України» (1916</a:t>
            </a:r>
            <a:r>
              <a:rPr kumimoji="0" lang="uk-UA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)</a:t>
            </a:r>
            <a:r>
              <a:rPr kumimoji="0" lang="uk-UA" sz="2000" b="0" i="0" u="none" strike="noStrike" cap="none" normalizeH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olas" pitchFamily="49" charset="0"/>
              <a:cs typeface="Consolas" pitchFamily="49" charset="0"/>
            </a:endParaRPr>
          </a:p>
        </p:txBody>
      </p:sp>
      <p:pic>
        <p:nvPicPr>
          <p:cNvPr id="2050" name="Picture 2" descr="C:\Documents and Settings\admin\Рабочий стол\скачанные файлы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730" b="99459" l="4044" r="99265">
                        <a14:foregroundMark x1="77574" y1="28108" x2="77574" y2="28108"/>
                        <a14:foregroundMark x1="72426" y1="21622" x2="72426" y2="21622"/>
                        <a14:foregroundMark x1="72426" y1="17297" x2="72426" y2="17297"/>
                        <a14:foregroundMark x1="70956" y1="12432" x2="70956" y2="12432"/>
                        <a14:foregroundMark x1="61397" y1="16757" x2="61397" y2="16757"/>
                        <a14:foregroundMark x1="66544" y1="15135" x2="66544" y2="15135"/>
                        <a14:foregroundMark x1="57721" y1="13514" x2="57721" y2="13514"/>
                        <a14:foregroundMark x1="52941" y1="11892" x2="52941" y2="11892"/>
                        <a14:foregroundMark x1="85294" y1="24324" x2="85294" y2="24324"/>
                        <a14:foregroundMark x1="82721" y1="21081" x2="82721" y2="21081"/>
                        <a14:foregroundMark x1="80147" y1="17297" x2="80147" y2="17297"/>
                        <a14:foregroundMark x1="83824" y1="41081" x2="83824" y2="41081"/>
                        <a14:foregroundMark x1="80515" y1="30270" x2="81985" y2="34054"/>
                        <a14:foregroundMark x1="94853" y1="55135" x2="94853" y2="55135"/>
                        <a14:foregroundMark x1="99265" y1="70270" x2="99265" y2="70270"/>
                        <a14:foregroundMark x1="58456" y1="77297" x2="58456" y2="77297"/>
                        <a14:foregroundMark x1="85294" y1="82703" x2="85294" y2="82703"/>
                        <a14:foregroundMark x1="91544" y1="85946" x2="91544" y2="85946"/>
                        <a14:foregroundMark x1="91912" y1="87027" x2="91912" y2="87027"/>
                        <a14:foregroundMark x1="30515" y1="85946" x2="30515" y2="85946"/>
                        <a14:foregroundMark x1="19485" y1="84324" x2="19485" y2="84324"/>
                        <a14:foregroundMark x1="17647" y1="84324" x2="17647" y2="84324"/>
                        <a14:foregroundMark x1="5515" y1="97297" x2="4044" y2="99459"/>
                        <a14:foregroundMark x1="43750" y1="51892" x2="43750" y2="51892"/>
                        <a14:foregroundMark x1="30882" y1="33514" x2="30882" y2="33514"/>
                        <a14:foregroundMark x1="37500" y1="23243" x2="37500" y2="23243"/>
                        <a14:foregroundMark x1="41912" y1="20000" x2="43750" y2="18919"/>
                        <a14:foregroundMark x1="44853" y1="17297" x2="44853" y2="17297"/>
                        <a14:foregroundMark x1="49632" y1="15135" x2="49632" y2="15135"/>
                        <a14:foregroundMark x1="58088" y1="10270" x2="58088" y2="10270"/>
                        <a14:foregroundMark x1="19118" y1="65405" x2="19118" y2="65405"/>
                        <a14:foregroundMark x1="20221" y1="60000" x2="20221" y2="60000"/>
                        <a14:foregroundMark x1="19118" y1="59459" x2="19118" y2="59459"/>
                        <a14:foregroundMark x1="19118" y1="56216" x2="19118" y2="56216"/>
                        <a14:foregroundMark x1="27206" y1="40000" x2="27206" y2="40000"/>
                        <a14:foregroundMark x1="25735" y1="37838" x2="25735" y2="37838"/>
                        <a14:foregroundMark x1="25735" y1="37838" x2="25735" y2="37838"/>
                        <a14:foregroundMark x1="31985" y1="32432" x2="31985" y2="32432"/>
                        <a14:foregroundMark x1="36029" y1="25946" x2="36029" y2="25946"/>
                        <a14:foregroundMark x1="47059" y1="20000" x2="48529" y2="20000"/>
                        <a14:foregroundMark x1="55147" y1="17297" x2="56985" y2="17297"/>
                        <a14:foregroundMark x1="61029" y1="15135" x2="61029" y2="15135"/>
                        <a14:foregroundMark x1="62868" y1="11892" x2="62868" y2="11892"/>
                        <a14:foregroundMark x1="65809" y1="11351" x2="65809" y2="11351"/>
                        <a14:foregroundMark x1="12132" y1="87568" x2="12132" y2="87568"/>
                        <a14:foregroundMark x1="8824" y1="82703" x2="8824" y2="82703"/>
                        <a14:foregroundMark x1="16544" y1="77297" x2="16544" y2="77297"/>
                        <a14:foregroundMark x1="13603" y1="73514" x2="13603" y2="73514"/>
                        <a14:foregroundMark x1="12868" y1="83243" x2="12868" y2="83243"/>
                        <a14:foregroundMark x1="9926" y1="85946" x2="9559" y2="89189"/>
                        <a14:foregroundMark x1="9559" y1="89189" x2="9559" y2="89189"/>
                        <a14:foregroundMark x1="6618" y1="84865" x2="8088" y2="82703"/>
                        <a14:foregroundMark x1="11029" y1="76216" x2="11029" y2="76216"/>
                        <a14:foregroundMark x1="11765" y1="72973" x2="11765" y2="72973"/>
                        <a14:foregroundMark x1="22426" y1="56216" x2="22426" y2="52973"/>
                        <a14:foregroundMark x1="19485" y1="45405" x2="19485" y2="45405"/>
                        <a14:foregroundMark x1="21691" y1="40000" x2="21691" y2="40000"/>
                        <a14:foregroundMark x1="26103" y1="36216" x2="26103" y2="36216"/>
                        <a14:foregroundMark x1="36765" y1="30270" x2="39338" y2="28108"/>
                        <a14:foregroundMark x1="27574" y1="30270" x2="27574" y2="30270"/>
                        <a14:foregroundMark x1="29779" y1="30270" x2="29779" y2="30270"/>
                        <a14:foregroundMark x1="31985" y1="26486" x2="31985" y2="26486"/>
                        <a14:foregroundMark x1="34191" y1="23784" x2="34191" y2="23784"/>
                        <a14:foregroundMark x1="36029" y1="21622" x2="37868" y2="19459"/>
                        <a14:foregroundMark x1="40809" y1="17297" x2="40809" y2="17297"/>
                        <a14:foregroundMark x1="42279" y1="16757" x2="46324" y2="15135"/>
                        <a14:foregroundMark x1="48529" y1="14054" x2="48529" y2="14054"/>
                        <a14:foregroundMark x1="50368" y1="13514" x2="54779" y2="13514"/>
                      </a14:backgroundRemoval>
                    </a14:imgEffect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9632" y="4725143"/>
            <a:ext cx="2590800" cy="1762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7000">
        <p14:prism/>
      </p:transition>
    </mc:Choice>
    <mc:Fallback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95736" y="620688"/>
            <a:ext cx="473368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dirty="0" smtClean="0">
                <a:latin typeface="Consolas" pitchFamily="49" charset="0"/>
                <a:cs typeface="Consolas" pitchFamily="49" charset="0"/>
              </a:rPr>
              <a:t>У фондах </a:t>
            </a:r>
            <a:r>
              <a:rPr lang="uk-UA" sz="2000" dirty="0" smtClean="0">
                <a:latin typeface="Consolas" pitchFamily="49" charset="0"/>
                <a:ea typeface="Calibri" pitchFamily="34" charset="0"/>
                <a:cs typeface="Consolas" pitchFamily="49" charset="0"/>
              </a:rPr>
              <a:t>бібліотеки Глухівського національного педагогічного університету</a:t>
            </a:r>
            <a:endParaRPr lang="ru-RU" sz="2000" dirty="0" smtClean="0">
              <a:latin typeface="Consolas" pitchFamily="49" charset="0"/>
              <a:cs typeface="Consolas" pitchFamily="49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2000" dirty="0" smtClean="0">
                <a:latin typeface="Consolas" pitchFamily="49" charset="0"/>
                <a:ea typeface="Calibri" pitchFamily="34" charset="0"/>
                <a:cs typeface="Consolas" pitchFamily="49" charset="0"/>
              </a:rPr>
              <a:t>імені Олександра Довженка</a:t>
            </a:r>
            <a:endParaRPr lang="ru-RU" sz="2000" dirty="0" smtClean="0">
              <a:latin typeface="Consolas" pitchFamily="49" charset="0"/>
              <a:cs typeface="Consolas" pitchFamily="49" charset="0"/>
            </a:endParaRPr>
          </a:p>
          <a:p>
            <a:pPr algn="ctr"/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зберігаються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його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твори,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видані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на початку </a:t>
            </a:r>
          </a:p>
          <a:p>
            <a:pPr algn="ctr"/>
            <a:r>
              <a:rPr lang="uk-UA" sz="2000" dirty="0" smtClean="0">
                <a:latin typeface="Consolas" pitchFamily="49" charset="0"/>
                <a:cs typeface="Consolas" pitchFamily="49" charset="0"/>
              </a:rPr>
              <a:t>20</a:t>
            </a:r>
            <a:r>
              <a:rPr lang="en-US" sz="20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століття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та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перевидані</a:t>
            </a:r>
            <a:endParaRPr lang="ru-RU" sz="2000" dirty="0" smtClean="0">
              <a:latin typeface="Consolas" pitchFamily="49" charset="0"/>
              <a:cs typeface="Consolas" pitchFamily="49" charset="0"/>
            </a:endParaRPr>
          </a:p>
          <a:p>
            <a:pPr algn="ctr"/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у наш час. </a:t>
            </a:r>
          </a:p>
          <a:p>
            <a:pPr algn="ctr"/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Пропонуємо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ознайомитися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з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творчим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доробком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</a:t>
            </a:r>
          </a:p>
          <a:p>
            <a:pPr algn="ctr"/>
            <a:r>
              <a:rPr lang="ru-RU" sz="2000" dirty="0" smtClean="0">
                <a:latin typeface="Consolas" pitchFamily="49" charset="0"/>
                <a:cs typeface="Consolas" pitchFamily="49" charset="0"/>
              </a:rPr>
              <a:t>М. П. Василенка, а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також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літературою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про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його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життя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smtClean="0">
                <a:latin typeface="Consolas" pitchFamily="49" charset="0"/>
                <a:cs typeface="Consolas" pitchFamily="49" charset="0"/>
              </a:rPr>
              <a:t>та творчість</a:t>
            </a:r>
            <a:endParaRPr lang="ru-RU" sz="2000" dirty="0">
              <a:latin typeface="Consolas" pitchFamily="49" charset="0"/>
              <a:cs typeface="Consolas" pitchFamily="49" charset="0"/>
            </a:endParaRPr>
          </a:p>
        </p:txBody>
      </p:sp>
      <p:pic>
        <p:nvPicPr>
          <p:cNvPr id="3074" name="Picture 2" descr="C:\Documents and Settings\admin\Рабочий стол\Nauchnye-trudy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645" b="89848" l="6571" r="100000">
                        <a14:foregroundMark x1="8286" y1="35279" x2="8286" y2="35279"/>
                        <a14:foregroundMark x1="6714" y1="32487" x2="6714" y2="32487"/>
                        <a14:foregroundMark x1="93143" y1="63452" x2="93143" y2="63452"/>
                        <a14:foregroundMark x1="91286" y1="54061" x2="91571" y2="53046"/>
                        <a14:foregroundMark x1="95857" y1="38325" x2="95857" y2="38325"/>
                        <a14:foregroundMark x1="98286" y1="35279" x2="98286" y2="35279"/>
                        <a14:foregroundMark x1="96857" y1="32995" x2="96857" y2="32995"/>
                        <a14:foregroundMark x1="94571" y1="30964" x2="94571" y2="30964"/>
                        <a14:foregroundMark x1="46143" y1="65482" x2="46143" y2="65482"/>
                      </a14:backgroundRemoval>
                    </a14:imgEffect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28" y="3824137"/>
            <a:ext cx="8932560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7000">
        <p14:prism/>
      </p:transition>
    </mc:Choice>
    <mc:Fallback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357686" y="414338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i="1" dirty="0" smtClean="0">
                <a:latin typeface="Consolas" pitchFamily="49" charset="0"/>
                <a:cs typeface="Consolas" pitchFamily="49" charset="0"/>
              </a:rPr>
              <a:t>Василенко Н.</a:t>
            </a:r>
          </a:p>
          <a:p>
            <a:pPr algn="ctr"/>
            <a:r>
              <a:rPr lang="ru-RU" i="1" dirty="0" smtClean="0">
                <a:latin typeface="Consolas" pitchFamily="49" charset="0"/>
                <a:cs typeface="Consolas" pitchFamily="49" charset="0"/>
              </a:rPr>
              <a:t>    Первые шаги по введению положения 19 февраля 1861 г. в Черниговской губернии : (к 40-летию со дня освобождения крестьян) / Н. Василенко // Киевская старина. - 1901. -</a:t>
            </a:r>
            <a:r>
              <a:rPr lang="ru-RU" i="1" dirty="0" smtClean="0">
                <a:latin typeface="Ampir Deco" pitchFamily="2" charset="0"/>
              </a:rPr>
              <a:t> </a:t>
            </a:r>
            <a:r>
              <a:rPr lang="ru-RU" i="1" dirty="0" smtClean="0">
                <a:latin typeface="Consolas" pitchFamily="49" charset="0"/>
                <a:cs typeface="Consolas" pitchFamily="49" charset="0"/>
              </a:rPr>
              <a:t>Год 20, т. 75, ноябрь. - С. 301 </a:t>
            </a:r>
            <a:r>
              <a:rPr lang="ru-RU" i="1" smtClean="0">
                <a:latin typeface="Consolas" pitchFamily="49" charset="0"/>
                <a:cs typeface="Consolas" pitchFamily="49" charset="0"/>
              </a:rPr>
              <a:t>- 327</a:t>
            </a:r>
            <a:endParaRPr lang="ru-RU" i="1" dirty="0">
              <a:latin typeface="Consolas" pitchFamily="49" charset="0"/>
              <a:cs typeface="Consolas" pitchFamily="49" charset="0"/>
            </a:endParaRPr>
          </a:p>
        </p:txBody>
      </p:sp>
      <p:pic>
        <p:nvPicPr>
          <p:cNvPr id="22529" name="Picture 1" descr="C:\Documents and Settings\Administrator\Рабочий стол\сини славетноъ\115AF9F9-BC74-4096-B472-A5E92D2E4284.jpe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28596" y="571480"/>
            <a:ext cx="4929222" cy="3571900"/>
          </a:xfrm>
          <a:prstGeom prst="rect">
            <a:avLst/>
          </a:prstGeom>
          <a:noFill/>
        </p:spPr>
      </p:pic>
      <p:pic>
        <p:nvPicPr>
          <p:cNvPr id="22530" name="Picture 2" descr="C:\Documents and Settings\Administrator\Рабочий стол\сини славетноъ\7843679E-1AE9-408F-B410-DC1CAA018AFD.jpe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rot="21379398">
            <a:off x="927946" y="2789089"/>
            <a:ext cx="2603504" cy="3213700"/>
          </a:xfrm>
          <a:prstGeom prst="rect">
            <a:avLst/>
          </a:prstGeom>
          <a:noFill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995749"/>
            <a:ext cx="2208040" cy="3147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7000">
        <p14:prism/>
      </p:transition>
    </mc:Choice>
    <mc:Fallback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143372" y="2071678"/>
            <a:ext cx="421482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latin typeface="Consolas" pitchFamily="49" charset="0"/>
                <a:cs typeface="Consolas" pitchFamily="49" charset="0"/>
              </a:rPr>
              <a:t>Василенко Н.</a:t>
            </a:r>
          </a:p>
          <a:p>
            <a:pPr algn="ctr"/>
            <a:r>
              <a:rPr lang="ru-RU" i="1" dirty="0" smtClean="0">
                <a:latin typeface="Consolas" pitchFamily="49" charset="0"/>
                <a:cs typeface="Consolas" pitchFamily="49" charset="0"/>
              </a:rPr>
              <a:t>    Генеральная войсковая канцелярия / Н. Василенко // Энциклопедический словарь Русского Библиографического Института Гранат - М. ; Л. : </a:t>
            </a:r>
            <a:r>
              <a:rPr lang="ru-RU" i="1" dirty="0" err="1" smtClean="0">
                <a:latin typeface="Consolas" pitchFamily="49" charset="0"/>
                <a:cs typeface="Consolas" pitchFamily="49" charset="0"/>
              </a:rPr>
              <a:t>Гос</a:t>
            </a:r>
            <a:r>
              <a:rPr lang="ru-RU" i="1" dirty="0" smtClean="0">
                <a:latin typeface="Consolas" pitchFamily="49" charset="0"/>
                <a:cs typeface="Consolas" pitchFamily="49" charset="0"/>
              </a:rPr>
              <a:t>. тип. имени Ивана Федорова, [1926?]. - Т.13 : Гваяковая смола - Германия. - С. 139 </a:t>
            </a:r>
            <a:r>
              <a:rPr lang="ru-RU" i="1" smtClean="0">
                <a:latin typeface="Consolas" pitchFamily="49" charset="0"/>
                <a:cs typeface="Consolas" pitchFamily="49" charset="0"/>
              </a:rPr>
              <a:t>- 140</a:t>
            </a:r>
            <a:endParaRPr lang="ru-RU" i="1" dirty="0">
              <a:latin typeface="Consolas" pitchFamily="49" charset="0"/>
              <a:cs typeface="Consolas" pitchFamily="49" charset="0"/>
            </a:endParaRPr>
          </a:p>
        </p:txBody>
      </p:sp>
      <p:pic>
        <p:nvPicPr>
          <p:cNvPr id="26626" name="Picture 2" descr="C:\Documents and Settings\Administrator\Рабочий стол\сини славетноъ\A944C850-14E9-4642-ACFF-2FE01976C6C4.jpe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44839" y="980728"/>
            <a:ext cx="3403600" cy="5207000"/>
          </a:xfrm>
          <a:prstGeom prst="rect">
            <a:avLst/>
          </a:prstGeom>
          <a:noFill/>
        </p:spPr>
      </p:pic>
      <p:pic>
        <p:nvPicPr>
          <p:cNvPr id="7" name="Picture 1" descr="C:\Documents and Settings\Administrator\Рабочий стол\сини славетноъ\E94A8452-FC88-4557-BDE5-96952632AEF1.jpe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28596" y="3429000"/>
            <a:ext cx="3356310" cy="256380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7000">
        <p14:prism/>
      </p:transition>
    </mc:Choice>
    <mc:Fallback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Documents and Settings\Administrator\Рабочий стол\сини славетноъ\22EB2880-6803-4FC6-8747-BE41DAE12AC2.jpe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68818" y="785794"/>
            <a:ext cx="3389322" cy="4607580"/>
          </a:xfrm>
          <a:prstGeom prst="rect">
            <a:avLst/>
          </a:prstGeom>
          <a:noFill/>
        </p:spPr>
      </p:pic>
      <p:pic>
        <p:nvPicPr>
          <p:cNvPr id="30723" name="Picture 3" descr="C:\Documents and Settings\Administrator\Рабочий стол\сини славетноъ\DA271708-89EF-44EE-8ED7-2B2D1C1FDEB2.jpe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837550" y="2326816"/>
            <a:ext cx="3849686" cy="411435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857620" y="785794"/>
            <a:ext cx="507209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latin typeface="Consolas" pitchFamily="49" charset="0"/>
                <a:cs typeface="Consolas" pitchFamily="49" charset="0"/>
              </a:rPr>
              <a:t>Василенко Н.</a:t>
            </a:r>
          </a:p>
          <a:p>
            <a:pPr algn="ctr"/>
            <a:r>
              <a:rPr lang="ru-RU" i="1" dirty="0" smtClean="0">
                <a:latin typeface="Consolas" pitchFamily="49" charset="0"/>
                <a:cs typeface="Consolas" pitchFamily="49" charset="0"/>
              </a:rPr>
              <a:t>    Старшина малороссийская / Н. Василенко // Энциклопедический словарь. - 1900. - Кн. 61, т. 31-А. – </a:t>
            </a:r>
          </a:p>
          <a:p>
            <a:pPr algn="ctr"/>
            <a:r>
              <a:rPr lang="ru-RU" i="1" dirty="0" smtClean="0">
                <a:latin typeface="Consolas" pitchFamily="49" charset="0"/>
                <a:cs typeface="Consolas" pitchFamily="49" charset="0"/>
              </a:rPr>
              <a:t>С.457 </a:t>
            </a:r>
            <a:r>
              <a:rPr lang="ru-RU" i="1" smtClean="0">
                <a:latin typeface="Consolas" pitchFamily="49" charset="0"/>
                <a:cs typeface="Consolas" pitchFamily="49" charset="0"/>
              </a:rPr>
              <a:t>- 460 </a:t>
            </a:r>
            <a:endParaRPr lang="ru-RU" i="1" dirty="0"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7000">
        <p14:prism/>
      </p:transition>
    </mc:Choice>
    <mc:Fallback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Documents and Settings\Administrator\Рабочий стол\сини славетноъ\13B6F0B1-96A0-4594-B41F-E21C438D7911.jpe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rot="328615">
            <a:off x="4509947" y="2606333"/>
            <a:ext cx="2552776" cy="3674434"/>
          </a:xfrm>
          <a:prstGeom prst="rect">
            <a:avLst/>
          </a:prstGeom>
          <a:noFill/>
        </p:spPr>
      </p:pic>
      <p:pic>
        <p:nvPicPr>
          <p:cNvPr id="29699" name="Picture 3" descr="C:\Documents and Settings\Administrator\Рабочий стол\сини славетноъ\18671E81-2346-4546-AC99-360EDB712F80.jpe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88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797868" y="2374734"/>
            <a:ext cx="2928958" cy="371477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714744" y="857232"/>
            <a:ext cx="4572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err="1" smtClean="0">
                <a:latin typeface="Consolas" pitchFamily="49" charset="0"/>
                <a:cs typeface="Consolas" pitchFamily="49" charset="0"/>
              </a:rPr>
              <a:t>Енциклопедія</a:t>
            </a:r>
            <a:r>
              <a:rPr lang="ru-RU" i="1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i="1" dirty="0" err="1" smtClean="0">
                <a:latin typeface="Consolas" pitchFamily="49" charset="0"/>
                <a:cs typeface="Consolas" pitchFamily="49" charset="0"/>
              </a:rPr>
              <a:t>українознавства</a:t>
            </a:r>
            <a:r>
              <a:rPr lang="ru-RU" i="1" dirty="0" smtClean="0">
                <a:latin typeface="Consolas" pitchFamily="49" charset="0"/>
                <a:cs typeface="Consolas" pitchFamily="49" charset="0"/>
              </a:rPr>
              <a:t> . Т. 1. - [</a:t>
            </a:r>
            <a:r>
              <a:rPr lang="ru-RU" i="1" dirty="0" err="1" smtClean="0">
                <a:latin typeface="Consolas" pitchFamily="49" charset="0"/>
                <a:cs typeface="Consolas" pitchFamily="49" charset="0"/>
              </a:rPr>
              <a:t>pепринтне</a:t>
            </a:r>
            <a:r>
              <a:rPr lang="ru-RU" i="1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i="1" dirty="0" err="1" smtClean="0">
                <a:latin typeface="Consolas" pitchFamily="49" charset="0"/>
                <a:cs typeface="Consolas" pitchFamily="49" charset="0"/>
              </a:rPr>
              <a:t>відтворення</a:t>
            </a:r>
            <a:r>
              <a:rPr lang="ru-RU" i="1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i="1" dirty="0" err="1" smtClean="0">
                <a:latin typeface="Consolas" pitchFamily="49" charset="0"/>
                <a:cs typeface="Consolas" pitchFamily="49" charset="0"/>
              </a:rPr>
              <a:t>видання</a:t>
            </a:r>
            <a:r>
              <a:rPr lang="ru-RU" i="1" dirty="0" smtClean="0">
                <a:latin typeface="Consolas" pitchFamily="49" charset="0"/>
                <a:cs typeface="Consolas" pitchFamily="49" charset="0"/>
              </a:rPr>
              <a:t> 1955 - 1984 </a:t>
            </a:r>
            <a:r>
              <a:rPr lang="ru-RU" i="1" dirty="0" err="1" smtClean="0">
                <a:latin typeface="Consolas" pitchFamily="49" charset="0"/>
                <a:cs typeface="Consolas" pitchFamily="49" charset="0"/>
              </a:rPr>
              <a:t>років</a:t>
            </a:r>
            <a:r>
              <a:rPr lang="ru-RU" i="1" dirty="0" smtClean="0">
                <a:latin typeface="Consolas" pitchFamily="49" charset="0"/>
                <a:cs typeface="Consolas" pitchFamily="49" charset="0"/>
              </a:rPr>
              <a:t>]. - К. : Глобус, 1993. - 400 с. – </a:t>
            </a:r>
          </a:p>
          <a:p>
            <a:pPr algn="ctr"/>
            <a:r>
              <a:rPr lang="ru-RU" i="1" dirty="0" smtClean="0">
                <a:latin typeface="Consolas" pitchFamily="49" charset="0"/>
                <a:cs typeface="Consolas" pitchFamily="49" charset="0"/>
              </a:rPr>
              <a:t>( </a:t>
            </a:r>
            <a:r>
              <a:rPr lang="ru-RU" i="1" err="1" smtClean="0">
                <a:latin typeface="Consolas" pitchFamily="49" charset="0"/>
                <a:cs typeface="Consolas" pitchFamily="49" charset="0"/>
              </a:rPr>
              <a:t>ілюстр</a:t>
            </a:r>
            <a:r>
              <a:rPr lang="ru-RU" i="1" smtClean="0">
                <a:latin typeface="Consolas" pitchFamily="49" charset="0"/>
                <a:cs typeface="Consolas" pitchFamily="49" charset="0"/>
              </a:rPr>
              <a:t>.)</a:t>
            </a:r>
            <a:endParaRPr lang="ru-RU" i="1" dirty="0"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7000">
        <p14:prism/>
      </p:transition>
    </mc:Choice>
    <mc:Fallback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:\Documents and Settings\Administrator\Мои документы\63958046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755576" y="692696"/>
            <a:ext cx="4000528" cy="535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214942" y="1928802"/>
            <a:ext cx="285752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>
                <a:latin typeface="Consolas" pitchFamily="49" charset="0"/>
                <a:cs typeface="Consolas" pitchFamily="49" charset="0"/>
              </a:rPr>
              <a:t>Н</a:t>
            </a:r>
            <a:r>
              <a:rPr lang="ru-RU" sz="2000" smtClean="0">
                <a:latin typeface="Consolas" pitchFamily="49" charset="0"/>
                <a:cs typeface="Consolas" pitchFamily="49" charset="0"/>
              </a:rPr>
              <a:t>ародився</a:t>
            </a:r>
            <a:endParaRPr lang="ru-RU" sz="2000" dirty="0" smtClean="0">
              <a:latin typeface="Consolas" pitchFamily="49" charset="0"/>
              <a:cs typeface="Consolas" pitchFamily="49" charset="0"/>
            </a:endParaRPr>
          </a:p>
          <a:p>
            <a:pPr lvl="0" algn="ctr"/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14 лютого </a:t>
            </a:r>
          </a:p>
          <a:p>
            <a:pPr lvl="0" algn="ctr"/>
            <a:r>
              <a:rPr lang="ru-RU" sz="2000" smtClean="0">
                <a:latin typeface="Consolas" pitchFamily="49" charset="0"/>
                <a:cs typeface="Consolas" pitchFamily="49" charset="0"/>
              </a:rPr>
              <a:t>1866 року </a:t>
            </a:r>
            <a:endParaRPr lang="ru-RU" sz="2000" dirty="0" smtClean="0">
              <a:latin typeface="Consolas" pitchFamily="49" charset="0"/>
              <a:cs typeface="Consolas" pitchFamily="49" charset="0"/>
            </a:endParaRPr>
          </a:p>
          <a:p>
            <a:pPr lvl="0" algn="ctr"/>
            <a:r>
              <a:rPr lang="ru-RU" sz="2000" smtClean="0">
                <a:latin typeface="Consolas" pitchFamily="49" charset="0"/>
                <a:cs typeface="Consolas" pitchFamily="49" charset="0"/>
              </a:rPr>
              <a:t>в с.Есмань 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Глухівського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повіту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,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Чернігівської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губернії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в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родині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дрібного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службовця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</a:t>
            </a:r>
            <a:endParaRPr lang="uk-UA" sz="2000" dirty="0" smtClean="0">
              <a:latin typeface="Consolas" pitchFamily="49" charset="0"/>
              <a:cs typeface="Consolas" pitchFamily="49" charset="0"/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7000">
        <p14:prism/>
      </p:transition>
    </mc:Choice>
    <mc:Fallback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000496" y="571480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i="1" dirty="0" smtClean="0">
                <a:latin typeface="Consolas" pitchFamily="49" charset="0"/>
                <a:cs typeface="Consolas" pitchFamily="49" charset="0"/>
              </a:rPr>
              <a:t>Василенко М.П.</a:t>
            </a:r>
            <a:br>
              <a:rPr lang="ru-RU" i="1" dirty="0" smtClean="0">
                <a:latin typeface="Consolas" pitchFamily="49" charset="0"/>
                <a:cs typeface="Consolas" pitchFamily="49" charset="0"/>
              </a:rPr>
            </a:br>
            <a:r>
              <a:rPr lang="ru-RU" i="1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ru-RU" i="1" dirty="0" err="1" smtClean="0">
                <a:latin typeface="Consolas" pitchFamily="49" charset="0"/>
                <a:cs typeface="Consolas" pitchFamily="49" charset="0"/>
              </a:rPr>
              <a:t>Вибрані</a:t>
            </a:r>
            <a:r>
              <a:rPr lang="ru-RU" i="1" dirty="0" smtClean="0">
                <a:latin typeface="Consolas" pitchFamily="49" charset="0"/>
                <a:cs typeface="Consolas" pitchFamily="49" charset="0"/>
              </a:rPr>
              <a:t> твори у </a:t>
            </a:r>
            <a:r>
              <a:rPr lang="ru-RU" i="1" dirty="0" err="1" smtClean="0">
                <a:latin typeface="Consolas" pitchFamily="49" charset="0"/>
                <a:cs typeface="Consolas" pitchFamily="49" charset="0"/>
              </a:rPr>
              <a:t>трьох</a:t>
            </a:r>
            <a:r>
              <a:rPr lang="ru-RU" i="1" dirty="0" smtClean="0">
                <a:latin typeface="Consolas" pitchFamily="49" charset="0"/>
                <a:cs typeface="Consolas" pitchFamily="49" charset="0"/>
              </a:rPr>
              <a:t> томах. Т.1 : </a:t>
            </a:r>
            <a:r>
              <a:rPr lang="ru-RU" i="1" dirty="0" err="1" smtClean="0">
                <a:latin typeface="Consolas" pitchFamily="49" charset="0"/>
                <a:cs typeface="Consolas" pitchFamily="49" charset="0"/>
              </a:rPr>
              <a:t>Історичні</a:t>
            </a:r>
            <a:r>
              <a:rPr lang="ru-RU" i="1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i="1" dirty="0" err="1" smtClean="0">
                <a:latin typeface="Consolas" pitchFamily="49" charset="0"/>
                <a:cs typeface="Consolas" pitchFamily="49" charset="0"/>
              </a:rPr>
              <a:t>праці</a:t>
            </a:r>
            <a:r>
              <a:rPr lang="ru-RU" i="1" dirty="0" smtClean="0">
                <a:latin typeface="Consolas" pitchFamily="49" charset="0"/>
                <a:cs typeface="Consolas" pitchFamily="49" charset="0"/>
              </a:rPr>
              <a:t> / М. П. Василенко, НАН України, </a:t>
            </a:r>
            <a:r>
              <a:rPr lang="ru-RU" i="1" dirty="0" err="1" smtClean="0">
                <a:latin typeface="Consolas" pitchFamily="49" charset="0"/>
                <a:cs typeface="Consolas" pitchFamily="49" charset="0"/>
              </a:rPr>
              <a:t>Інститут</a:t>
            </a:r>
            <a:r>
              <a:rPr lang="ru-RU" i="1" dirty="0" smtClean="0">
                <a:latin typeface="Consolas" pitchFamily="49" charset="0"/>
                <a:cs typeface="Consolas" pitchFamily="49" charset="0"/>
              </a:rPr>
              <a:t> держави і права ім. В.М. </a:t>
            </a:r>
            <a:r>
              <a:rPr lang="ru-RU" i="1" dirty="0" err="1" smtClean="0">
                <a:latin typeface="Consolas" pitchFamily="49" charset="0"/>
                <a:cs typeface="Consolas" pitchFamily="49" charset="0"/>
              </a:rPr>
              <a:t>Корецького</a:t>
            </a:r>
            <a:r>
              <a:rPr lang="ru-RU" i="1" dirty="0" smtClean="0">
                <a:latin typeface="Consolas" pitchFamily="49" charset="0"/>
                <a:cs typeface="Consolas" pitchFamily="49" charset="0"/>
              </a:rPr>
              <a:t>; ; [</a:t>
            </a:r>
            <a:r>
              <a:rPr lang="ru-RU" i="1" dirty="0" err="1" smtClean="0">
                <a:latin typeface="Consolas" pitchFamily="49" charset="0"/>
                <a:cs typeface="Consolas" pitchFamily="49" charset="0"/>
              </a:rPr>
              <a:t>упоряд</a:t>
            </a:r>
            <a:r>
              <a:rPr lang="ru-RU" i="1" dirty="0" smtClean="0">
                <a:latin typeface="Consolas" pitchFamily="49" charset="0"/>
                <a:cs typeface="Consolas" pitchFamily="49" charset="0"/>
              </a:rPr>
              <a:t>. І.Б. Усенко, Т.І. </a:t>
            </a:r>
            <a:r>
              <a:rPr lang="ru-RU" i="1" dirty="0" err="1" smtClean="0">
                <a:latin typeface="Consolas" pitchFamily="49" charset="0"/>
                <a:cs typeface="Consolas" pitchFamily="49" charset="0"/>
              </a:rPr>
              <a:t>Бондарук</a:t>
            </a:r>
            <a:r>
              <a:rPr lang="ru-RU" i="1" dirty="0" smtClean="0">
                <a:latin typeface="Consolas" pitchFamily="49" charset="0"/>
                <a:cs typeface="Consolas" pitchFamily="49" charset="0"/>
              </a:rPr>
              <a:t>, А.Ю. </a:t>
            </a:r>
            <a:r>
              <a:rPr lang="ru-RU" i="1" dirty="0" err="1" smtClean="0">
                <a:latin typeface="Consolas" pitchFamily="49" charset="0"/>
                <a:cs typeface="Consolas" pitchFamily="49" charset="0"/>
              </a:rPr>
              <a:t>Іванова</a:t>
            </a:r>
            <a:r>
              <a:rPr lang="ru-RU" i="1" dirty="0" smtClean="0">
                <a:latin typeface="Consolas" pitchFamily="49" charset="0"/>
                <a:cs typeface="Consolas" pitchFamily="49" charset="0"/>
              </a:rPr>
              <a:t>, Є.В. </a:t>
            </a:r>
            <a:r>
              <a:rPr lang="ru-RU" i="1" dirty="0" err="1" smtClean="0">
                <a:latin typeface="Consolas" pitchFamily="49" charset="0"/>
                <a:cs typeface="Consolas" pitchFamily="49" charset="0"/>
              </a:rPr>
              <a:t>Ромінський</a:t>
            </a:r>
            <a:r>
              <a:rPr lang="ru-RU" i="1" dirty="0" smtClean="0">
                <a:latin typeface="Consolas" pitchFamily="49" charset="0"/>
                <a:cs typeface="Consolas" pitchFamily="49" charset="0"/>
              </a:rPr>
              <a:t>; </a:t>
            </a:r>
            <a:r>
              <a:rPr lang="ru-RU" i="1" dirty="0" err="1" smtClean="0">
                <a:latin typeface="Consolas" pitchFamily="49" charset="0"/>
                <a:cs typeface="Consolas" pitchFamily="49" charset="0"/>
              </a:rPr>
              <a:t>відп</a:t>
            </a:r>
            <a:r>
              <a:rPr lang="ru-RU" i="1" dirty="0" smtClean="0">
                <a:latin typeface="Consolas" pitchFamily="49" charset="0"/>
                <a:cs typeface="Consolas" pitchFamily="49" charset="0"/>
              </a:rPr>
              <a:t>. ред. Ю.С. </a:t>
            </a:r>
            <a:r>
              <a:rPr lang="ru-RU" i="1" dirty="0" err="1" smtClean="0">
                <a:latin typeface="Consolas" pitchFamily="49" charset="0"/>
                <a:cs typeface="Consolas" pitchFamily="49" charset="0"/>
              </a:rPr>
              <a:t>Шемшученко</a:t>
            </a:r>
            <a:r>
              <a:rPr lang="ru-RU" i="1" dirty="0" smtClean="0">
                <a:latin typeface="Consolas" pitchFamily="49" charset="0"/>
                <a:cs typeface="Consolas" pitchFamily="49" charset="0"/>
              </a:rPr>
              <a:t>, І.Б. Усенко.]. - К. : </a:t>
            </a:r>
            <a:r>
              <a:rPr lang="ru-RU" i="1" dirty="0" err="1" smtClean="0">
                <a:latin typeface="Consolas" pitchFamily="49" charset="0"/>
                <a:cs typeface="Consolas" pitchFamily="49" charset="0"/>
              </a:rPr>
              <a:t>Юридична</a:t>
            </a:r>
            <a:r>
              <a:rPr lang="ru-RU" i="1" dirty="0" smtClean="0">
                <a:latin typeface="Consolas" pitchFamily="49" charset="0"/>
                <a:cs typeface="Consolas" pitchFamily="49" charset="0"/>
              </a:rPr>
              <a:t> думка, 2006. - 608 с. </a:t>
            </a:r>
            <a:r>
              <a:rPr lang="ru-RU" i="1" smtClean="0">
                <a:latin typeface="Consolas" pitchFamily="49" charset="0"/>
                <a:cs typeface="Consolas" pitchFamily="49" charset="0"/>
              </a:rPr>
              <a:t>– ( </a:t>
            </a:r>
            <a:r>
              <a:rPr lang="ru-RU" i="1" err="1" smtClean="0">
                <a:latin typeface="Consolas" pitchFamily="49" charset="0"/>
                <a:cs typeface="Consolas" pitchFamily="49" charset="0"/>
              </a:rPr>
              <a:t>ілюстр</a:t>
            </a:r>
            <a:r>
              <a:rPr lang="ru-RU" i="1" smtClean="0">
                <a:latin typeface="Consolas" pitchFamily="49" charset="0"/>
                <a:cs typeface="Consolas" pitchFamily="49" charset="0"/>
              </a:rPr>
              <a:t>.)</a:t>
            </a:r>
            <a:endParaRPr lang="ru-RU" i="1" dirty="0">
              <a:latin typeface="Consolas" pitchFamily="49" charset="0"/>
              <a:cs typeface="Consolas" pitchFamily="49" charset="0"/>
            </a:endParaRPr>
          </a:p>
        </p:txBody>
      </p:sp>
      <p:pic>
        <p:nvPicPr>
          <p:cNvPr id="24577" name="Picture 1" descr="C:\Documents and Settings\Administrator\Рабочий стол\сини славетноъ\BC8988F1-B9D9-47C8-A8FC-52AEEB1492CA.jpe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49880" y="691710"/>
            <a:ext cx="2928958" cy="4143404"/>
          </a:xfrm>
          <a:prstGeom prst="rect">
            <a:avLst/>
          </a:prstGeom>
          <a:noFill/>
        </p:spPr>
      </p:pic>
      <p:pic>
        <p:nvPicPr>
          <p:cNvPr id="24578" name="Picture 2" descr="C:\Documents and Settings\Administrator\Рабочий стол\сини славетноъ\B07BC174-0665-45F1-A587-8144FD85EFB8.jpe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344560" y="3716919"/>
            <a:ext cx="3883872" cy="275809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7000">
        <p14:prism/>
      </p:transition>
    </mc:Choice>
    <mc:Fallback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071934" y="714356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i="1" dirty="0" smtClean="0">
                <a:latin typeface="Consolas" pitchFamily="49" charset="0"/>
                <a:cs typeface="Consolas" pitchFamily="49" charset="0"/>
              </a:rPr>
              <a:t>Василенко М.П.</a:t>
            </a:r>
            <a:br>
              <a:rPr lang="ru-RU" i="1" dirty="0" smtClean="0">
                <a:latin typeface="Consolas" pitchFamily="49" charset="0"/>
                <a:cs typeface="Consolas" pitchFamily="49" charset="0"/>
              </a:rPr>
            </a:br>
            <a:r>
              <a:rPr lang="ru-RU" i="1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ru-RU" i="1" dirty="0" err="1" smtClean="0">
                <a:latin typeface="Consolas" pitchFamily="49" charset="0"/>
                <a:cs typeface="Consolas" pitchFamily="49" charset="0"/>
              </a:rPr>
              <a:t>Вибрані</a:t>
            </a:r>
            <a:r>
              <a:rPr lang="ru-RU" i="1" dirty="0" smtClean="0">
                <a:latin typeface="Consolas" pitchFamily="49" charset="0"/>
                <a:cs typeface="Consolas" pitchFamily="49" charset="0"/>
              </a:rPr>
              <a:t> твори у </a:t>
            </a:r>
            <a:r>
              <a:rPr lang="ru-RU" i="1" dirty="0" err="1" smtClean="0">
                <a:latin typeface="Consolas" pitchFamily="49" charset="0"/>
                <a:cs typeface="Consolas" pitchFamily="49" charset="0"/>
              </a:rPr>
              <a:t>трьох</a:t>
            </a:r>
            <a:r>
              <a:rPr lang="ru-RU" i="1" dirty="0" smtClean="0">
                <a:latin typeface="Consolas" pitchFamily="49" charset="0"/>
                <a:cs typeface="Consolas" pitchFamily="49" charset="0"/>
              </a:rPr>
              <a:t> томах . Т. 2. : </a:t>
            </a:r>
            <a:r>
              <a:rPr lang="ru-RU" i="1" dirty="0" err="1" smtClean="0">
                <a:latin typeface="Consolas" pitchFamily="49" charset="0"/>
                <a:cs typeface="Consolas" pitchFamily="49" charset="0"/>
              </a:rPr>
              <a:t>Юридичні</a:t>
            </a:r>
            <a:r>
              <a:rPr lang="ru-RU" i="1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i="1" dirty="0" err="1" smtClean="0">
                <a:latin typeface="Consolas" pitchFamily="49" charset="0"/>
                <a:cs typeface="Consolas" pitchFamily="49" charset="0"/>
              </a:rPr>
              <a:t>праці</a:t>
            </a:r>
            <a:r>
              <a:rPr lang="ru-RU" i="1" dirty="0" smtClean="0">
                <a:latin typeface="Consolas" pitchFamily="49" charset="0"/>
                <a:cs typeface="Consolas" pitchFamily="49" charset="0"/>
              </a:rPr>
              <a:t> / М. П. Василенко, НАН України, </a:t>
            </a:r>
            <a:r>
              <a:rPr lang="ru-RU" i="1" dirty="0" err="1" smtClean="0">
                <a:latin typeface="Consolas" pitchFamily="49" charset="0"/>
                <a:cs typeface="Consolas" pitchFamily="49" charset="0"/>
              </a:rPr>
              <a:t>Інститут</a:t>
            </a:r>
            <a:r>
              <a:rPr lang="ru-RU" i="1" dirty="0" smtClean="0">
                <a:latin typeface="Consolas" pitchFamily="49" charset="0"/>
                <a:cs typeface="Consolas" pitchFamily="49" charset="0"/>
              </a:rPr>
              <a:t> держави і права ім. В.М. </a:t>
            </a:r>
            <a:r>
              <a:rPr lang="ru-RU" i="1" dirty="0" err="1" smtClean="0">
                <a:latin typeface="Consolas" pitchFamily="49" charset="0"/>
                <a:cs typeface="Consolas" pitchFamily="49" charset="0"/>
              </a:rPr>
              <a:t>Корецького</a:t>
            </a:r>
            <a:r>
              <a:rPr lang="ru-RU" i="1" dirty="0" smtClean="0">
                <a:latin typeface="Consolas" pitchFamily="49" charset="0"/>
                <a:cs typeface="Consolas" pitchFamily="49" charset="0"/>
              </a:rPr>
              <a:t>; [</a:t>
            </a:r>
            <a:r>
              <a:rPr lang="ru-RU" i="1" dirty="0" err="1" smtClean="0">
                <a:latin typeface="Consolas" pitchFamily="49" charset="0"/>
                <a:cs typeface="Consolas" pitchFamily="49" charset="0"/>
              </a:rPr>
              <a:t>упоряд.І.Б</a:t>
            </a:r>
            <a:r>
              <a:rPr lang="ru-RU" i="1" dirty="0" smtClean="0">
                <a:latin typeface="Consolas" pitchFamily="49" charset="0"/>
                <a:cs typeface="Consolas" pitchFamily="49" charset="0"/>
              </a:rPr>
              <a:t>. Усенко, Т.І. </a:t>
            </a:r>
            <a:r>
              <a:rPr lang="ru-RU" i="1" dirty="0" err="1" smtClean="0">
                <a:latin typeface="Consolas" pitchFamily="49" charset="0"/>
                <a:cs typeface="Consolas" pitchFamily="49" charset="0"/>
              </a:rPr>
              <a:t>Бондарук</a:t>
            </a:r>
            <a:r>
              <a:rPr lang="ru-RU" i="1" dirty="0" smtClean="0">
                <a:latin typeface="Consolas" pitchFamily="49" charset="0"/>
                <a:cs typeface="Consolas" pitchFamily="49" charset="0"/>
              </a:rPr>
              <a:t>, А.Ю. </a:t>
            </a:r>
            <a:r>
              <a:rPr lang="ru-RU" i="1" dirty="0" err="1" smtClean="0">
                <a:latin typeface="Consolas" pitchFamily="49" charset="0"/>
                <a:cs typeface="Consolas" pitchFamily="49" charset="0"/>
              </a:rPr>
              <a:t>Іванова</a:t>
            </a:r>
            <a:r>
              <a:rPr lang="ru-RU" i="1" dirty="0" smtClean="0">
                <a:latin typeface="Consolas" pitchFamily="49" charset="0"/>
                <a:cs typeface="Consolas" pitchFamily="49" charset="0"/>
              </a:rPr>
              <a:t> Є.В. </a:t>
            </a:r>
            <a:r>
              <a:rPr lang="ru-RU" i="1" dirty="0" err="1" smtClean="0">
                <a:latin typeface="Consolas" pitchFamily="49" charset="0"/>
                <a:cs typeface="Consolas" pitchFamily="49" charset="0"/>
              </a:rPr>
              <a:t>Ромінський</a:t>
            </a:r>
            <a:r>
              <a:rPr lang="ru-RU" i="1" dirty="0" smtClean="0">
                <a:latin typeface="Consolas" pitchFamily="49" charset="0"/>
                <a:cs typeface="Consolas" pitchFamily="49" charset="0"/>
              </a:rPr>
              <a:t>; </a:t>
            </a:r>
            <a:r>
              <a:rPr lang="ru-RU" i="1" dirty="0" err="1" smtClean="0">
                <a:latin typeface="Consolas" pitchFamily="49" charset="0"/>
                <a:cs typeface="Consolas" pitchFamily="49" charset="0"/>
              </a:rPr>
              <a:t>відп</a:t>
            </a:r>
            <a:r>
              <a:rPr lang="ru-RU" i="1" dirty="0" smtClean="0">
                <a:latin typeface="Consolas" pitchFamily="49" charset="0"/>
                <a:cs typeface="Consolas" pitchFamily="49" charset="0"/>
              </a:rPr>
              <a:t>. ред. Ю.С. </a:t>
            </a:r>
            <a:r>
              <a:rPr lang="ru-RU" i="1" dirty="0" err="1" smtClean="0">
                <a:latin typeface="Consolas" pitchFamily="49" charset="0"/>
                <a:cs typeface="Consolas" pitchFamily="49" charset="0"/>
              </a:rPr>
              <a:t>Шемшученко</a:t>
            </a:r>
            <a:r>
              <a:rPr lang="ru-RU" i="1" dirty="0" smtClean="0">
                <a:latin typeface="Consolas" pitchFamily="49" charset="0"/>
                <a:cs typeface="Consolas" pitchFamily="49" charset="0"/>
              </a:rPr>
              <a:t>, І.Б. Усенко]. - К. : </a:t>
            </a:r>
            <a:r>
              <a:rPr lang="ru-RU" i="1" dirty="0" err="1" smtClean="0">
                <a:latin typeface="Consolas" pitchFamily="49" charset="0"/>
                <a:cs typeface="Consolas" pitchFamily="49" charset="0"/>
              </a:rPr>
              <a:t>Юридична</a:t>
            </a:r>
            <a:r>
              <a:rPr lang="ru-RU" i="1" dirty="0" smtClean="0">
                <a:latin typeface="Consolas" pitchFamily="49" charset="0"/>
                <a:cs typeface="Consolas" pitchFamily="49" charset="0"/>
              </a:rPr>
              <a:t> думка, 2006. - 560 с.</a:t>
            </a:r>
            <a:endParaRPr lang="ru-RU" i="1" dirty="0">
              <a:latin typeface="Consolas" pitchFamily="49" charset="0"/>
              <a:cs typeface="Consolas" pitchFamily="49" charset="0"/>
            </a:endParaRPr>
          </a:p>
        </p:txBody>
      </p:sp>
      <p:pic>
        <p:nvPicPr>
          <p:cNvPr id="28674" name="Picture 2" descr="C:\Documents and Settings\Administrator\Рабочий стол\сини славетноъ\FA5E1E4E-E753-4150-A40E-4D20054BA54E.jpe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85720" y="500042"/>
            <a:ext cx="3175008" cy="4653371"/>
          </a:xfrm>
          <a:prstGeom prst="rect">
            <a:avLst/>
          </a:prstGeom>
          <a:noFill/>
        </p:spPr>
      </p:pic>
      <p:pic>
        <p:nvPicPr>
          <p:cNvPr id="28675" name="Picture 3" descr="C:\Documents and Settings\Administrator\Рабочий стол\сини славетноъ\D9AE5AE4-EC79-4E00-B648-432BC0C9BE2D.jpe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72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071934" y="3573828"/>
            <a:ext cx="4248472" cy="279950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7000">
        <p14:prism/>
      </p:transition>
    </mc:Choice>
    <mc:Fallback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3" descr="C:\Documents and Settings\Administrator\Рабочий стол\сини славетноъ\7A67E759-3FEF-4B5A-878E-436BC1B0AEEB.jpe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95536" y="908720"/>
            <a:ext cx="2928958" cy="4000528"/>
          </a:xfrm>
          <a:prstGeom prst="rect">
            <a:avLst/>
          </a:prstGeom>
          <a:noFill/>
        </p:spPr>
      </p:pic>
      <p:pic>
        <p:nvPicPr>
          <p:cNvPr id="6" name="Picture 2" descr="C:\Documents and Settings\Administrator\Рабочий стол\сини славетноъ\1A58CF22-98F9-4395-AEB4-18DBA228B1A7.jpe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72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995936" y="3494043"/>
            <a:ext cx="4250560" cy="2830109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500430" y="908720"/>
            <a:ext cx="503201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latin typeface="Consolas" pitchFamily="49" charset="0"/>
                <a:cs typeface="Consolas" pitchFamily="49" charset="0"/>
              </a:rPr>
              <a:t>Василенко М.П.</a:t>
            </a:r>
            <a:br>
              <a:rPr lang="ru-RU" i="1" dirty="0" smtClean="0">
                <a:latin typeface="Consolas" pitchFamily="49" charset="0"/>
                <a:cs typeface="Consolas" pitchFamily="49" charset="0"/>
              </a:rPr>
            </a:br>
            <a:r>
              <a:rPr lang="ru-RU" i="1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i="1" dirty="0" err="1" smtClean="0">
                <a:latin typeface="Consolas" pitchFamily="49" charset="0"/>
                <a:cs typeface="Consolas" pitchFamily="49" charset="0"/>
              </a:rPr>
              <a:t>Вибрані</a:t>
            </a:r>
            <a:r>
              <a:rPr lang="ru-RU" i="1" dirty="0" smtClean="0">
                <a:latin typeface="Consolas" pitchFamily="49" charset="0"/>
                <a:cs typeface="Consolas" pitchFamily="49" charset="0"/>
              </a:rPr>
              <a:t> твори у </a:t>
            </a:r>
            <a:r>
              <a:rPr lang="ru-RU" i="1" dirty="0" err="1" smtClean="0">
                <a:latin typeface="Consolas" pitchFamily="49" charset="0"/>
                <a:cs typeface="Consolas" pitchFamily="49" charset="0"/>
              </a:rPr>
              <a:t>трьох</a:t>
            </a:r>
            <a:r>
              <a:rPr lang="ru-RU" i="1" dirty="0" smtClean="0">
                <a:latin typeface="Consolas" pitchFamily="49" charset="0"/>
                <a:cs typeface="Consolas" pitchFamily="49" charset="0"/>
              </a:rPr>
              <a:t> томах. Т. 3. : </a:t>
            </a:r>
            <a:r>
              <a:rPr lang="ru-RU" i="1" dirty="0" err="1" smtClean="0">
                <a:latin typeface="Consolas" pitchFamily="49" charset="0"/>
                <a:cs typeface="Consolas" pitchFamily="49" charset="0"/>
              </a:rPr>
              <a:t>Спогоди</a:t>
            </a:r>
            <a:r>
              <a:rPr lang="ru-RU" i="1" dirty="0" smtClean="0">
                <a:latin typeface="Consolas" pitchFamily="49" charset="0"/>
                <a:cs typeface="Consolas" pitchFamily="49" charset="0"/>
              </a:rPr>
              <a:t>. </a:t>
            </a:r>
            <a:r>
              <a:rPr lang="ru-RU" i="1" dirty="0" err="1" smtClean="0">
                <a:latin typeface="Consolas" pitchFamily="49" charset="0"/>
                <a:cs typeface="Consolas" pitchFamily="49" charset="0"/>
              </a:rPr>
              <a:t>Щоденники</a:t>
            </a:r>
            <a:r>
              <a:rPr lang="ru-RU" i="1" dirty="0" smtClean="0">
                <a:latin typeface="Consolas" pitchFamily="49" charset="0"/>
                <a:cs typeface="Consolas" pitchFamily="49" charset="0"/>
              </a:rPr>
              <a:t>. </a:t>
            </a:r>
            <a:r>
              <a:rPr lang="ru-RU" i="1" dirty="0" err="1" smtClean="0">
                <a:latin typeface="Consolas" pitchFamily="49" charset="0"/>
                <a:cs typeface="Consolas" pitchFamily="49" charset="0"/>
              </a:rPr>
              <a:t>Листування</a:t>
            </a:r>
            <a:r>
              <a:rPr lang="ru-RU" i="1" dirty="0" smtClean="0">
                <a:latin typeface="Consolas" pitchFamily="49" charset="0"/>
                <a:cs typeface="Consolas" pitchFamily="49" charset="0"/>
              </a:rPr>
              <a:t> / М. П. Василенко, НАН України, </a:t>
            </a:r>
            <a:r>
              <a:rPr lang="ru-RU" i="1" dirty="0" err="1" smtClean="0">
                <a:latin typeface="Consolas" pitchFamily="49" charset="0"/>
                <a:cs typeface="Consolas" pitchFamily="49" charset="0"/>
              </a:rPr>
              <a:t>Інститут</a:t>
            </a:r>
            <a:r>
              <a:rPr lang="ru-RU" i="1" dirty="0" smtClean="0">
                <a:latin typeface="Consolas" pitchFamily="49" charset="0"/>
                <a:cs typeface="Consolas" pitchFamily="49" charset="0"/>
              </a:rPr>
              <a:t> держави і права ім. В. М. </a:t>
            </a:r>
            <a:r>
              <a:rPr lang="ru-RU" i="1" dirty="0" err="1" smtClean="0">
                <a:latin typeface="Consolas" pitchFamily="49" charset="0"/>
                <a:cs typeface="Consolas" pitchFamily="49" charset="0"/>
              </a:rPr>
              <a:t>Корецького</a:t>
            </a:r>
            <a:r>
              <a:rPr lang="ru-RU" i="1" dirty="0" smtClean="0">
                <a:latin typeface="Consolas" pitchFamily="49" charset="0"/>
                <a:cs typeface="Consolas" pitchFamily="49" charset="0"/>
              </a:rPr>
              <a:t>; [</a:t>
            </a:r>
            <a:r>
              <a:rPr lang="ru-RU" i="1" dirty="0" err="1" smtClean="0">
                <a:latin typeface="Consolas" pitchFamily="49" charset="0"/>
                <a:cs typeface="Consolas" pitchFamily="49" charset="0"/>
              </a:rPr>
              <a:t>упоряд.І</a:t>
            </a:r>
            <a:r>
              <a:rPr lang="ru-RU" i="1" dirty="0" smtClean="0">
                <a:latin typeface="Consolas" pitchFamily="49" charset="0"/>
                <a:cs typeface="Consolas" pitchFamily="49" charset="0"/>
              </a:rPr>
              <a:t>. Б. Усенко, Т. І. </a:t>
            </a:r>
            <a:r>
              <a:rPr lang="ru-RU" i="1" dirty="0" err="1" smtClean="0">
                <a:latin typeface="Consolas" pitchFamily="49" charset="0"/>
                <a:cs typeface="Consolas" pitchFamily="49" charset="0"/>
              </a:rPr>
              <a:t>Бондарук</a:t>
            </a:r>
            <a:r>
              <a:rPr lang="ru-RU" i="1" dirty="0" smtClean="0">
                <a:latin typeface="Consolas" pitchFamily="49" charset="0"/>
                <a:cs typeface="Consolas" pitchFamily="49" charset="0"/>
              </a:rPr>
              <a:t>, А. Ю. </a:t>
            </a:r>
            <a:r>
              <a:rPr lang="ru-RU" i="1" dirty="0" err="1" smtClean="0">
                <a:latin typeface="Consolas" pitchFamily="49" charset="0"/>
                <a:cs typeface="Consolas" pitchFamily="49" charset="0"/>
              </a:rPr>
              <a:t>Іванова</a:t>
            </a:r>
            <a:r>
              <a:rPr lang="ru-RU" i="1" dirty="0" smtClean="0">
                <a:latin typeface="Consolas" pitchFamily="49" charset="0"/>
                <a:cs typeface="Consolas" pitchFamily="49" charset="0"/>
              </a:rPr>
              <a:t>, Є. В. </a:t>
            </a:r>
            <a:r>
              <a:rPr lang="ru-RU" i="1" dirty="0" err="1" smtClean="0">
                <a:latin typeface="Consolas" pitchFamily="49" charset="0"/>
                <a:cs typeface="Consolas" pitchFamily="49" charset="0"/>
              </a:rPr>
              <a:t>Ромінський</a:t>
            </a:r>
            <a:r>
              <a:rPr lang="ru-RU" i="1" dirty="0" smtClean="0">
                <a:latin typeface="Consolas" pitchFamily="49" charset="0"/>
                <a:cs typeface="Consolas" pitchFamily="49" charset="0"/>
              </a:rPr>
              <a:t>; </a:t>
            </a:r>
            <a:r>
              <a:rPr lang="ru-RU" i="1" dirty="0" err="1" smtClean="0">
                <a:latin typeface="Consolas" pitchFamily="49" charset="0"/>
                <a:cs typeface="Consolas" pitchFamily="49" charset="0"/>
              </a:rPr>
              <a:t>відп</a:t>
            </a:r>
            <a:r>
              <a:rPr lang="ru-RU" i="1" dirty="0" smtClean="0">
                <a:latin typeface="Consolas" pitchFamily="49" charset="0"/>
                <a:cs typeface="Consolas" pitchFamily="49" charset="0"/>
              </a:rPr>
              <a:t>. ред. Ю.С. Шемшученко]. - К. : </a:t>
            </a:r>
            <a:r>
              <a:rPr lang="ru-RU" i="1" dirty="0" err="1" smtClean="0">
                <a:latin typeface="Consolas" pitchFamily="49" charset="0"/>
                <a:cs typeface="Consolas" pitchFamily="49" charset="0"/>
              </a:rPr>
              <a:t>Юридична</a:t>
            </a:r>
            <a:r>
              <a:rPr lang="ru-RU" i="1" dirty="0" smtClean="0">
                <a:latin typeface="Consolas" pitchFamily="49" charset="0"/>
                <a:cs typeface="Consolas" pitchFamily="49" charset="0"/>
              </a:rPr>
              <a:t> думка : </a:t>
            </a:r>
            <a:r>
              <a:rPr lang="ru-RU" i="1" dirty="0" err="1" smtClean="0">
                <a:latin typeface="Consolas" pitchFamily="49" charset="0"/>
                <a:cs typeface="Consolas" pitchFamily="49" charset="0"/>
              </a:rPr>
              <a:t>Академперіодика</a:t>
            </a:r>
            <a:r>
              <a:rPr lang="ru-RU" i="1" dirty="0" smtClean="0">
                <a:latin typeface="Consolas" pitchFamily="49" charset="0"/>
                <a:cs typeface="Consolas" pitchFamily="49" charset="0"/>
              </a:rPr>
              <a:t>, 2008</a:t>
            </a:r>
            <a:r>
              <a:rPr lang="ru-RU" i="1" smtClean="0">
                <a:latin typeface="Consolas" pitchFamily="49" charset="0"/>
                <a:cs typeface="Consolas" pitchFamily="49" charset="0"/>
              </a:rPr>
              <a:t>. – 720с. </a:t>
            </a:r>
            <a:endParaRPr lang="ru-RU" i="1" dirty="0"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7000">
        <p14:prism/>
      </p:transition>
    </mc:Choice>
    <mc:Fallback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Documents and Settings\Administrator\Рабочий стол\сини славетноъ\4B2712A3-6331-44EB-9692-710C66810F46.jpe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635896" y="3068960"/>
            <a:ext cx="4857784" cy="3071834"/>
          </a:xfrm>
          <a:prstGeom prst="rect">
            <a:avLst/>
          </a:prstGeom>
          <a:noFill/>
        </p:spPr>
      </p:pic>
      <p:pic>
        <p:nvPicPr>
          <p:cNvPr id="27651" name="Picture 3" descr="C:\Documents and Settings\Administrator\Рабочий стол\сини славетноъ\5CCAA9CD-A097-4E24-B98E-82E02A63DA5C.jpe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72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611560" y="836712"/>
            <a:ext cx="2817818" cy="425314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714744" y="836712"/>
            <a:ext cx="43856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latin typeface="Consolas" pitchFamily="49" charset="0"/>
                <a:cs typeface="Consolas" pitchFamily="49" charset="0"/>
              </a:rPr>
              <a:t>Вороненко В. В. </a:t>
            </a:r>
            <a:r>
              <a:rPr lang="ru-RU" i="1" dirty="0" err="1" smtClean="0">
                <a:latin typeface="Consolas" pitchFamily="49" charset="0"/>
                <a:cs typeface="Consolas" pitchFamily="49" charset="0"/>
              </a:rPr>
              <a:t>Микола</a:t>
            </a:r>
            <a:r>
              <a:rPr lang="ru-RU" i="1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i="1" dirty="0">
                <a:latin typeface="Consolas" pitchFamily="49" charset="0"/>
                <a:cs typeface="Consolas" pitchFamily="49" charset="0"/>
              </a:rPr>
              <a:t>Прокопович Василенко  / </a:t>
            </a:r>
            <a:r>
              <a:rPr lang="ru-RU" i="1" dirty="0" smtClean="0">
                <a:latin typeface="Consolas" pitchFamily="49" charset="0"/>
                <a:cs typeface="Consolas" pitchFamily="49" charset="0"/>
              </a:rPr>
              <a:t>В. В. Вороненко</a:t>
            </a:r>
            <a:r>
              <a:rPr lang="ru-RU" i="1" dirty="0">
                <a:latin typeface="Consolas" pitchFamily="49" charset="0"/>
                <a:cs typeface="Consolas" pitchFamily="49" charset="0"/>
              </a:rPr>
              <a:t>, Л</a:t>
            </a:r>
            <a:r>
              <a:rPr lang="ru-RU" i="1" dirty="0" smtClean="0">
                <a:latin typeface="Consolas" pitchFamily="49" charset="0"/>
                <a:cs typeface="Consolas" pitchFamily="49" charset="0"/>
              </a:rPr>
              <a:t>. Д. </a:t>
            </a:r>
            <a:r>
              <a:rPr lang="ru-RU" i="1" dirty="0" err="1" smtClean="0">
                <a:latin typeface="Consolas" pitchFamily="49" charset="0"/>
                <a:cs typeface="Consolas" pitchFamily="49" charset="0"/>
              </a:rPr>
              <a:t>Кістерська</a:t>
            </a:r>
            <a:r>
              <a:rPr lang="ru-RU" i="1" dirty="0">
                <a:latin typeface="Consolas" pitchFamily="49" charset="0"/>
                <a:cs typeface="Consolas" pitchFamily="49" charset="0"/>
              </a:rPr>
              <a:t>, Л</a:t>
            </a:r>
            <a:r>
              <a:rPr lang="ru-RU" i="1" dirty="0" smtClean="0">
                <a:latin typeface="Consolas" pitchFamily="49" charset="0"/>
                <a:cs typeface="Consolas" pitchFamily="49" charset="0"/>
              </a:rPr>
              <a:t>. В. </a:t>
            </a:r>
            <a:r>
              <a:rPr lang="ru-RU" i="1" dirty="0" err="1" smtClean="0">
                <a:latin typeface="Consolas" pitchFamily="49" charset="0"/>
                <a:cs typeface="Consolas" pitchFamily="49" charset="0"/>
              </a:rPr>
              <a:t>Матвєєва</a:t>
            </a:r>
            <a:r>
              <a:rPr lang="ru-RU" i="1" dirty="0">
                <a:latin typeface="Consolas" pitchFamily="49" charset="0"/>
                <a:cs typeface="Consolas" pitchFamily="49" charset="0"/>
              </a:rPr>
              <a:t>, </a:t>
            </a:r>
            <a:r>
              <a:rPr lang="ru-RU" i="1" dirty="0" smtClean="0">
                <a:latin typeface="Consolas" pitchFamily="49" charset="0"/>
                <a:cs typeface="Consolas" pitchFamily="49" charset="0"/>
              </a:rPr>
              <a:t>І.Б. Усенко.- К. : </a:t>
            </a:r>
            <a:r>
              <a:rPr lang="ru-RU" i="1" dirty="0" err="1" smtClean="0">
                <a:latin typeface="Consolas" pitchFamily="49" charset="0"/>
                <a:cs typeface="Consolas" pitchFamily="49" charset="0"/>
              </a:rPr>
              <a:t>Наукова</a:t>
            </a:r>
            <a:r>
              <a:rPr lang="ru-RU" i="1" dirty="0" smtClean="0">
                <a:latin typeface="Consolas" pitchFamily="49" charset="0"/>
                <a:cs typeface="Consolas" pitchFamily="49" charset="0"/>
              </a:rPr>
              <a:t> думка, 1991. - 272 с. – ( </a:t>
            </a:r>
            <a:r>
              <a:rPr lang="ru-RU" i="1" dirty="0" err="1" smtClean="0">
                <a:latin typeface="Consolas" pitchFamily="49" charset="0"/>
                <a:cs typeface="Consolas" pitchFamily="49" charset="0"/>
              </a:rPr>
              <a:t>портр</a:t>
            </a:r>
            <a:r>
              <a:rPr lang="ru-RU" i="1" smtClean="0">
                <a:latin typeface="Consolas" pitchFamily="49" charset="0"/>
                <a:cs typeface="Consolas" pitchFamily="49" charset="0"/>
              </a:rPr>
              <a:t>. )</a:t>
            </a:r>
            <a:endParaRPr lang="ru-RU" i="1" dirty="0"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7000">
        <p14:prism/>
      </p:transition>
    </mc:Choice>
    <mc:Fallback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786182" y="3286124"/>
            <a:ext cx="45720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dirty="0" smtClean="0">
                <a:latin typeface="Consolas" pitchFamily="49" charset="0"/>
                <a:cs typeface="Consolas" pitchFamily="49" charset="0"/>
              </a:rPr>
              <a:t>«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Чеський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історичний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часопис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»,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зокрема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,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повідомляв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:</a:t>
            </a:r>
          </a:p>
          <a:p>
            <a:pPr algn="ctr"/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«У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Києві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помер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відомий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український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історик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</a:t>
            </a:r>
          </a:p>
          <a:p>
            <a:pPr algn="ctr"/>
            <a:r>
              <a:rPr lang="ru-RU" sz="2000" dirty="0" smtClean="0">
                <a:latin typeface="Consolas" pitchFamily="49" charset="0"/>
                <a:cs typeface="Consolas" pitchFamily="49" charset="0"/>
              </a:rPr>
              <a:t>М.П. Василенко. </a:t>
            </a:r>
          </a:p>
          <a:p>
            <a:pPr algn="ctr"/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Його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праці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мають</a:t>
            </a:r>
            <a:endParaRPr lang="ru-RU" sz="2000" dirty="0" smtClean="0">
              <a:latin typeface="Consolas" pitchFamily="49" charset="0"/>
              <a:cs typeface="Consolas" pitchFamily="49" charset="0"/>
            </a:endParaRPr>
          </a:p>
          <a:p>
            <a:pPr algn="ctr"/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синтетичний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характер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і</a:t>
            </a:r>
            <a:endParaRPr lang="ru-RU" sz="2000" dirty="0" smtClean="0">
              <a:latin typeface="Consolas" pitchFamily="49" charset="0"/>
              <a:cs typeface="Consolas" pitchFamily="49" charset="0"/>
            </a:endParaRPr>
          </a:p>
          <a:p>
            <a:pPr algn="ctr"/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засновані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на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різноманітних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, </a:t>
            </a:r>
          </a:p>
          <a:p>
            <a:pPr algn="ctr"/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раніше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не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опублікованих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</a:t>
            </a:r>
          </a:p>
          <a:p>
            <a:pPr algn="ctr"/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архівних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матеріалах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»</a:t>
            </a:r>
            <a:endParaRPr lang="ru-RU" sz="20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1" y="548680"/>
            <a:ext cx="388843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smtClean="0">
                <a:latin typeface="Consolas" pitchFamily="49" charset="0"/>
                <a:cs typeface="Consolas" pitchFamily="49" charset="0"/>
              </a:rPr>
              <a:t>Після </a:t>
            </a:r>
            <a:r>
              <a:rPr lang="ru-RU" sz="2000">
                <a:latin typeface="Consolas" pitchFamily="49" charset="0"/>
                <a:cs typeface="Consolas" pitchFamily="49" charset="0"/>
              </a:rPr>
              <a:t>тяжкої і тривалої </a:t>
            </a:r>
            <a:r>
              <a:rPr lang="ru-RU" sz="2000" smtClean="0">
                <a:latin typeface="Consolas" pitchFamily="49" charset="0"/>
                <a:cs typeface="Consolas" pitchFamily="49" charset="0"/>
              </a:rPr>
              <a:t>хвороби Микола 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Прокопович помер у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Києві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3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жовтня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smtClean="0">
                <a:latin typeface="Consolas" pitchFamily="49" charset="0"/>
                <a:cs typeface="Consolas" pitchFamily="49" charset="0"/>
              </a:rPr>
              <a:t>1935 року,похований 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на </a:t>
            </a:r>
            <a:r>
              <a:rPr lang="ru-RU" sz="2000" err="1" smtClean="0">
                <a:latin typeface="Consolas" pitchFamily="49" charset="0"/>
                <a:cs typeface="Consolas" pitchFamily="49" charset="0"/>
              </a:rPr>
              <a:t>Лук’янівському</a:t>
            </a:r>
            <a:r>
              <a:rPr lang="ru-RU" sz="2000" smtClean="0">
                <a:latin typeface="Consolas" pitchFamily="49" charset="0"/>
                <a:cs typeface="Consolas" pitchFamily="49" charset="0"/>
              </a:rPr>
              <a:t> кладовищі</a:t>
            </a:r>
            <a:endParaRPr lang="ru-RU" sz="2000" dirty="0">
              <a:latin typeface="Consolas" pitchFamily="49" charset="0"/>
              <a:cs typeface="Consolas" pitchFamily="49" charset="0"/>
            </a:endParaRPr>
          </a:p>
        </p:txBody>
      </p:sp>
      <p:pic>
        <p:nvPicPr>
          <p:cNvPr id="56321" name="Picture 1" descr="C:\Documents and Settings\Administrator\Рабочий стол\сини славетноъ\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390" y="2492896"/>
            <a:ext cx="3308691" cy="3831116"/>
          </a:xfrm>
          <a:prstGeom prst="rect">
            <a:avLst/>
          </a:prstGeom>
          <a:noFill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72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293"/>
          <a:stretch/>
        </p:blipFill>
        <p:spPr bwMode="auto">
          <a:xfrm>
            <a:off x="5148064" y="476672"/>
            <a:ext cx="2088232" cy="25745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7000">
        <p14:prism/>
      </p:transition>
    </mc:Choice>
    <mc:Fallback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57290" y="4286256"/>
            <a:ext cx="65008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Consolas" pitchFamily="49" charset="0"/>
                <a:cs typeface="Consolas" pitchFamily="49" charset="0"/>
              </a:rPr>
              <a:t>На </a:t>
            </a:r>
            <a:r>
              <a:rPr lang="ru-RU" sz="2000" err="1" smtClean="0">
                <a:latin typeface="Consolas" pitchFamily="49" charset="0"/>
                <a:cs typeface="Consolas" pitchFamily="49" charset="0"/>
              </a:rPr>
              <a:t>будинку</a:t>
            </a:r>
            <a:r>
              <a:rPr lang="ru-RU" sz="200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smtClean="0">
                <a:latin typeface="Consolas" pitchFamily="49" charset="0"/>
                <a:cs typeface="Consolas" pitchFamily="49" charset="0"/>
              </a:rPr>
              <a:t>Есманської школи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з’явилася</a:t>
            </a:r>
            <a:r>
              <a:rPr lang="ru-RU" sz="2000" smtClean="0">
                <a:latin typeface="Consolas" pitchFamily="49" charset="0"/>
                <a:cs typeface="Consolas" pitchFamily="49" charset="0"/>
              </a:rPr>
              <a:t> </a:t>
            </a:r>
          </a:p>
          <a:p>
            <a:pPr algn="ctr"/>
            <a:r>
              <a:rPr lang="ru-RU" sz="2000" smtClean="0">
                <a:latin typeface="Consolas" pitchFamily="49" charset="0"/>
                <a:cs typeface="Consolas" pitchFamily="49" charset="0"/>
              </a:rPr>
              <a:t>меморіальна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дошка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, звучали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вірші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:</a:t>
            </a:r>
          </a:p>
          <a:p>
            <a:pPr algn="ctr"/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b="1" i="1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«Служив народу </a:t>
            </a:r>
            <a:r>
              <a:rPr lang="ru-RU" sz="2000" b="1" i="1" dirty="0" err="1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України</a:t>
            </a:r>
            <a:r>
              <a:rPr lang="ru-RU" sz="2000" b="1" i="1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 </a:t>
            </a:r>
          </a:p>
          <a:p>
            <a:pPr algn="ctr"/>
            <a:r>
              <a:rPr lang="ru-RU" sz="2000" b="1" i="1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b="1" i="1" dirty="0" err="1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Усім</a:t>
            </a:r>
            <a:r>
              <a:rPr lang="ru-RU" sz="2000" b="1" i="1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 своїм </a:t>
            </a:r>
            <a:r>
              <a:rPr lang="ru-RU" sz="2000" b="1" i="1" dirty="0" err="1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палким</a:t>
            </a:r>
            <a:r>
              <a:rPr lang="ru-RU" sz="2000" b="1" i="1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b="1" i="1" dirty="0" err="1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життям</a:t>
            </a:r>
            <a:r>
              <a:rPr lang="ru-RU" sz="2000" b="1" i="1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. </a:t>
            </a:r>
          </a:p>
          <a:p>
            <a:pPr algn="ctr"/>
            <a:r>
              <a:rPr lang="ru-RU" sz="2000" b="1" i="1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b="1" i="1" dirty="0" err="1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Вклонімось</a:t>
            </a:r>
            <a:r>
              <a:rPr lang="ru-RU" sz="2000" b="1" i="1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b="1" i="1" dirty="0" err="1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низько</a:t>
            </a:r>
            <a:r>
              <a:rPr lang="ru-RU" sz="2000" b="1" i="1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b="1" i="1" dirty="0" err="1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цій</a:t>
            </a:r>
            <a:r>
              <a:rPr lang="ru-RU" sz="2000" b="1" i="1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b="1" i="1" dirty="0" err="1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людині</a:t>
            </a:r>
            <a:r>
              <a:rPr lang="ru-RU" sz="2000" b="1" i="1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 </a:t>
            </a:r>
          </a:p>
          <a:p>
            <a:pPr algn="ctr"/>
            <a:r>
              <a:rPr lang="ru-RU" sz="2000" b="1" i="1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 За вклад її у </a:t>
            </a:r>
            <a:r>
              <a:rPr lang="ru-RU" sz="2000" b="1" i="1" dirty="0" err="1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майбуття</a:t>
            </a:r>
            <a:r>
              <a:rPr lang="ru-RU" sz="2000" b="1" i="1" dirty="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»</a:t>
            </a:r>
            <a:endParaRPr lang="ru-RU" sz="2000" b="1" i="1" dirty="0">
              <a:solidFill>
                <a:srgbClr val="C00000"/>
              </a:solidFill>
              <a:latin typeface="Consolas" pitchFamily="49" charset="0"/>
              <a:cs typeface="Consolas" pitchFamily="49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571480"/>
            <a:ext cx="7358114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7000">
        <p14:prism/>
      </p:transition>
    </mc:Choice>
    <mc:Fallback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643042" y="307181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http://topnews.cn.ua/society/2016/07/22/61236.html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571604" y="157161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https://biblio.lib.kherson.ua/ru-mikola-prokopovich-vasilenko.htm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571604" y="64291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http://dspace.nbuv.gov.ua/bitstream/handle/123456789/2044/05-Shemshychenko.pdf?sequence=1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643042" y="371475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http://www.spadshina.com/programs/tvortsi-respubliki-ukrayini.100-rokiv-derzhavnosti/vasilenko-mikola-prokopovich/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643042" y="2214554"/>
            <a:ext cx="51435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https://mala.storinka.org/</a:t>
            </a:r>
            <a:r>
              <a:rPr lang="ru-RU" dirty="0" smtClean="0"/>
              <a:t>микола-василенко-творець-університетів-та-української-академії-наук.</a:t>
            </a:r>
            <a:r>
              <a:rPr lang="en-US" dirty="0" smtClean="0"/>
              <a:t>html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785918" y="492919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https://kneu.edu.ua/ua/University_en/about_university/milest_of_hist/akademiks/vasilenko_mp/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7000">
        <p14:prism/>
      </p:transition>
    </mc:Choice>
    <mc:Fallback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2" name="AutoShape 8" descr="https://upload.wikimedia.org/wikipedia/commons/e/e7/Esman_gerb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93" name="Picture 9" descr="C:\Documents and Settings\Administrator\Мои документы\Esman_gerb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  <a14:imgEffect>
                      <a14:brightnessContrast contrast="54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6867942" y="2276872"/>
            <a:ext cx="1700611" cy="1945424"/>
          </a:xfrm>
          <a:prstGeom prst="rect">
            <a:avLst/>
          </a:prstGeom>
          <a:noFill/>
        </p:spPr>
      </p:pic>
      <p:pic>
        <p:nvPicPr>
          <p:cNvPr id="11" name="Picture 6" descr="C:\Documents and Settings\Administrator\Мои документы\300px-Червоне_(Глухівський_район)._Школа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2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058364" y="764704"/>
            <a:ext cx="5680318" cy="41633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071538" y="5072074"/>
            <a:ext cx="678661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Consolas" pitchFamily="49" charset="0"/>
                <a:cs typeface="Consolas" pitchFamily="49" charset="0"/>
              </a:rPr>
              <a:t>с. </a:t>
            </a:r>
            <a:r>
              <a:rPr lang="ru-RU" sz="2000" smtClean="0">
                <a:latin typeface="Consolas" pitchFamily="49" charset="0"/>
                <a:cs typeface="Consolas" pitchFamily="49" charset="0"/>
              </a:rPr>
              <a:t>Есмань (1957–2016 рр.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 — 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Червоне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), Глухівського р-ну </a:t>
            </a:r>
            <a:r>
              <a:rPr lang="ru-RU" sz="2000" err="1" smtClean="0">
                <a:latin typeface="Consolas" pitchFamily="49" charset="0"/>
                <a:cs typeface="Consolas" pitchFamily="49" charset="0"/>
              </a:rPr>
              <a:t>Сумської</a:t>
            </a:r>
            <a:r>
              <a:rPr lang="ru-RU" sz="2000" smtClean="0">
                <a:latin typeface="Consolas" pitchFamily="49" charset="0"/>
                <a:cs typeface="Consolas" pitchFamily="49" charset="0"/>
              </a:rPr>
              <a:t> обл.,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з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17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липня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2020 року входить до складу </a:t>
            </a:r>
            <a:r>
              <a:rPr lang="ru-RU" sz="2000" err="1" smtClean="0">
                <a:latin typeface="Consolas" pitchFamily="49" charset="0"/>
                <a:cs typeface="Consolas" pitchFamily="49" charset="0"/>
              </a:rPr>
              <a:t>Шосткинського</a:t>
            </a:r>
            <a:r>
              <a:rPr lang="ru-RU" sz="200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smtClean="0">
                <a:latin typeface="Consolas" pitchFamily="49" charset="0"/>
                <a:cs typeface="Consolas" pitchFamily="49" charset="0"/>
              </a:rPr>
              <a:t>району</a:t>
            </a:r>
            <a:endParaRPr lang="ru-RU" sz="2000" dirty="0"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7000">
        <p14:prism/>
      </p:transition>
    </mc:Choice>
    <mc:Fallback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00298" y="1571612"/>
            <a:ext cx="4572000" cy="344709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Готуючи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сина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smtClean="0">
                <a:latin typeface="Consolas" pitchFamily="49" charset="0"/>
                <a:cs typeface="Consolas" pitchFamily="49" charset="0"/>
              </a:rPr>
              <a:t>до навчання, 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батьки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скористались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послугами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домашнього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вчителя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В.Х.Веллера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, про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якого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у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майбутнього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вченого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залишилися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теплі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спогади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на </a:t>
            </a:r>
            <a:r>
              <a:rPr lang="ru-RU" sz="2000" smtClean="0">
                <a:latin typeface="Consolas" pitchFamily="49" charset="0"/>
                <a:cs typeface="Consolas" pitchFamily="49" charset="0"/>
              </a:rPr>
              <a:t>все життя…</a:t>
            </a:r>
            <a:endParaRPr lang="ru-RU" sz="2000" dirty="0" smtClean="0">
              <a:latin typeface="Consolas" pitchFamily="49" charset="0"/>
              <a:cs typeface="Consolas" pitchFamily="49" charset="0"/>
            </a:endParaRPr>
          </a:p>
          <a:p>
            <a:pPr algn="ctr"/>
            <a:r>
              <a:rPr lang="ru-RU" dirty="0" smtClean="0">
                <a:latin typeface="Consolas" pitchFamily="49" charset="0"/>
                <a:cs typeface="Consolas" pitchFamily="49" charset="0"/>
              </a:rPr>
              <a:t> </a:t>
            </a:r>
          </a:p>
          <a:p>
            <a:pPr algn="ctr"/>
            <a:r>
              <a:rPr lang="ru-RU" sz="2000" dirty="0">
                <a:latin typeface="Consolas" pitchFamily="49" charset="0"/>
                <a:cs typeface="Consolas" pitchFamily="49" charset="0"/>
              </a:rPr>
              <a:t>В</a:t>
            </a:r>
            <a:r>
              <a:rPr lang="ru-RU" sz="200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err="1" smtClean="0">
                <a:latin typeface="Consolas" pitchFamily="49" charset="0"/>
                <a:cs typeface="Consolas" pitchFamily="49" charset="0"/>
              </a:rPr>
              <a:t>автобіографії</a:t>
            </a:r>
            <a:r>
              <a:rPr lang="ru-RU" sz="2000" smtClean="0">
                <a:latin typeface="Consolas" pitchFamily="49" charset="0"/>
                <a:cs typeface="Consolas" pitchFamily="49" charset="0"/>
              </a:rPr>
              <a:t> із </a:t>
            </a:r>
            <a:r>
              <a:rPr lang="ru-RU" sz="2000" err="1" smtClean="0">
                <a:latin typeface="Consolas" pitchFamily="49" charset="0"/>
                <a:cs typeface="Consolas" pitchFamily="49" charset="0"/>
              </a:rPr>
              <a:t>вдячністю</a:t>
            </a:r>
            <a:r>
              <a:rPr lang="ru-RU" sz="200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smtClean="0">
                <a:latin typeface="Consolas" pitchFamily="49" charset="0"/>
                <a:cs typeface="Consolas" pitchFamily="49" charset="0"/>
              </a:rPr>
              <a:t>говорить, </a:t>
            </a:r>
            <a:r>
              <a:rPr lang="ru-RU" sz="2000" smtClean="0">
                <a:latin typeface="Consolas" pitchFamily="49" charset="0"/>
                <a:cs typeface="Consolas" pitchFamily="49" charset="0"/>
              </a:rPr>
              <a:t>що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саме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той заклав у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нього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«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міцний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фундамент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навчання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і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розумової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smtClean="0">
                <a:latin typeface="Consolas" pitchFamily="49" charset="0"/>
                <a:cs typeface="Consolas" pitchFamily="49" charset="0"/>
              </a:rPr>
              <a:t>роботи»</a:t>
            </a:r>
            <a:endParaRPr lang="ru-RU" sz="2000" dirty="0"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7000">
        <p14:prism/>
      </p:transition>
    </mc:Choice>
    <mc:Fallback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286380" y="1714488"/>
            <a:ext cx="285180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dirty="0" smtClean="0">
                <a:latin typeface="Consolas" pitchFamily="49" charset="0"/>
                <a:cs typeface="Consolas" pitchFamily="49" charset="0"/>
              </a:rPr>
              <a:t>Навчався в </a:t>
            </a:r>
            <a:r>
              <a:rPr lang="uk-UA" sz="2000" smtClean="0">
                <a:latin typeface="Consolas" pitchFamily="49" charset="0"/>
                <a:cs typeface="Consolas" pitchFamily="49" charset="0"/>
              </a:rPr>
              <a:t>прогімназії  </a:t>
            </a:r>
            <a:endParaRPr lang="uk-UA" sz="2000" dirty="0" smtClean="0">
              <a:latin typeface="Consolas" pitchFamily="49" charset="0"/>
              <a:cs typeface="Consolas" pitchFamily="49" charset="0"/>
            </a:endParaRPr>
          </a:p>
          <a:p>
            <a:pPr algn="ctr"/>
            <a:r>
              <a:rPr lang="uk-UA" sz="2000" smtClean="0">
                <a:latin typeface="Consolas" pitchFamily="49" charset="0"/>
                <a:cs typeface="Consolas" pitchFamily="49" charset="0"/>
              </a:rPr>
              <a:t>міста Глухова, </a:t>
            </a:r>
            <a:r>
              <a:rPr lang="uk-UA" sz="2000" dirty="0" smtClean="0">
                <a:latin typeface="Consolas" pitchFamily="49" charset="0"/>
                <a:cs typeface="Consolas" pitchFamily="49" charset="0"/>
              </a:rPr>
              <a:t>Полтавській гімназії та на історико-філологічному факультеті </a:t>
            </a:r>
            <a:r>
              <a:rPr lang="uk-UA" sz="2000" dirty="0" err="1" smtClean="0">
                <a:latin typeface="Consolas" pitchFamily="49" charset="0"/>
                <a:cs typeface="Consolas" pitchFamily="49" charset="0"/>
              </a:rPr>
              <a:t>Дерптського</a:t>
            </a:r>
            <a:r>
              <a:rPr lang="uk-UA" sz="2000" dirty="0" smtClean="0">
                <a:latin typeface="Consolas" pitchFamily="49" charset="0"/>
                <a:cs typeface="Consolas" pitchFamily="49" charset="0"/>
              </a:rPr>
              <a:t> університету, який </a:t>
            </a:r>
            <a:r>
              <a:rPr lang="uk-UA" sz="2000" smtClean="0">
                <a:latin typeface="Consolas" pitchFamily="49" charset="0"/>
                <a:cs typeface="Consolas" pitchFamily="49" charset="0"/>
              </a:rPr>
              <a:t>закінчив  1890 року</a:t>
            </a:r>
            <a:endParaRPr lang="uk-UA" sz="2000" dirty="0" smtClean="0">
              <a:latin typeface="Consolas" pitchFamily="49" charset="0"/>
              <a:cs typeface="Consolas" pitchFamily="49" charset="0"/>
            </a:endParaRPr>
          </a:p>
        </p:txBody>
      </p:sp>
      <p:pic>
        <p:nvPicPr>
          <p:cNvPr id="1026" name="Picture 2" descr="C:\Documents and Settings\Administrator\Рабочий стол\сини славетноъ\4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615706" y="1846798"/>
            <a:ext cx="4752528" cy="36433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7000">
        <p14:prism/>
      </p:transition>
    </mc:Choice>
    <mc:Fallback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42976" y="1928802"/>
            <a:ext cx="350103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smtClean="0">
                <a:latin typeface="Consolas" pitchFamily="49" charset="0"/>
                <a:cs typeface="Consolas" pitchFamily="49" charset="0"/>
              </a:rPr>
              <a:t>1893–1903 рр.- </a:t>
            </a:r>
            <a:r>
              <a:rPr lang="uk-UA" sz="2000" dirty="0" smtClean="0">
                <a:latin typeface="Consolas" pitchFamily="49" charset="0"/>
                <a:cs typeface="Consolas" pitchFamily="49" charset="0"/>
              </a:rPr>
              <a:t>викладав у </a:t>
            </a:r>
            <a:r>
              <a:rPr lang="uk-UA" sz="2000" smtClean="0">
                <a:latin typeface="Consolas" pitchFamily="49" charset="0"/>
                <a:cs typeface="Consolas" pitchFamily="49" charset="0"/>
              </a:rPr>
              <a:t>київських </a:t>
            </a:r>
            <a:r>
              <a:rPr lang="uk-UA" sz="2000" smtClean="0">
                <a:latin typeface="Consolas" pitchFamily="49" charset="0"/>
                <a:cs typeface="Consolas" pitchFamily="49" charset="0"/>
              </a:rPr>
              <a:t>гімназіях</a:t>
            </a:r>
            <a:endParaRPr lang="uk-UA" sz="2000" dirty="0" smtClean="0">
              <a:latin typeface="Consolas" pitchFamily="49" charset="0"/>
              <a:cs typeface="Consolas" pitchFamily="49" charset="0"/>
            </a:endParaRPr>
          </a:p>
          <a:p>
            <a:pPr algn="ctr"/>
            <a:endParaRPr lang="uk-UA" sz="2000" dirty="0" smtClean="0">
              <a:latin typeface="Consolas" pitchFamily="49" charset="0"/>
              <a:cs typeface="Consolas" pitchFamily="49" charset="0"/>
            </a:endParaRPr>
          </a:p>
          <a:p>
            <a:pPr algn="ctr"/>
            <a:r>
              <a:rPr lang="uk-UA" sz="2000" smtClean="0">
                <a:latin typeface="Consolas" pitchFamily="49" charset="0"/>
                <a:cs typeface="Consolas" pitchFamily="49" charset="0"/>
              </a:rPr>
              <a:t>1917 р. </a:t>
            </a:r>
            <a:r>
              <a:rPr lang="uk-UA" sz="2000" dirty="0" smtClean="0">
                <a:latin typeface="Consolas" pitchFamily="49" charset="0"/>
                <a:cs typeface="Consolas" pitchFamily="49" charset="0"/>
              </a:rPr>
              <a:t>– попечитель Київської </a:t>
            </a:r>
            <a:r>
              <a:rPr lang="uk-UA" sz="2000" smtClean="0">
                <a:latin typeface="Consolas" pitchFamily="49" charset="0"/>
                <a:cs typeface="Consolas" pitchFamily="49" charset="0"/>
              </a:rPr>
              <a:t>учбової </a:t>
            </a:r>
            <a:r>
              <a:rPr lang="uk-UA" sz="2000" smtClean="0">
                <a:latin typeface="Consolas" pitchFamily="49" charset="0"/>
                <a:cs typeface="Consolas" pitchFamily="49" charset="0"/>
              </a:rPr>
              <a:t>округи</a:t>
            </a:r>
            <a:endParaRPr lang="uk-UA" sz="2000" dirty="0" smtClean="0">
              <a:latin typeface="Consolas" pitchFamily="49" charset="0"/>
              <a:cs typeface="Consolas" pitchFamily="49" charset="0"/>
            </a:endParaRPr>
          </a:p>
          <a:p>
            <a:pPr algn="ctr"/>
            <a:endParaRPr lang="uk-UA" sz="2000" dirty="0" smtClean="0">
              <a:latin typeface="Consolas" pitchFamily="49" charset="0"/>
              <a:cs typeface="Consolas" pitchFamily="49" charset="0"/>
            </a:endParaRPr>
          </a:p>
          <a:p>
            <a:pPr algn="ctr"/>
            <a:r>
              <a:rPr lang="uk-UA" sz="2000" smtClean="0">
                <a:latin typeface="Consolas" pitchFamily="49" charset="0"/>
                <a:cs typeface="Consolas" pitchFamily="49" charset="0"/>
              </a:rPr>
              <a:t>Квітень–жовтень 1918 р. </a:t>
            </a:r>
            <a:r>
              <a:rPr lang="uk-UA" sz="2000" dirty="0" smtClean="0">
                <a:latin typeface="Consolas" pitchFamily="49" charset="0"/>
                <a:cs typeface="Consolas" pitchFamily="49" charset="0"/>
              </a:rPr>
              <a:t>– міністр освіти і </a:t>
            </a:r>
            <a:r>
              <a:rPr lang="uk-UA" sz="2000" smtClean="0">
                <a:latin typeface="Consolas" pitchFamily="49" charset="0"/>
                <a:cs typeface="Consolas" pitchFamily="49" charset="0"/>
              </a:rPr>
              <a:t>мистецтв України</a:t>
            </a:r>
            <a:endParaRPr lang="ru-RU" sz="2000" dirty="0">
              <a:latin typeface="Ampir Deco" pitchFamily="2" charset="0"/>
            </a:endParaRPr>
          </a:p>
        </p:txBody>
      </p:sp>
      <p:pic>
        <p:nvPicPr>
          <p:cNvPr id="55298" name="Picture 2" descr="C:\Documents and Settings\Administrator\Рабочий стол\сини славетноъ\248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857752" y="980728"/>
            <a:ext cx="3705246" cy="5286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7000">
        <p14:prism/>
      </p:transition>
    </mc:Choice>
    <mc:Fallback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Documents and Settings\Administrator\Рабочий стол\сини славетноъ\25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 l="2446" t="4525" r="17749" b="5083"/>
          <a:stretch/>
        </p:blipFill>
        <p:spPr bwMode="auto">
          <a:xfrm>
            <a:off x="323528" y="1331908"/>
            <a:ext cx="4896665" cy="40035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220193" y="548680"/>
            <a:ext cx="3168231" cy="6084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smtClean="0">
                <a:latin typeface="Consolas" pitchFamily="49" charset="0"/>
                <a:cs typeface="Consolas" pitchFamily="49" charset="0"/>
              </a:rPr>
              <a:t>1918-го року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стає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членом Генерального суду, </a:t>
            </a:r>
          </a:p>
          <a:p>
            <a:pPr algn="ctr"/>
            <a:r>
              <a:rPr lang="ru-RU" sz="2000" dirty="0" smtClean="0">
                <a:latin typeface="Consolas" pitchFamily="49" charset="0"/>
                <a:cs typeface="Consolas" pitchFamily="49" charset="0"/>
              </a:rPr>
              <a:t>у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квітні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цього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року </a:t>
            </a:r>
          </a:p>
          <a:p>
            <a:pPr algn="ctr"/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обирається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професором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</a:t>
            </a:r>
          </a:p>
          <a:p>
            <a:pPr algn="ctr"/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юридичного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інституту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,</a:t>
            </a:r>
          </a:p>
          <a:p>
            <a:pPr algn="ctr"/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а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невдовзі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–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екстраординарним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професором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кафедри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історії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західноруського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та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українського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права </a:t>
            </a:r>
          </a:p>
          <a:p>
            <a:pPr algn="ctr"/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Київського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університету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</a:t>
            </a:r>
          </a:p>
          <a:p>
            <a:pPr algn="ctr"/>
            <a:r>
              <a:rPr lang="ru-RU" sz="2000" dirty="0" smtClean="0">
                <a:latin typeface="Consolas" pitchFamily="49" charset="0"/>
                <a:cs typeface="Consolas" pitchFamily="49" charset="0"/>
              </a:rPr>
              <a:t>Св.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Володимира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. </a:t>
            </a:r>
          </a:p>
          <a:p>
            <a:pPr algn="ctr"/>
            <a:r>
              <a:rPr lang="ru-RU" sz="2000">
                <a:latin typeface="Consolas" pitchFamily="49" charset="0"/>
                <a:cs typeface="Consolas" pitchFamily="49" charset="0"/>
              </a:rPr>
              <a:t>Р</a:t>
            </a:r>
            <a:r>
              <a:rPr lang="ru-RU" sz="2000" smtClean="0">
                <a:latin typeface="Consolas" pitchFamily="49" charset="0"/>
                <a:cs typeface="Consolas" pitchFamily="49" charset="0"/>
              </a:rPr>
              <a:t>озпочинається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викладацька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робота у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декількох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вищих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err="1" smtClean="0">
                <a:latin typeface="Consolas" pitchFamily="49" charset="0"/>
                <a:cs typeface="Consolas" pitchFamily="49" charset="0"/>
              </a:rPr>
              <a:t>навчальних</a:t>
            </a:r>
            <a:r>
              <a:rPr lang="ru-RU" sz="2000" smtClean="0">
                <a:latin typeface="Consolas" pitchFamily="49" charset="0"/>
                <a:cs typeface="Consolas" pitchFamily="49" charset="0"/>
              </a:rPr>
              <a:t> закладах</a:t>
            </a:r>
            <a:endParaRPr lang="ru-RU" sz="2000" dirty="0"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7000">
        <p14:prism/>
      </p:transition>
    </mc:Choice>
    <mc:Fallback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4810" y="1071546"/>
            <a:ext cx="4471990" cy="346092"/>
          </a:xfrm>
        </p:spPr>
        <p:txBody>
          <a:bodyPr/>
          <a:lstStyle/>
          <a:p>
            <a:r>
              <a:rPr lang="uk-UA" dirty="0" smtClean="0"/>
              <a:t/>
            </a:r>
            <a:br>
              <a:rPr lang="uk-UA" dirty="0" smtClean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785794"/>
            <a:ext cx="396044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dirty="0" smtClean="0">
                <a:latin typeface="Consolas" pitchFamily="49" charset="0"/>
                <a:cs typeface="Consolas" pitchFamily="49" charset="0"/>
              </a:rPr>
              <a:t>18 липня 1921 року більшістю голосів новоутвореної ВУАН новим президентом було обрано Миколу Василенка. Під керівництвом Василенка навколо Академії почали гуртуватися наукові </a:t>
            </a:r>
            <a:r>
              <a:rPr lang="uk-UA" sz="2000" smtClean="0">
                <a:latin typeface="Consolas" pitchFamily="49" charset="0"/>
                <a:cs typeface="Consolas" pitchFamily="49" charset="0"/>
              </a:rPr>
              <a:t>сили Києва </a:t>
            </a:r>
            <a:endParaRPr lang="ru-RU" sz="2000" dirty="0">
              <a:latin typeface="Consolas" pitchFamily="49" charset="0"/>
              <a:cs typeface="Consolas" pitchFamily="49" charset="0"/>
            </a:endParaRPr>
          </a:p>
        </p:txBody>
      </p:sp>
      <p:pic>
        <p:nvPicPr>
          <p:cNvPr id="54278" name="Picture 6" descr="C:\Documents and Settings\Administrator\Рабочий стол\сини славетноъ\images.jpg"/>
          <p:cNvPicPr>
            <a:picLocks noChangeAspect="1" noChangeArrowheads="1"/>
          </p:cNvPicPr>
          <p:nvPr/>
        </p:nvPicPr>
        <p:blipFill>
          <a:blip r:embed="rId2"/>
          <a:srcRect l="5769" b="4412"/>
          <a:stretch>
            <a:fillRect/>
          </a:stretch>
        </p:blipFill>
        <p:spPr bwMode="auto">
          <a:xfrm>
            <a:off x="4929190" y="785794"/>
            <a:ext cx="3643338" cy="5429288"/>
          </a:xfrm>
          <a:prstGeom prst="rect">
            <a:avLst/>
          </a:prstGeom>
          <a:noFill/>
        </p:spPr>
      </p:pic>
      <p:pic>
        <p:nvPicPr>
          <p:cNvPr id="1026" name="Picture 2" descr="25126_1274276575_0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</a:extLst>
          </a:blip>
          <a:srcRect t="11943" r="428" b="6846"/>
          <a:stretch>
            <a:fillRect/>
          </a:stretch>
        </p:blipFill>
        <p:spPr bwMode="auto">
          <a:xfrm>
            <a:off x="428596" y="3500438"/>
            <a:ext cx="4429156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Documents and Settings\Administrator\Рабочий стол\сини славетноъ\23137_1274276575_1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88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020451" y="966462"/>
            <a:ext cx="3460816" cy="511256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7000">
        <p14:prism/>
      </p:transition>
    </mc:Choice>
    <mc:Fallback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 descr="http://biblio.lib.kherson.ua/files/biblio/Image/zakon%20i%20pravo/vasulenko/vasulenk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1" name="Picture 3" descr="C:\Documents and Settings\Administrator\Рабочий стол\сини славетноъ\vasulenko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99591" y="857232"/>
            <a:ext cx="3422755" cy="5020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857752" y="2071678"/>
            <a:ext cx="295460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Consolas" pitchFamily="49" charset="0"/>
                <a:cs typeface="Consolas" pitchFamily="49" charset="0"/>
              </a:rPr>
              <a:t>«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Ви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всією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душею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поклопоталися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про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заснування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Української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Академії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наук,</a:t>
            </a:r>
            <a:br>
              <a:rPr lang="ru-RU" sz="2000" dirty="0" smtClean="0">
                <a:latin typeface="Consolas" pitchFamily="49" charset="0"/>
                <a:cs typeface="Consolas" pitchFamily="49" charset="0"/>
              </a:rPr>
            </a:b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та 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й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  записали </a:t>
            </a:r>
          </a:p>
          <a:p>
            <a:pPr algn="ctr"/>
            <a:r>
              <a:rPr lang="ru-RU" sz="20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нестертими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  </a:t>
            </a:r>
          </a:p>
          <a:p>
            <a:pPr algn="ctr"/>
            <a:r>
              <a:rPr lang="ru-RU" sz="2000" dirty="0" smtClean="0">
                <a:latin typeface="Consolas" pitchFamily="49" charset="0"/>
                <a:cs typeface="Consolas" pitchFamily="49" charset="0"/>
              </a:rPr>
              <a:t>буквами 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своє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  </a:t>
            </a:r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ім’я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  в  </a:t>
            </a:r>
          </a:p>
          <a:p>
            <a:pPr algn="ctr"/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історію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  </a:t>
            </a:r>
          </a:p>
          <a:p>
            <a:pPr algn="ctr"/>
            <a:r>
              <a:rPr lang="ru-RU" sz="2000" dirty="0" err="1" smtClean="0">
                <a:latin typeface="Consolas" pitchFamily="49" charset="0"/>
                <a:cs typeface="Consolas" pitchFamily="49" charset="0"/>
              </a:rPr>
              <a:t>Академії</a:t>
            </a:r>
            <a:r>
              <a:rPr lang="ru-RU" sz="2000" dirty="0" smtClean="0">
                <a:latin typeface="Consolas" pitchFamily="49" charset="0"/>
                <a:cs typeface="Consolas" pitchFamily="49" charset="0"/>
              </a:rPr>
              <a:t>  наук»</a:t>
            </a:r>
            <a:endParaRPr lang="ru-RU" sz="20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357686" y="85723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i="1" smtClean="0">
                <a:latin typeface="Consolas" pitchFamily="49" charset="0"/>
                <a:cs typeface="Consolas" pitchFamily="49" charset="0"/>
              </a:rPr>
              <a:t>Перші українські </a:t>
            </a:r>
            <a:r>
              <a:rPr lang="ru-RU" i="1" dirty="0" err="1" smtClean="0">
                <a:latin typeface="Consolas" pitchFamily="49" charset="0"/>
                <a:cs typeface="Consolas" pitchFamily="49" charset="0"/>
              </a:rPr>
              <a:t>академіки</a:t>
            </a:r>
            <a:r>
              <a:rPr lang="ru-RU" i="1" dirty="0" smtClean="0">
                <a:latin typeface="Consolas" pitchFamily="49" charset="0"/>
                <a:cs typeface="Consolas" pitchFamily="49" charset="0"/>
              </a:rPr>
              <a:t> написали  </a:t>
            </a:r>
            <a:r>
              <a:rPr lang="ru-RU" i="1" dirty="0" err="1" smtClean="0">
                <a:latin typeface="Consolas" pitchFamily="49" charset="0"/>
                <a:cs typeface="Consolas" pitchFamily="49" charset="0"/>
              </a:rPr>
              <a:t>вдячного</a:t>
            </a:r>
            <a:r>
              <a:rPr lang="ru-RU" i="1" dirty="0" smtClean="0">
                <a:latin typeface="Consolas" pitchFamily="49" charset="0"/>
                <a:cs typeface="Consolas" pitchFamily="49" charset="0"/>
              </a:rPr>
              <a:t> листа, в </a:t>
            </a:r>
            <a:r>
              <a:rPr lang="ru-RU" i="1" dirty="0" err="1" smtClean="0">
                <a:latin typeface="Consolas" pitchFamily="49" charset="0"/>
                <a:cs typeface="Consolas" pitchFamily="49" charset="0"/>
              </a:rPr>
              <a:t>якому</a:t>
            </a:r>
            <a:r>
              <a:rPr lang="ru-RU" i="1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ru-RU" i="1" dirty="0" err="1" smtClean="0">
                <a:latin typeface="Consolas" pitchFamily="49" charset="0"/>
                <a:cs typeface="Consolas" pitchFamily="49" charset="0"/>
              </a:rPr>
              <a:t>визнавали</a:t>
            </a:r>
            <a:r>
              <a:rPr lang="ru-RU" i="1" dirty="0" smtClean="0">
                <a:latin typeface="Consolas" pitchFamily="49" charset="0"/>
                <a:cs typeface="Consolas" pitchFamily="49" charset="0"/>
              </a:rPr>
              <a:t>:</a:t>
            </a:r>
            <a:endParaRPr lang="ru-RU" i="1" dirty="0"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7000">
        <p14:prism/>
      </p:transition>
    </mc:Choice>
    <mc:Fallback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60_Parchment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60_Parchment</Template>
  <TotalTime>5021</TotalTime>
  <Words>785</Words>
  <Application>Microsoft Office PowerPoint</Application>
  <PresentationFormat>Экран (4:3)</PresentationFormat>
  <Paragraphs>97</Paragraphs>
  <Slides>26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60_Parchment</vt:lpstr>
      <vt:lpstr>«Служив народу України   усім своїм палким життям»  155 років з дня народження Миколи Прокоповича Василенка (1866–1935) –  вченого-історика,правознавця,  політичного і громадського діяча, презитента Української академії наук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Bill</cp:lastModifiedBy>
  <cp:revision>246</cp:revision>
  <dcterms:modified xsi:type="dcterms:W3CDTF">2021-02-11T14:24:11Z</dcterms:modified>
</cp:coreProperties>
</file>