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6" r:id="rId2"/>
    <p:sldId id="258" r:id="rId3"/>
    <p:sldId id="286" r:id="rId4"/>
    <p:sldId id="259" r:id="rId5"/>
    <p:sldId id="290" r:id="rId6"/>
    <p:sldId id="291" r:id="rId7"/>
    <p:sldId id="292" r:id="rId8"/>
    <p:sldId id="260" r:id="rId9"/>
    <p:sldId id="261" r:id="rId10"/>
    <p:sldId id="262" r:id="rId11"/>
    <p:sldId id="263" r:id="rId12"/>
    <p:sldId id="265" r:id="rId13"/>
    <p:sldId id="264" r:id="rId14"/>
    <p:sldId id="266" r:id="rId15"/>
    <p:sldId id="267" r:id="rId16"/>
    <p:sldId id="269" r:id="rId17"/>
    <p:sldId id="270" r:id="rId18"/>
    <p:sldId id="271" r:id="rId19"/>
    <p:sldId id="273" r:id="rId20"/>
    <p:sldId id="274" r:id="rId21"/>
    <p:sldId id="275" r:id="rId22"/>
    <p:sldId id="278" r:id="rId23"/>
    <p:sldId id="276" r:id="rId24"/>
    <p:sldId id="277" r:id="rId25"/>
    <p:sldId id="279" r:id="rId26"/>
    <p:sldId id="280" r:id="rId27"/>
    <p:sldId id="281" r:id="rId28"/>
    <p:sldId id="282" r:id="rId29"/>
    <p:sldId id="289" r:id="rId30"/>
    <p:sldId id="283" r:id="rId31"/>
    <p:sldId id="284" r:id="rId32"/>
    <p:sldId id="285" r:id="rId33"/>
    <p:sldId id="29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>
        <p:scale>
          <a:sx n="66" d="100"/>
          <a:sy n="66" d="100"/>
        </p:scale>
        <p:origin x="-1267" y="-46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16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8C794-05D8-4BCA-A992-9086257673F7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r>
              <a:rPr lang="ru-RU" dirty="0" err="1" smtClean="0"/>
              <a:t>никно</a:t>
            </a:r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0C341-E64E-4551-8191-BB3123252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004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97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33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52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80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48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59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98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9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12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66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69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B3B">
            <a:alpha val="8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C4E8A-01E5-4779-BD5A-631F1AC4432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E5A66-CF43-4209-8E9F-E51825C9C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32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175351" cy="1793167"/>
          </a:xfrm>
          <a:ln>
            <a:noFill/>
          </a:ln>
          <a:effectLst/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uk-UA" sz="6000" b="1" u="sng" dirty="0" smtClean="0">
                <a:latin typeface="Annabelle" panose="03000400000000000000" pitchFamily="66" charset="0"/>
              </a:rPr>
              <a:t>Світогляд Еразма </a:t>
            </a:r>
            <a:r>
              <a:rPr lang="uk-UA" sz="6000" b="1" u="sng" dirty="0" err="1" smtClean="0">
                <a:latin typeface="Annabelle" panose="03000400000000000000" pitchFamily="66" charset="0"/>
              </a:rPr>
              <a:t>Роттердамського</a:t>
            </a:r>
            <a:r>
              <a:rPr lang="uk-UA" sz="6000" b="1" u="sng" dirty="0" smtClean="0">
                <a:latin typeface="Annabelle" panose="03000400000000000000" pitchFamily="66" charset="0"/>
              </a:rPr>
              <a:t> </a:t>
            </a:r>
            <a:br>
              <a:rPr lang="uk-UA" sz="6000" b="1" u="sng" dirty="0" smtClean="0">
                <a:latin typeface="Annabelle" panose="03000400000000000000" pitchFamily="66" charset="0"/>
              </a:rPr>
            </a:br>
            <a:endParaRPr lang="ru-RU" sz="6000" b="1" u="sng" dirty="0">
              <a:latin typeface="Annabelle" panose="03000400000000000000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140968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 smtClean="0">
                <a:latin typeface="Annabelle" panose="03000400000000000000" pitchFamily="66" charset="0"/>
              </a:rPr>
              <a:t>(до 550-річчя від дня народження нідерландського письменника, богослова, філософа-гуманіста </a:t>
            </a:r>
            <a:br>
              <a:rPr lang="uk-UA" sz="4000" dirty="0" smtClean="0">
                <a:latin typeface="Annabelle" panose="03000400000000000000" pitchFamily="66" charset="0"/>
              </a:rPr>
            </a:br>
            <a:r>
              <a:rPr lang="uk-UA" sz="4000" dirty="0" smtClean="0">
                <a:latin typeface="Annabelle" panose="03000400000000000000" pitchFamily="66" charset="0"/>
              </a:rPr>
              <a:t>епохи Відродження)</a:t>
            </a:r>
            <a:endParaRPr lang="ru-RU" sz="4000" dirty="0"/>
          </a:p>
        </p:txBody>
      </p:sp>
      <p:pic>
        <p:nvPicPr>
          <p:cNvPr id="3" name="muzyka-dlya-prezentacii-balticarts-com--serenad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1560" y="623731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1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4000">
        <p14:ripple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63887" y="908720"/>
            <a:ext cx="5402455" cy="1143000"/>
          </a:xfrm>
        </p:spPr>
        <p:txBody>
          <a:bodyPr>
            <a:noAutofit/>
          </a:bodyPr>
          <a:lstStyle/>
          <a:p>
            <a:pPr lvl="0"/>
            <a:r>
              <a:rPr lang="uk-UA" sz="2400" dirty="0"/>
              <a:t>Еразм </a:t>
            </a:r>
            <a:r>
              <a:rPr lang="uk-UA" sz="2400" dirty="0" err="1"/>
              <a:t>Роттердамский</a:t>
            </a:r>
            <a:r>
              <a:rPr lang="uk-UA" sz="2400" dirty="0"/>
              <a:t> // Історія філософії </a:t>
            </a:r>
            <a:r>
              <a:rPr lang="ru-RU" sz="2400" dirty="0"/>
              <a:t>[Текст] :</a:t>
            </a:r>
            <a:r>
              <a:rPr lang="uk-UA" sz="2400" dirty="0"/>
              <a:t> словник / Київський НУ ім.. Т. Шевченка; за </a:t>
            </a:r>
            <a:r>
              <a:rPr lang="uk-UA" sz="2400" dirty="0" err="1"/>
              <a:t>заг</a:t>
            </a:r>
            <a:r>
              <a:rPr lang="uk-UA" sz="2400" dirty="0"/>
              <a:t>. ред. В. І. </a:t>
            </a:r>
            <a:r>
              <a:rPr lang="uk-UA" sz="2400" dirty="0" err="1"/>
              <a:t>Ярошовця</a:t>
            </a:r>
            <a:r>
              <a:rPr lang="uk-UA" sz="2400" dirty="0"/>
              <a:t>. – 2-ге вид., перероб. – К. : Знання України, 2012. – С. 209 – 211.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3278188" cy="44704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7" y="3857054"/>
            <a:ext cx="3367861" cy="28755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564904"/>
            <a:ext cx="2664296" cy="406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10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45144" y="332656"/>
            <a:ext cx="6057090" cy="1143000"/>
          </a:xfrm>
        </p:spPr>
        <p:txBody>
          <a:bodyPr>
            <a:noAutofit/>
          </a:bodyPr>
          <a:lstStyle/>
          <a:p>
            <a:pPr lvl="0"/>
            <a:r>
              <a:rPr lang="uk-UA" sz="2200" dirty="0" err="1"/>
              <a:t>История</a:t>
            </a:r>
            <a:r>
              <a:rPr lang="uk-UA" sz="2200" dirty="0"/>
              <a:t> </a:t>
            </a:r>
            <a:r>
              <a:rPr lang="ru-RU" sz="2200" dirty="0"/>
              <a:t>философии [Текст] : в 4-х томах. Т. 1 / Академия наук СССР; Ин-т философии; под ред. М. А. Дынника, М. Т. </a:t>
            </a:r>
            <a:r>
              <a:rPr lang="ru-RU" sz="2200" dirty="0" err="1"/>
              <a:t>Иовчука</a:t>
            </a:r>
            <a:r>
              <a:rPr lang="ru-RU" sz="2200" dirty="0"/>
              <a:t>, Б. М. </a:t>
            </a:r>
            <a:r>
              <a:rPr lang="ru-RU" sz="2200" dirty="0" err="1"/>
              <a:t>Кедрова</a:t>
            </a:r>
            <a:r>
              <a:rPr lang="ru-RU" sz="2200" dirty="0"/>
              <a:t>, М. Б. Митина, О. В. Трахтенберга. – М. : Изд-во АН СССР, 1957. – С. 311.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34" y="241995"/>
            <a:ext cx="2454275" cy="347503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966" y="2666284"/>
            <a:ext cx="2174145" cy="38482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445" y="2492896"/>
            <a:ext cx="2554454" cy="393981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9884" y="42210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861048"/>
            <a:ext cx="340503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200" dirty="0"/>
              <a:t>Гуманисты заальпийских европейских стран // История философии в кратком изложении [Текст] / пер. с </a:t>
            </a:r>
            <a:r>
              <a:rPr lang="ru-RU" sz="2200" dirty="0" err="1"/>
              <a:t>чеш</a:t>
            </a:r>
            <a:r>
              <a:rPr lang="ru-RU" sz="2200" dirty="0"/>
              <a:t>. И. И. </a:t>
            </a:r>
            <a:r>
              <a:rPr lang="uk-UA" sz="2200" dirty="0"/>
              <a:t>Б</a:t>
            </a:r>
            <a:r>
              <a:rPr lang="ru-RU" sz="2200" dirty="0" err="1"/>
              <a:t>огутэ</a:t>
            </a:r>
            <a:r>
              <a:rPr lang="ru-RU" sz="2200" dirty="0"/>
              <a:t>. – М. : Мысль, 1991. – С.315 – 316. (Библиотечная серия).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035" y="1802203"/>
            <a:ext cx="5855429" cy="54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71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79912" y="4437112"/>
            <a:ext cx="5364088" cy="1649120"/>
          </a:xfrm>
        </p:spPr>
        <p:txBody>
          <a:bodyPr>
            <a:normAutofit/>
          </a:bodyPr>
          <a:lstStyle/>
          <a:p>
            <a:pPr lvl="0"/>
            <a:r>
              <a:rPr lang="ru-RU" sz="2400" dirty="0"/>
              <a:t>Гуманизм и утопия // Горфункель А. Х. Философия эпохи Возрождения  [Текст] : учеб. </a:t>
            </a:r>
            <a:r>
              <a:rPr lang="ru-RU" sz="2400" dirty="0" err="1"/>
              <a:t>пособ</a:t>
            </a:r>
            <a:r>
              <a:rPr lang="ru-RU" sz="2400" dirty="0"/>
              <a:t>. / А.  Х. Горфункель.– М. : Высшая школа, 1980.– С. 123 – 140.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5"/>
            <a:ext cx="3671888" cy="58039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1231"/>
            <a:ext cx="3644284" cy="40435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42002" y="2318637"/>
            <a:ext cx="3528393" cy="56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347863" y="1916832"/>
            <a:ext cx="4680521" cy="3168352"/>
          </a:xfrm>
        </p:spPr>
        <p:txBody>
          <a:bodyPr>
            <a:normAutofit/>
          </a:bodyPr>
          <a:lstStyle/>
          <a:p>
            <a:pPr lvl="0"/>
            <a:r>
              <a:rPr lang="ru-RU" sz="2400" dirty="0"/>
              <a:t>Первые философы–гуманисты // Соколов В.</a:t>
            </a:r>
            <a:r>
              <a:rPr lang="uk-UA" sz="2400" dirty="0"/>
              <a:t> </a:t>
            </a:r>
            <a:r>
              <a:rPr lang="ru-RU" sz="2400" dirty="0"/>
              <a:t>В. Очерки философии эпохи Возрождения  [Текст] / В. В. Соколов. – М. : Высшая школа, 1962. – С. 19 – 22.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3095625" cy="45847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8641"/>
            <a:ext cx="3969276" cy="402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71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476672"/>
            <a:ext cx="5472608" cy="1143000"/>
          </a:xfrm>
        </p:spPr>
        <p:txBody>
          <a:bodyPr>
            <a:noAutofit/>
          </a:bodyPr>
          <a:lstStyle/>
          <a:p>
            <a:pPr lvl="0"/>
            <a:r>
              <a:rPr lang="ru-RU" sz="2400" dirty="0" err="1"/>
              <a:t>Еразм</a:t>
            </a:r>
            <a:r>
              <a:rPr lang="ru-RU" sz="2400" dirty="0"/>
              <a:t> </a:t>
            </a:r>
            <a:r>
              <a:rPr lang="uk-UA" sz="2400" dirty="0"/>
              <a:t>і Мор // Рассел, Бертран. Історія західної філософії  [Текст]; пер. з </a:t>
            </a:r>
            <a:r>
              <a:rPr lang="uk-UA" sz="2400" dirty="0" err="1"/>
              <a:t>англ</a:t>
            </a:r>
            <a:r>
              <a:rPr lang="uk-UA" sz="2400" dirty="0"/>
              <a:t>. 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>Ю</a:t>
            </a:r>
            <a:r>
              <a:rPr lang="uk-UA" sz="2400" dirty="0"/>
              <a:t>. </a:t>
            </a:r>
            <a:r>
              <a:rPr lang="uk-UA" sz="2400" dirty="0" err="1"/>
              <a:t>Ліснянської</a:t>
            </a:r>
            <a:r>
              <a:rPr lang="uk-UA" sz="2400" dirty="0"/>
              <a:t>, П. </a:t>
            </a:r>
            <a:r>
              <a:rPr lang="uk-UA" sz="2400" dirty="0" err="1"/>
              <a:t>Таращука</a:t>
            </a:r>
            <a:r>
              <a:rPr lang="uk-UA" sz="2400" dirty="0"/>
              <a:t> / Б. Рассел. – К. : Основи, 1995. – С. 430 – 438.</a:t>
            </a:r>
            <a:r>
              <a:rPr lang="ru-RU" sz="2400" dirty="0"/>
              <a:t>                                            </a:t>
            </a:r>
            <a:r>
              <a:rPr lang="en-US" sz="2400" dirty="0"/>
              <a:t>     </a:t>
            </a:r>
            <a:endParaRPr lang="ru-RU" sz="24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44824"/>
            <a:ext cx="2869052" cy="4314735"/>
          </a:xfrm>
        </p:spPr>
      </p:pic>
      <p:pic>
        <p:nvPicPr>
          <p:cNvPr id="2051" name="Picture 3" descr="D:\БІБЛІОТЕКА\Виставки\картинки Роттердамський\i_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908720"/>
            <a:ext cx="3117057" cy="451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28232" y="3373381"/>
            <a:ext cx="3810868" cy="60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53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58956"/>
            <a:ext cx="2664296" cy="4211966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139952" y="692696"/>
            <a:ext cx="4248472" cy="1582112"/>
          </a:xfrm>
        </p:spPr>
        <p:txBody>
          <a:bodyPr>
            <a:normAutofit fontScale="90000"/>
          </a:bodyPr>
          <a:lstStyle/>
          <a:p>
            <a:pPr lvl="0"/>
            <a:r>
              <a:rPr lang="uk-UA" sz="2000" dirty="0"/>
              <a:t>В</a:t>
            </a:r>
            <a:r>
              <a:rPr lang="ru-RU" sz="2000" dirty="0" err="1"/>
              <a:t>озникновение</a:t>
            </a:r>
            <a:r>
              <a:rPr lang="ru-RU" sz="2000" dirty="0"/>
              <a:t> Ренессансного скептицизма (Эразм </a:t>
            </a:r>
            <a:r>
              <a:rPr lang="ru-RU" sz="2000" dirty="0" err="1"/>
              <a:t>Роттердамский</a:t>
            </a:r>
            <a:r>
              <a:rPr lang="ru-RU" sz="2000" dirty="0"/>
              <a:t>) // Богуславский В. М. Скептицизм в философии [Текст] / В. М. Богуславский.– М. : Наука, 1990. – С. 39 – 49.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00577"/>
            <a:ext cx="3690240" cy="5688261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33102" y="3808273"/>
            <a:ext cx="3810868" cy="60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8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67944" y="3933056"/>
            <a:ext cx="5076056" cy="1359024"/>
          </a:xfrm>
        </p:spPr>
        <p:txBody>
          <a:bodyPr>
            <a:noAutofit/>
          </a:bodyPr>
          <a:lstStyle/>
          <a:p>
            <a:pPr lvl="0"/>
            <a:r>
              <a:rPr lang="uk-UA" sz="2400" dirty="0"/>
              <a:t>Еразм </a:t>
            </a:r>
            <a:r>
              <a:rPr lang="uk-UA" sz="2400" dirty="0" err="1"/>
              <a:t>Роттердамський</a:t>
            </a:r>
            <a:r>
              <a:rPr lang="uk-UA" sz="2400" dirty="0"/>
              <a:t> // Андрущенко В. П. Вступ до філософії: </a:t>
            </a:r>
            <a:r>
              <a:rPr lang="uk-UA" sz="2400" dirty="0" err="1"/>
              <a:t>навч</a:t>
            </a:r>
            <a:r>
              <a:rPr lang="uk-UA" sz="2400" dirty="0"/>
              <a:t>. </a:t>
            </a:r>
            <a:r>
              <a:rPr lang="uk-UA" sz="2400" dirty="0" err="1"/>
              <a:t>посіб</a:t>
            </a:r>
            <a:r>
              <a:rPr lang="uk-UA" sz="2400" dirty="0"/>
              <a:t>. / В. П. Андрущенко. – Х. : РИФ, 2005. – С.143 – 147.</a:t>
            </a:r>
            <a:endParaRPr lang="ru-RU" sz="24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60648"/>
            <a:ext cx="2298700" cy="34750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3660136" cy="54902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620220"/>
            <a:ext cx="4932040" cy="58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34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836712"/>
            <a:ext cx="4824536" cy="1143000"/>
          </a:xfrm>
        </p:spPr>
        <p:txBody>
          <a:bodyPr>
            <a:noAutofit/>
          </a:bodyPr>
          <a:lstStyle/>
          <a:p>
            <a:pPr lvl="0"/>
            <a:r>
              <a:rPr lang="uk-UA" sz="2400" dirty="0" err="1"/>
              <a:t>Дезідерій</a:t>
            </a:r>
            <a:r>
              <a:rPr lang="uk-UA" sz="2400" dirty="0"/>
              <a:t> Еразм </a:t>
            </a:r>
            <a:r>
              <a:rPr lang="uk-UA" sz="2400" dirty="0" err="1"/>
              <a:t>Роттердамський</a:t>
            </a:r>
            <a:r>
              <a:rPr lang="uk-UA" sz="2400" dirty="0"/>
              <a:t> // Вступ до філософії. Історико–філософська пропедевтика [Текст] : </a:t>
            </a:r>
            <a:r>
              <a:rPr lang="uk-UA" sz="2400" dirty="0" err="1"/>
              <a:t>підруч</a:t>
            </a:r>
            <a:r>
              <a:rPr lang="uk-UA" sz="2400" dirty="0"/>
              <a:t>. для </a:t>
            </a:r>
            <a:r>
              <a:rPr lang="uk-UA" sz="2400" dirty="0" err="1"/>
              <a:t>студ</a:t>
            </a:r>
            <a:r>
              <a:rPr lang="uk-UA" sz="2400" dirty="0"/>
              <a:t>. / Г. </a:t>
            </a:r>
            <a:r>
              <a:rPr lang="uk-UA" sz="2400" dirty="0" smtClean="0"/>
              <a:t>І. Волинка</a:t>
            </a:r>
            <a:r>
              <a:rPr lang="uk-UA" sz="2400" dirty="0"/>
              <a:t>, В.</a:t>
            </a:r>
            <a:r>
              <a:rPr lang="ru-RU" sz="2400" dirty="0"/>
              <a:t> </a:t>
            </a:r>
            <a:r>
              <a:rPr lang="uk-UA" sz="2400" dirty="0"/>
              <a:t>І. </a:t>
            </a:r>
            <a:r>
              <a:rPr lang="uk-UA" sz="2400" dirty="0" err="1"/>
              <a:t>Гусев</a:t>
            </a:r>
            <a:r>
              <a:rPr lang="uk-UA" sz="2400" dirty="0"/>
              <a:t>, І. В. </a:t>
            </a:r>
            <a:r>
              <a:rPr lang="uk-UA" sz="2400" dirty="0" err="1"/>
              <a:t>Огородник</a:t>
            </a:r>
            <a:r>
              <a:rPr lang="uk-UA" sz="2400" dirty="0"/>
              <a:t>, Ю. О. Федів; за ред.. Г. І. Волинка. – К. : Вища школа, 1999. – С. 246 – 247.</a:t>
            </a:r>
            <a:endParaRPr lang="ru-RU" sz="24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734289"/>
            <a:ext cx="2376264" cy="3791055"/>
          </a:xfrm>
        </p:spPr>
      </p:pic>
      <p:pic>
        <p:nvPicPr>
          <p:cNvPr id="1026" name="Picture 2" descr="D:\БІБЛІОТЕКА\Виставки\картинки Роттердамський\Альбрехт Дюрер гравюра Дезидерий Эразм Роттердамски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20688"/>
            <a:ext cx="4009405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34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95936" y="1340768"/>
            <a:ext cx="4381872" cy="3598336"/>
          </a:xfrm>
        </p:spPr>
        <p:txBody>
          <a:bodyPr/>
          <a:lstStyle/>
          <a:p>
            <a:pPr lvl="0"/>
            <a:r>
              <a:rPr lang="ru-RU" sz="2800" dirty="0"/>
              <a:t>Эразм </a:t>
            </a:r>
            <a:r>
              <a:rPr lang="ru-RU" sz="2800" dirty="0" err="1"/>
              <a:t>Роттердамский</a:t>
            </a:r>
            <a:r>
              <a:rPr lang="uk-UA" sz="2800" dirty="0"/>
              <a:t> // </a:t>
            </a:r>
            <a:r>
              <a:rPr lang="ru-RU" sz="2800" dirty="0"/>
              <a:t>Мир философии [Текст] : в 2–х ч. : книга для чтения. Ч. 2: Человек. Общество. Культура / сост. П. С. Гуревич, В. И. Столяров. – М. : Политиздат, 1991. – С. 12 – 14.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92" y="790435"/>
            <a:ext cx="3240212" cy="472679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30294" y="2837026"/>
            <a:ext cx="3969276" cy="402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1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2276872"/>
            <a:ext cx="3168353" cy="1359024"/>
          </a:xfrm>
        </p:spPr>
        <p:txBody>
          <a:bodyPr>
            <a:noAutofit/>
          </a:bodyPr>
          <a:lstStyle/>
          <a:p>
            <a:pPr lvl="0"/>
            <a:r>
              <a:rPr lang="ru-RU" sz="2200" dirty="0"/>
              <a:t>Ганс Гольбейн Младший. Руки </a:t>
            </a:r>
            <a:r>
              <a:rPr lang="ru-RU" sz="2200" dirty="0" err="1"/>
              <a:t>Еразма</a:t>
            </a:r>
            <a:r>
              <a:rPr lang="ru-RU" sz="2200" dirty="0"/>
              <a:t>. Париж, Лувр, кабинет рисунков : [Изобразительный материал] // </a:t>
            </a:r>
            <a:r>
              <a:rPr lang="ru-RU" sz="2200" dirty="0" err="1"/>
              <a:t>Герси</a:t>
            </a:r>
            <a:r>
              <a:rPr lang="ru-RU" sz="2200" dirty="0"/>
              <a:t>, Тереза. Шедевры немецкого Возрождения [Текст] = </a:t>
            </a:r>
            <a:r>
              <a:rPr lang="ru-RU" sz="2200" dirty="0" err="1"/>
              <a:t>Teresa</a:t>
            </a:r>
            <a:r>
              <a:rPr lang="ru-RU" sz="2200" dirty="0"/>
              <a:t> </a:t>
            </a:r>
            <a:r>
              <a:rPr lang="ru-RU" sz="2200" dirty="0" err="1"/>
              <a:t>Gerszi</a:t>
            </a:r>
            <a:r>
              <a:rPr lang="ru-RU" sz="2200" dirty="0"/>
              <a:t>. </a:t>
            </a:r>
            <a:r>
              <a:rPr lang="ru-RU" sz="2200" dirty="0" err="1"/>
              <a:t>Capolavori</a:t>
            </a:r>
            <a:r>
              <a:rPr lang="ru-RU" sz="2200" dirty="0"/>
              <a:t> </a:t>
            </a:r>
            <a:r>
              <a:rPr lang="ru-RU" sz="2200" dirty="0" err="1"/>
              <a:t>del</a:t>
            </a:r>
            <a:r>
              <a:rPr lang="ru-RU" sz="2200" dirty="0"/>
              <a:t> </a:t>
            </a:r>
            <a:r>
              <a:rPr lang="ru-RU" sz="2200" dirty="0" err="1"/>
              <a:t>Rinascimento</a:t>
            </a:r>
            <a:r>
              <a:rPr lang="ru-RU" sz="2200" dirty="0"/>
              <a:t> </a:t>
            </a:r>
            <a:r>
              <a:rPr lang="ru-RU" sz="2200" dirty="0" err="1"/>
              <a:t>tedesco</a:t>
            </a:r>
            <a:r>
              <a:rPr lang="ru-RU" sz="2200" dirty="0"/>
              <a:t> : альбом / Т. </a:t>
            </a:r>
            <a:r>
              <a:rPr lang="ru-RU" sz="2200" dirty="0" err="1"/>
              <a:t>Герси</a:t>
            </a:r>
            <a:r>
              <a:rPr lang="ru-RU" sz="2200" dirty="0"/>
              <a:t> ; пер. с фр. Т.А. Савицкой. – М. : Изобразительное искусство, 1984. – Рис. 35.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787" y="476672"/>
            <a:ext cx="5523489" cy="56886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522993"/>
            <a:ext cx="2664296" cy="42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731520"/>
            <a:ext cx="7344816" cy="500173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vi-VN" sz="4400" b="1" dirty="0"/>
              <a:t>Ера́зм </a:t>
            </a:r>
            <a:r>
              <a:rPr lang="vi-VN" sz="4400" b="1" dirty="0" smtClean="0"/>
              <a:t>Ротерда́мський</a:t>
            </a:r>
            <a:r>
              <a:rPr lang="uk-UA" sz="4400" b="1" dirty="0" smtClean="0"/>
              <a:t> – </a:t>
            </a:r>
          </a:p>
          <a:p>
            <a:pPr marL="45720" indent="0" algn="ctr">
              <a:buNone/>
            </a:pPr>
            <a:r>
              <a:rPr lang="ru-RU" sz="3200" i="1" dirty="0" smtClean="0"/>
              <a:t>(лат.</a:t>
            </a:r>
            <a:r>
              <a:rPr lang="ru-RU" sz="3200" i="1" dirty="0"/>
              <a:t> </a:t>
            </a:r>
            <a:r>
              <a:rPr lang="en-US" sz="3200" i="1" dirty="0" smtClean="0"/>
              <a:t>Desiderius </a:t>
            </a:r>
            <a:r>
              <a:rPr lang="en-US" sz="3200" i="1" dirty="0"/>
              <a:t>Erasmus </a:t>
            </a:r>
            <a:r>
              <a:rPr lang="en-US" sz="3200" i="1" dirty="0" err="1" smtClean="0"/>
              <a:t>Roterodamus</a:t>
            </a:r>
            <a:r>
              <a:rPr lang="uk-UA" sz="3200" i="1" dirty="0"/>
              <a:t>,</a:t>
            </a:r>
            <a:endParaRPr lang="uk-UA" sz="3200" i="1" dirty="0" smtClean="0"/>
          </a:p>
          <a:p>
            <a:pPr marL="45720" indent="0" algn="ctr">
              <a:buNone/>
            </a:pPr>
            <a:r>
              <a:rPr lang="uk-UA" sz="3200" i="1" dirty="0" smtClean="0"/>
              <a:t>Псевдонім: Герхард </a:t>
            </a:r>
            <a:r>
              <a:rPr lang="uk-UA" sz="3200" i="1" dirty="0" err="1" smtClean="0"/>
              <a:t>Герхардс</a:t>
            </a:r>
            <a:r>
              <a:rPr lang="uk-UA" sz="3200" i="1" dirty="0" smtClean="0"/>
              <a:t>,</a:t>
            </a:r>
          </a:p>
          <a:p>
            <a:pPr marL="45720" indent="0" algn="ctr">
              <a:buNone/>
            </a:pPr>
            <a:r>
              <a:rPr lang="ru-RU" sz="3200" i="1" dirty="0" smtClean="0"/>
              <a:t> 27 </a:t>
            </a:r>
            <a:r>
              <a:rPr lang="ru-RU" sz="3200" i="1" dirty="0" err="1"/>
              <a:t>жовтня</a:t>
            </a:r>
            <a:r>
              <a:rPr lang="ru-RU" sz="3200" i="1" dirty="0"/>
              <a:t>, 1466 — </a:t>
            </a:r>
            <a:r>
              <a:rPr lang="ru-RU" sz="3200" i="1" dirty="0" smtClean="0"/>
              <a:t>12 </a:t>
            </a:r>
            <a:r>
              <a:rPr lang="ru-RU" sz="3200" i="1" dirty="0" err="1"/>
              <a:t>липня</a:t>
            </a:r>
            <a:r>
              <a:rPr lang="ru-RU" sz="3200" i="1" dirty="0"/>
              <a:t>, </a:t>
            </a:r>
            <a:r>
              <a:rPr lang="ru-RU" sz="3200" i="1" dirty="0" smtClean="0"/>
              <a:t>1536)</a:t>
            </a:r>
          </a:p>
          <a:p>
            <a:pPr marL="45720" indent="0" algn="ctr">
              <a:buNone/>
            </a:pPr>
            <a:r>
              <a:rPr lang="uk-UA" sz="3200" i="1" dirty="0"/>
              <a:t>в</a:t>
            </a:r>
            <a:r>
              <a:rPr lang="uk-UA" sz="3200" i="1" dirty="0" smtClean="0"/>
              <a:t>чений-гуманіст, письменник, філософ, богослов, видатний представник «північного Відродження»</a:t>
            </a:r>
          </a:p>
        </p:txBody>
      </p:sp>
    </p:spTree>
    <p:extLst>
      <p:ext uri="{BB962C8B-B14F-4D97-AF65-F5344CB8AC3E}">
        <p14:creationId xmlns:p14="http://schemas.microsoft.com/office/powerpoint/2010/main" val="383199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310336"/>
            <a:ext cx="8496944" cy="1359024"/>
          </a:xfrm>
        </p:spPr>
        <p:txBody>
          <a:bodyPr>
            <a:noAutofit/>
          </a:bodyPr>
          <a:lstStyle/>
          <a:p>
            <a:pPr lvl="0"/>
            <a:r>
              <a:rPr lang="uk-UA" sz="2400" dirty="0" err="1"/>
              <a:t>Градовський</a:t>
            </a:r>
            <a:r>
              <a:rPr lang="uk-UA" sz="2400" dirty="0"/>
              <a:t> А. В. «Розум без почуттів – ніщо!». Вивчення «Похвального слова </a:t>
            </a:r>
            <a:r>
              <a:rPr lang="uk-UA" sz="2400" dirty="0" err="1"/>
              <a:t>Глупоті</a:t>
            </a:r>
            <a:r>
              <a:rPr lang="uk-UA" sz="2400" dirty="0"/>
              <a:t> » Е. </a:t>
            </a:r>
            <a:r>
              <a:rPr lang="uk-UA" sz="2400" dirty="0" err="1"/>
              <a:t>Роттердамського</a:t>
            </a:r>
            <a:r>
              <a:rPr lang="uk-UA" sz="2400" dirty="0"/>
              <a:t> </a:t>
            </a:r>
            <a:r>
              <a:rPr lang="ru-RU" sz="2400" dirty="0"/>
              <a:t>[Текст] /</a:t>
            </a:r>
            <a:r>
              <a:rPr lang="uk-UA" sz="2400" dirty="0"/>
              <a:t> А. В. Грабовський // Зарубіжна література в навчальних закладах. – 2000.– № 6. – С. 39 – 42.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3600400" cy="50791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7"/>
          <a:stretch/>
        </p:blipFill>
        <p:spPr>
          <a:xfrm>
            <a:off x="5076056" y="116632"/>
            <a:ext cx="3378436" cy="500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44624"/>
            <a:ext cx="7344816" cy="1359024"/>
          </a:xfrm>
        </p:spPr>
        <p:txBody>
          <a:bodyPr>
            <a:normAutofit fontScale="90000"/>
          </a:bodyPr>
          <a:lstStyle/>
          <a:p>
            <a:pPr lvl="0"/>
            <a:r>
              <a:rPr lang="uk-UA" sz="2400" dirty="0" err="1"/>
              <a:t>Градовський</a:t>
            </a:r>
            <a:r>
              <a:rPr lang="uk-UA" sz="2400" dirty="0"/>
              <a:t> А. В. Еразм </a:t>
            </a:r>
            <a:r>
              <a:rPr lang="uk-UA" sz="2400" dirty="0" err="1"/>
              <a:t>Ротердамський</a:t>
            </a:r>
            <a:r>
              <a:rPr lang="uk-UA" sz="2400" dirty="0"/>
              <a:t> і його «Похвальне слово </a:t>
            </a:r>
            <a:r>
              <a:rPr lang="uk-UA" sz="2400" dirty="0" err="1"/>
              <a:t>Глупоті</a:t>
            </a:r>
            <a:r>
              <a:rPr lang="uk-UA" sz="2400" dirty="0"/>
              <a:t>» </a:t>
            </a:r>
            <a:r>
              <a:rPr lang="ru-RU" sz="2400" dirty="0"/>
              <a:t>[Текст] /</a:t>
            </a:r>
            <a:r>
              <a:rPr lang="uk-UA" sz="2400" dirty="0"/>
              <a:t> А. В. Грабовський // Всесвітня література та культура в навчальних закладах України. – 2006. – № 9. – С. 9 – 12.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6"/>
          <a:stretch/>
        </p:blipFill>
        <p:spPr>
          <a:xfrm>
            <a:off x="5220072" y="1431074"/>
            <a:ext cx="3699401" cy="51662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43598"/>
            <a:ext cx="3672408" cy="529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5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5166320"/>
            <a:ext cx="8640960" cy="1359024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Эразм </a:t>
            </a:r>
            <a:r>
              <a:rPr lang="ru-RU" sz="2400" dirty="0" err="1"/>
              <a:t>Роттердамский</a:t>
            </a:r>
            <a:r>
              <a:rPr lang="ru-RU" sz="2400" dirty="0"/>
              <a:t> // Хрестоматия по западноевропейской литературе [Текст] : эпоха Возрождения: для высших учебных заведений / сост. Д. И. </a:t>
            </a:r>
            <a:r>
              <a:rPr lang="ru-RU" sz="2400" dirty="0" err="1"/>
              <a:t>Пуришев</a:t>
            </a:r>
            <a:r>
              <a:rPr lang="ru-RU" sz="2400" dirty="0"/>
              <a:t>. – 3</a:t>
            </a:r>
            <a:r>
              <a:rPr lang="uk-UA" sz="2400" dirty="0"/>
              <a:t>-</a:t>
            </a:r>
            <a:r>
              <a:rPr lang="ru-RU" sz="2400" dirty="0"/>
              <a:t>е изд., доп. – М. : Государственное </a:t>
            </a:r>
            <a:r>
              <a:rPr lang="ru-RU" sz="2400" dirty="0" err="1"/>
              <a:t>учебно</a:t>
            </a:r>
            <a:r>
              <a:rPr lang="ru-RU" sz="2400" dirty="0"/>
              <a:t>–педагогическое издательство Министерства просвещения РСФСР, 1947. – С. 199 – 218.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7990"/>
            <a:ext cx="3224186" cy="4844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1" y="476672"/>
            <a:ext cx="2798821" cy="36958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81417"/>
            <a:ext cx="2203169" cy="36008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129" y="1561431"/>
            <a:ext cx="2175095" cy="333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04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170360"/>
          </a:xfrm>
        </p:spPr>
        <p:txBody>
          <a:bodyPr>
            <a:noAutofit/>
          </a:bodyPr>
          <a:lstStyle/>
          <a:p>
            <a:pPr lvl="0"/>
            <a:r>
              <a:rPr lang="uk-UA" sz="2200" dirty="0" err="1"/>
              <a:t>Кобів</a:t>
            </a:r>
            <a:r>
              <a:rPr lang="uk-UA" sz="2200" dirty="0"/>
              <a:t> Й. Еразм </a:t>
            </a:r>
            <a:r>
              <a:rPr lang="uk-UA" sz="2200" dirty="0" err="1"/>
              <a:t>Роттердамський</a:t>
            </a:r>
            <a:r>
              <a:rPr lang="uk-UA" sz="2200" dirty="0"/>
              <a:t> і його сатиричне перо // </a:t>
            </a:r>
            <a:r>
              <a:rPr lang="uk-UA" sz="2200" dirty="0" err="1"/>
              <a:t>Роттердамский</a:t>
            </a:r>
            <a:r>
              <a:rPr lang="uk-UA" sz="2200" dirty="0"/>
              <a:t> Еразм. Похвала </a:t>
            </a:r>
            <a:r>
              <a:rPr lang="uk-UA" sz="2200" dirty="0" err="1"/>
              <a:t>Глупоті</a:t>
            </a:r>
            <a:r>
              <a:rPr lang="uk-UA" sz="2200" dirty="0"/>
              <a:t>. Домашні бесіди </a:t>
            </a:r>
            <a:r>
              <a:rPr lang="ru-RU" sz="2200" dirty="0"/>
              <a:t>[Текст]</a:t>
            </a:r>
            <a:r>
              <a:rPr lang="uk-UA" sz="2200" dirty="0"/>
              <a:t> / Й. </a:t>
            </a:r>
            <a:r>
              <a:rPr lang="uk-UA" sz="2200" dirty="0" err="1"/>
              <a:t>Кобів</a:t>
            </a:r>
            <a:r>
              <a:rPr lang="uk-UA" sz="2200" dirty="0"/>
              <a:t>; пер. з лат. </a:t>
            </a:r>
            <a:r>
              <a:rPr lang="uk-UA" sz="2200" dirty="0" smtClean="0"/>
              <a:t/>
            </a:r>
            <a:br>
              <a:rPr lang="uk-UA" sz="2200" dirty="0" smtClean="0"/>
            </a:br>
            <a:r>
              <a:rPr lang="uk-UA" sz="2200" dirty="0" smtClean="0"/>
              <a:t>В</a:t>
            </a:r>
            <a:r>
              <a:rPr lang="uk-UA" sz="2200" dirty="0"/>
              <a:t>. Литвинова, Й. </a:t>
            </a:r>
            <a:r>
              <a:rPr lang="uk-UA" sz="2200" dirty="0" err="1"/>
              <a:t>Кобова</a:t>
            </a:r>
            <a:r>
              <a:rPr lang="uk-UA" sz="2200" dirty="0"/>
              <a:t>. – К. : Основи, 1993. – С. 3 – 11.</a:t>
            </a:r>
            <a:endParaRPr lang="ru-RU" sz="2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2673160" cy="3967497"/>
          </a:xfrm>
          <a:prstGeom prst="rect">
            <a:avLst/>
          </a:prstGeo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107504" y="5668304"/>
            <a:ext cx="8786241" cy="1189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dirty="0" err="1"/>
              <a:t>Роттердамський</a:t>
            </a:r>
            <a:r>
              <a:rPr lang="ru-RU" sz="2400" dirty="0"/>
              <a:t> </a:t>
            </a:r>
            <a:r>
              <a:rPr lang="ru-RU" sz="2400" dirty="0" err="1"/>
              <a:t>Еразм</a:t>
            </a:r>
            <a:r>
              <a:rPr lang="ru-RU" sz="2400" dirty="0"/>
              <a:t>. Похвала </a:t>
            </a:r>
            <a:r>
              <a:rPr lang="ru-RU" sz="2400" dirty="0" err="1"/>
              <a:t>Глупоті</a:t>
            </a:r>
            <a:r>
              <a:rPr lang="ru-RU" sz="2400" dirty="0"/>
              <a:t>. </a:t>
            </a:r>
            <a:r>
              <a:rPr lang="ru-RU" sz="2400" dirty="0" err="1"/>
              <a:t>Домашні</a:t>
            </a:r>
            <a:r>
              <a:rPr lang="ru-RU" sz="2400" dirty="0"/>
              <a:t> </a:t>
            </a:r>
            <a:r>
              <a:rPr lang="ru-RU" sz="2400" dirty="0" err="1"/>
              <a:t>бесіди</a:t>
            </a:r>
            <a:r>
              <a:rPr lang="ru-RU" sz="2400" dirty="0"/>
              <a:t> [Текст] / Е. </a:t>
            </a:r>
            <a:r>
              <a:rPr lang="ru-RU" sz="2400" dirty="0" err="1"/>
              <a:t>Роттердамський</a:t>
            </a:r>
            <a:r>
              <a:rPr lang="ru-RU" sz="2400" dirty="0"/>
              <a:t>; пер. з лат</a:t>
            </a:r>
            <a:r>
              <a:rPr lang="uk-UA" sz="2400" dirty="0"/>
              <a:t>.</a:t>
            </a:r>
            <a:r>
              <a:rPr lang="ru-RU" sz="2400" dirty="0"/>
              <a:t> В. Литвинова, Й. </a:t>
            </a:r>
            <a:r>
              <a:rPr lang="ru-RU" sz="2400" dirty="0" err="1"/>
              <a:t>Кобова</a:t>
            </a:r>
            <a:r>
              <a:rPr lang="ru-RU" sz="2400" dirty="0"/>
              <a:t>. – К. : </a:t>
            </a:r>
            <a:r>
              <a:rPr lang="ru-RU" sz="2400" dirty="0" err="1"/>
              <a:t>Основи</a:t>
            </a:r>
            <a:r>
              <a:rPr lang="ru-RU" sz="2400" dirty="0"/>
              <a:t>, 1993. – 319 с.</a:t>
            </a:r>
          </a:p>
        </p:txBody>
      </p:sp>
      <p:pic>
        <p:nvPicPr>
          <p:cNvPr id="3074" name="Picture 2" descr="D:\БІБЛІОТЕКА\Виставки\картинки Роттердамський\Folly_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341087"/>
            <a:ext cx="223351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БІБЛІОТЕКА\Виставки\картинки Роттердамський\Folly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860" y="1359000"/>
            <a:ext cx="2014538" cy="307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БІБЛІОТЕКА\Виставки\картинки Роттердамський\Folly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2255837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5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496" y="5238328"/>
            <a:ext cx="8964488" cy="1359024"/>
          </a:xfrm>
        </p:spPr>
        <p:txBody>
          <a:bodyPr>
            <a:noAutofit/>
          </a:bodyPr>
          <a:lstStyle/>
          <a:p>
            <a:pPr lvl="0"/>
            <a:r>
              <a:rPr lang="uk-UA" sz="2400" dirty="0" err="1"/>
              <a:t>Нидерландские</a:t>
            </a:r>
            <a:r>
              <a:rPr lang="uk-UA" sz="2400" dirty="0"/>
              <a:t> </a:t>
            </a:r>
            <a:r>
              <a:rPr lang="uk-UA" sz="2400" dirty="0" err="1"/>
              <a:t>гуманист</a:t>
            </a:r>
            <a:r>
              <a:rPr lang="ru-RU" sz="2400" dirty="0"/>
              <a:t>ы и Эразм </a:t>
            </a:r>
            <a:r>
              <a:rPr lang="ru-RU" sz="2400" dirty="0" err="1"/>
              <a:t>Роттердамский</a:t>
            </a:r>
            <a:r>
              <a:rPr lang="ru-RU" sz="2400" dirty="0"/>
              <a:t> </a:t>
            </a:r>
            <a:r>
              <a:rPr lang="uk-UA" sz="2400" dirty="0"/>
              <a:t>//</a:t>
            </a:r>
            <a:r>
              <a:rPr lang="ru-RU" sz="2400" dirty="0"/>
              <a:t> История всемирной литературы [Текст] : в девяти томах. Т.3 / АН СССР институт мировой литературы им. А. М. Горького; под ред.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Х</a:t>
            </a:r>
            <a:r>
              <a:rPr lang="ru-RU" sz="2400" dirty="0"/>
              <a:t>. Г. </a:t>
            </a:r>
            <a:r>
              <a:rPr lang="ru-RU" sz="2400" dirty="0" err="1"/>
              <a:t>Короглы</a:t>
            </a:r>
            <a:r>
              <a:rPr lang="ru-RU" sz="2400" dirty="0"/>
              <a:t>, А. Д. Михайлова. – М. : Наука, 1985. –</a:t>
            </a:r>
            <a:r>
              <a:rPr lang="uk-UA" sz="2400" dirty="0"/>
              <a:t> С</a:t>
            </a:r>
            <a:r>
              <a:rPr lang="ru-RU" sz="2400" dirty="0"/>
              <a:t>.165 – 172.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6019">
            <a:off x="5253085" y="407888"/>
            <a:ext cx="3231854" cy="43879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0820">
            <a:off x="512368" y="343266"/>
            <a:ext cx="3302931" cy="44895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622" y="402653"/>
            <a:ext cx="3503618" cy="448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5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84976" cy="1359024"/>
          </a:xfrm>
        </p:spPr>
        <p:txBody>
          <a:bodyPr>
            <a:noAutofit/>
          </a:bodyPr>
          <a:lstStyle/>
          <a:p>
            <a:pPr lvl="0"/>
            <a:r>
              <a:rPr lang="ru-RU" sz="2200" dirty="0" err="1"/>
              <a:t>Пуришев</a:t>
            </a:r>
            <a:r>
              <a:rPr lang="ru-RU" sz="2200" dirty="0"/>
              <a:t> Б. Немецкий и нидерландский гуманизм: [вступ. ст.] // Брандт С. Корабль дураков. </a:t>
            </a:r>
            <a:r>
              <a:rPr lang="ru-RU" sz="2200" dirty="0" err="1"/>
              <a:t>Роттердамский</a:t>
            </a:r>
            <a:r>
              <a:rPr lang="ru-RU" sz="2200" dirty="0"/>
              <a:t> Э. Похвала Глупости. Письма темных людей. Ульрих Фон </a:t>
            </a:r>
            <a:r>
              <a:rPr lang="ru-RU" sz="2200" dirty="0" err="1"/>
              <a:t>Гуттен</a:t>
            </a:r>
            <a:r>
              <a:rPr lang="ru-RU" sz="2200" dirty="0"/>
              <a:t>. Диалоги / пер. с нем. и  лат. – М. : Художественная литература, 1971. С. 5 – 22. (Серия «Библиотека всемирной литературы». Серия первая. Литература  Древнего Востока, Античного мира, Средних веков, Возрождения,  ХVII  и XVIII веков.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Том </a:t>
            </a:r>
            <a:r>
              <a:rPr lang="ru-RU" sz="2200" dirty="0"/>
              <a:t>33.)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49"/>
          <a:stretch/>
        </p:blipFill>
        <p:spPr>
          <a:xfrm>
            <a:off x="3096474" y="2852936"/>
            <a:ext cx="3203718" cy="39812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23247"/>
            <a:ext cx="2942671" cy="42300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59104">
            <a:off x="6224051" y="3973506"/>
            <a:ext cx="3282736" cy="179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1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60032" y="620688"/>
            <a:ext cx="4139952" cy="5823520"/>
          </a:xfrm>
        </p:spPr>
        <p:txBody>
          <a:bodyPr/>
          <a:lstStyle/>
          <a:p>
            <a:pPr lvl="0"/>
            <a:r>
              <a:rPr lang="uk-UA" sz="2400" dirty="0"/>
              <a:t>Творчість Еразма </a:t>
            </a:r>
            <a:r>
              <a:rPr lang="uk-UA" sz="2400" dirty="0" err="1"/>
              <a:t>Роттердамського</a:t>
            </a:r>
            <a:r>
              <a:rPr lang="uk-UA" sz="2400" dirty="0"/>
              <a:t> // Зарубіжна література ранніх епох . Античність. Середні віки. Відродження : </a:t>
            </a:r>
            <a:r>
              <a:rPr lang="uk-UA" sz="2400" dirty="0" err="1"/>
              <a:t>навч</a:t>
            </a:r>
            <a:r>
              <a:rPr lang="uk-UA" sz="2400" dirty="0"/>
              <a:t>. </a:t>
            </a:r>
            <a:r>
              <a:rPr lang="uk-UA" sz="2400" dirty="0" err="1"/>
              <a:t>посіб</a:t>
            </a:r>
            <a:r>
              <a:rPr lang="uk-UA" sz="2400" dirty="0"/>
              <a:t>. / Ф. І. </a:t>
            </a:r>
            <a:r>
              <a:rPr lang="uk-UA" sz="2400" dirty="0" err="1"/>
              <a:t>Прокаєв</a:t>
            </a:r>
            <a:r>
              <a:rPr lang="uk-UA" sz="2400" dirty="0"/>
              <a:t>, Б. В. Кульчинський, Ю. Л. Булаховська, І. В. </a:t>
            </a:r>
            <a:r>
              <a:rPr lang="uk-UA" sz="2400" dirty="0" err="1"/>
              <a:t>Долганов</a:t>
            </a:r>
            <a:r>
              <a:rPr lang="uk-UA" sz="2400" dirty="0"/>
              <a:t>. – К. : Вища школа, 1994. – С. 239 – 243.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3766403" cy="5877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20688"/>
            <a:ext cx="4283968" cy="50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53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5382344"/>
            <a:ext cx="8640960" cy="1287016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Эразм и его «Похвала Глупости» // Коган П. С.  Хрестоматия по истории западноевропейской литературы [Текст]. Т. І / П. С. Коган. – Москва – Ленинград: Государственное издательство, 1929. –  С. 156  – 164.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022" y="427573"/>
            <a:ext cx="3087058" cy="42257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3360503" cy="48476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55173" y="2437277"/>
            <a:ext cx="3810868" cy="60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45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45534" y="764704"/>
            <a:ext cx="6018954" cy="1519039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Гуманизм в Нидерландах // История  западноевропейской литературы: раннее средневековье и  Возрождение [Текст] / М. П. Алексеев, В. М. </a:t>
            </a:r>
            <a:r>
              <a:rPr lang="ru-RU" sz="2400" dirty="0" err="1"/>
              <a:t>Жирмунский</a:t>
            </a:r>
            <a:r>
              <a:rPr lang="ru-RU" sz="2400" dirty="0"/>
              <a:t>, С. С. </a:t>
            </a:r>
            <a:r>
              <a:rPr lang="ru-RU" sz="2400" dirty="0" err="1"/>
              <a:t>Мокульский</a:t>
            </a:r>
            <a:r>
              <a:rPr lang="ru-RU" sz="2400" dirty="0"/>
              <a:t>, А. А. Смирнов; под общ. ред. В. М. </a:t>
            </a:r>
            <a:r>
              <a:rPr lang="ru-RU" sz="2400" dirty="0" err="1"/>
              <a:t>Жирмунского</a:t>
            </a:r>
            <a:r>
              <a:rPr lang="ru-RU" sz="2400" dirty="0"/>
              <a:t>. – М. : Государственное </a:t>
            </a:r>
            <a:r>
              <a:rPr lang="ru-RU" sz="2400" dirty="0" err="1"/>
              <a:t>учебно</a:t>
            </a:r>
            <a:r>
              <a:rPr lang="ru-RU" sz="2400" dirty="0"/>
              <a:t>–педагогическое издательство Министерства просвещения РСФСР, 1947. – С. 394 – 399.</a:t>
            </a:r>
            <a:br>
              <a:rPr lang="ru-RU" sz="2400" dirty="0"/>
            </a:br>
            <a:endParaRPr lang="ru-RU" sz="2400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2766022" cy="44782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780928"/>
            <a:ext cx="551408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0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16016" y="2924944"/>
            <a:ext cx="4176464" cy="792088"/>
          </a:xfrm>
        </p:spPr>
        <p:txBody>
          <a:bodyPr>
            <a:noAutofit/>
          </a:bodyPr>
          <a:lstStyle/>
          <a:p>
            <a:r>
              <a:rPr lang="ru-RU" sz="2400" dirty="0"/>
              <a:t>Эразм </a:t>
            </a:r>
            <a:r>
              <a:rPr lang="ru-RU" sz="2400" dirty="0" err="1"/>
              <a:t>Роттердамский</a:t>
            </a:r>
            <a:r>
              <a:rPr lang="ru-RU" sz="2400" dirty="0"/>
              <a:t> //  Краткая литературная энциклопедия [Текст]. Т.8: Флобер – </a:t>
            </a:r>
            <a:r>
              <a:rPr lang="ru-RU" sz="2400" dirty="0" err="1"/>
              <a:t>Яшпал</a:t>
            </a:r>
            <a:r>
              <a:rPr lang="ru-RU" sz="2400" dirty="0"/>
              <a:t> / Государственное научное издательство «Советская энциклопедия»; гл. ред. А. А. Сурков. – М. : Советская энциклопедия, 1975. –Столб. 935 – 937. : </a:t>
            </a:r>
            <a:r>
              <a:rPr lang="ru-RU" sz="2400" dirty="0" err="1"/>
              <a:t>иллюстр</a:t>
            </a:r>
            <a:r>
              <a:rPr lang="ru-RU" sz="2400" dirty="0"/>
              <a:t>.– (Энциклопедии. Словари. Справочники ). </a:t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56" y="757952"/>
            <a:ext cx="4534858" cy="51134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451054"/>
            <a:ext cx="3563888" cy="420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64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6298" y="1333387"/>
            <a:ext cx="3960440" cy="399362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200" i="1" dirty="0"/>
              <a:t>Ганс Гольбейн </a:t>
            </a:r>
            <a:r>
              <a:rPr lang="ru-RU" sz="3200" i="1" dirty="0" err="1"/>
              <a:t>Молодший</a:t>
            </a:r>
            <a:r>
              <a:rPr lang="ru-RU" sz="3200" i="1" dirty="0"/>
              <a:t>, </a:t>
            </a:r>
          </a:p>
          <a:p>
            <a:pPr marL="45720" indent="0" algn="ctr">
              <a:buNone/>
            </a:pPr>
            <a:r>
              <a:rPr lang="ru-RU" sz="3200" i="1" dirty="0"/>
              <a:t>Портрет </a:t>
            </a:r>
            <a:r>
              <a:rPr lang="ru-RU" sz="3200" i="1" dirty="0" err="1"/>
              <a:t>Еразма</a:t>
            </a:r>
            <a:r>
              <a:rPr lang="ru-RU" sz="3200" i="1" dirty="0"/>
              <a:t> </a:t>
            </a:r>
            <a:r>
              <a:rPr lang="ru-RU" sz="3200" i="1" dirty="0" err="1"/>
              <a:t>Роттердамського</a:t>
            </a:r>
            <a:r>
              <a:rPr lang="ru-RU" sz="3200" i="1" dirty="0"/>
              <a:t>,</a:t>
            </a:r>
          </a:p>
          <a:p>
            <a:pPr marL="45720" indent="0" algn="ctr">
              <a:buNone/>
            </a:pPr>
            <a:r>
              <a:rPr lang="ru-RU" sz="3200" i="1" dirty="0"/>
              <a:t>1523 </a:t>
            </a:r>
            <a:r>
              <a:rPr lang="ru-RU" sz="3200" i="1" dirty="0" err="1"/>
              <a:t>рік</a:t>
            </a:r>
            <a:r>
              <a:rPr lang="ru-RU" sz="3200" i="1" dirty="0"/>
              <a:t>,</a:t>
            </a:r>
          </a:p>
          <a:p>
            <a:pPr marL="45720" indent="0" algn="ctr">
              <a:buNone/>
            </a:pPr>
            <a:r>
              <a:rPr lang="ru-RU" sz="3200" i="1" smtClean="0"/>
              <a:t>Нідерланди</a:t>
            </a:r>
            <a:endParaRPr lang="ru-RU" sz="3200" i="1" dirty="0"/>
          </a:p>
          <a:p>
            <a:pPr marL="45720" indent="0" algn="ctr">
              <a:buNone/>
            </a:pPr>
            <a:endParaRPr lang="uk-UA" sz="3200" i="1" dirty="0" smtClean="0"/>
          </a:p>
        </p:txBody>
      </p:sp>
      <p:pic>
        <p:nvPicPr>
          <p:cNvPr id="4" name="Picture 2" descr="C:\Users\Прес-центр\Desktop\Роттердамський\16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4541093" cy="642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1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1196752"/>
            <a:ext cx="6264696" cy="1359024"/>
          </a:xfrm>
        </p:spPr>
        <p:txBody>
          <a:bodyPr>
            <a:noAutofit/>
          </a:bodyPr>
          <a:lstStyle/>
          <a:p>
            <a:r>
              <a:rPr lang="ru-RU" sz="2400" dirty="0"/>
              <a:t>Педагогика Германии в период Реформации. Эразм </a:t>
            </a:r>
            <a:r>
              <a:rPr lang="ru-RU" sz="2400" dirty="0" err="1"/>
              <a:t>Роттердамский</a:t>
            </a:r>
            <a:r>
              <a:rPr lang="ru-RU" sz="2400" dirty="0"/>
              <a:t> // Хрестоматия по истории педагогики.– Т. 1: Античный мир. Средние века. Начало нового времени: для </a:t>
            </a:r>
            <a:r>
              <a:rPr lang="ru-RU" sz="2400" dirty="0" err="1"/>
              <a:t>высш</a:t>
            </a:r>
            <a:r>
              <a:rPr lang="ru-RU" sz="2400" dirty="0"/>
              <a:t>. </a:t>
            </a:r>
            <a:r>
              <a:rPr lang="ru-RU" sz="2400" dirty="0" err="1"/>
              <a:t>пед</a:t>
            </a:r>
            <a:r>
              <a:rPr lang="ru-RU" sz="2400" dirty="0"/>
              <a:t>. учеб. заведений / сост. И. Ф. </a:t>
            </a:r>
            <a:r>
              <a:rPr lang="ru-RU" sz="2400" dirty="0" err="1"/>
              <a:t>Свадковский</a:t>
            </a:r>
            <a:r>
              <a:rPr lang="ru-RU" sz="2400" dirty="0"/>
              <a:t>; под. общ. ред.  С. А. Каменева. – 2–е изд. – С. 126 – 129.</a:t>
            </a:r>
            <a:br>
              <a:rPr lang="ru-RU" sz="2400" dirty="0"/>
            </a:br>
            <a:endParaRPr lang="ru-RU" sz="2400" dirty="0">
              <a:effectLst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16632"/>
            <a:ext cx="2520576" cy="37477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191524"/>
            <a:ext cx="4680520" cy="35629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91" t="26721" r="45632" b="31256"/>
          <a:stretch/>
        </p:blipFill>
        <p:spPr>
          <a:xfrm rot="16200000">
            <a:off x="6463698" y="3725027"/>
            <a:ext cx="1212640" cy="407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75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9179" y="404664"/>
            <a:ext cx="8388424" cy="1008112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Эразм </a:t>
            </a:r>
            <a:r>
              <a:rPr lang="ru-RU" sz="2400" dirty="0" err="1"/>
              <a:t>Роттердамский</a:t>
            </a:r>
            <a:r>
              <a:rPr lang="ru-RU" sz="2400" dirty="0"/>
              <a:t> //  Педагогическая энциклопедия [Текст] : в 4–х т. Т.4: </a:t>
            </a:r>
            <a:r>
              <a:rPr lang="ru-RU" sz="2400" dirty="0" err="1"/>
              <a:t>Сн</a:t>
            </a:r>
            <a:r>
              <a:rPr lang="ru-RU" sz="2400" dirty="0"/>
              <a:t> – Я / гл. ред. И. А. </a:t>
            </a:r>
            <a:r>
              <a:rPr lang="ru-RU" sz="2400" dirty="0" err="1"/>
              <a:t>Каиров</a:t>
            </a:r>
            <a:r>
              <a:rPr lang="ru-RU" sz="2400" dirty="0"/>
              <a:t>, Ф. Н. Петров. – М. : Советская энциклопедия, 1968. – Столб. 796 –797. – (Энциклопедии. Словари. Справочники).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61" y="1970724"/>
            <a:ext cx="3888432" cy="45090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034650"/>
            <a:ext cx="3458843" cy="44333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7957" y="3946474"/>
            <a:ext cx="3810868" cy="60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78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6237312"/>
            <a:ext cx="8712968" cy="610010"/>
          </a:xfrm>
        </p:spPr>
        <p:txBody>
          <a:bodyPr>
            <a:noAutofit/>
          </a:bodyPr>
          <a:lstStyle/>
          <a:p>
            <a:pPr lvl="0"/>
            <a:r>
              <a:rPr lang="uk-UA" sz="2400" dirty="0"/>
              <a:t>Коваленко О. Гламурний гуманіст </a:t>
            </a:r>
            <a:r>
              <a:rPr lang="ru-RU" sz="2400" dirty="0"/>
              <a:t>[Текст] /</a:t>
            </a:r>
            <a:r>
              <a:rPr lang="uk-UA" sz="2400" dirty="0"/>
              <a:t> О. Коваленко // Освіта України. – 2013. – № 14. – С. 11.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5"/>
          <a:stretch/>
        </p:blipFill>
        <p:spPr>
          <a:xfrm>
            <a:off x="683568" y="208344"/>
            <a:ext cx="7920880" cy="530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37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3568" y="4920848"/>
            <a:ext cx="7550224" cy="1937152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err="1" smtClean="0"/>
              <a:t>Науковий</a:t>
            </a:r>
            <a:r>
              <a:rPr lang="ru-RU" i="1" dirty="0" smtClean="0"/>
              <a:t> </a:t>
            </a:r>
            <a:r>
              <a:rPr lang="ru-RU" i="1" dirty="0" err="1" smtClean="0"/>
              <a:t>читальний</a:t>
            </a:r>
            <a:r>
              <a:rPr lang="ru-RU" i="1" dirty="0" smtClean="0"/>
              <a:t> зал (корпус № 4, 3-й поверх)</a:t>
            </a:r>
            <a:endParaRPr lang="ru-RU" i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87028"/>
            <a:ext cx="623978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42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932040" y="1700808"/>
            <a:ext cx="4104456" cy="4032448"/>
          </a:xfrm>
        </p:spPr>
        <p:txBody>
          <a:bodyPr/>
          <a:lstStyle/>
          <a:p>
            <a:pPr lvl="0"/>
            <a:r>
              <a:rPr lang="ru-RU" sz="2400" dirty="0"/>
              <a:t>Эразм </a:t>
            </a:r>
            <a:r>
              <a:rPr lang="ru-RU" sz="2400" dirty="0" err="1"/>
              <a:t>Роттердамский</a:t>
            </a:r>
            <a:r>
              <a:rPr lang="ru-RU" sz="2400" dirty="0"/>
              <a:t> // Большая советская энциклопедия [Текст] : в 65 томах. Т. 64 : Электрофор – Эфедрин / гл. ред. О. Ю. Шмидт. – М. : Советская энциклопедия, 1933. – </a:t>
            </a:r>
            <a:r>
              <a:rPr lang="ru-RU" sz="2400" dirty="0" err="1"/>
              <a:t>Стб</a:t>
            </a:r>
            <a:r>
              <a:rPr lang="ru-RU" sz="2400" dirty="0"/>
              <a:t>. 570 – 571.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3122">
            <a:off x="2889106" y="344409"/>
            <a:ext cx="1903080" cy="556284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63" y="1124744"/>
            <a:ext cx="3264016" cy="47832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457" y="222841"/>
            <a:ext cx="3299644" cy="180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4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692696"/>
            <a:ext cx="7848872" cy="792088"/>
          </a:xfrm>
        </p:spPr>
        <p:txBody>
          <a:bodyPr>
            <a:noAutofit/>
          </a:bodyPr>
          <a:lstStyle/>
          <a:p>
            <a:pPr lvl="0"/>
            <a:r>
              <a:rPr lang="en-US" sz="2400" dirty="0"/>
              <a:t>Erasmus, Desiderius (1466–1536) // </a:t>
            </a:r>
            <a:r>
              <a:rPr lang="en-US" sz="2400" dirty="0" err="1"/>
              <a:t>Encyclopaedia</a:t>
            </a:r>
            <a:r>
              <a:rPr lang="en-US" sz="2400" dirty="0"/>
              <a:t> Britannica [</a:t>
            </a:r>
            <a:r>
              <a:rPr lang="en-US" sz="2400" dirty="0" err="1"/>
              <a:t>Tekst</a:t>
            </a:r>
            <a:r>
              <a:rPr lang="en-US" sz="2400" dirty="0"/>
              <a:t>]. Volume 8: Edward to Extract / William Benton, publisher. – Chicago. London. Toronto: </a:t>
            </a:r>
            <a:r>
              <a:rPr lang="en-US" sz="2400" dirty="0" err="1"/>
              <a:t>Encyclopaedia</a:t>
            </a:r>
            <a:r>
              <a:rPr lang="en-US" sz="2400" dirty="0"/>
              <a:t> Britannica, </a:t>
            </a:r>
            <a:r>
              <a:rPr lang="en-US" sz="2400" dirty="0" err="1"/>
              <a:t>Inc</a:t>
            </a:r>
            <a:r>
              <a:rPr lang="en-US" sz="2400" dirty="0"/>
              <a:t>, 1960. – Pages 676 – 679. : illustrations. – (A New Survey of Universal Knowledge). 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88840"/>
            <a:ext cx="6804248" cy="479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46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69074" y="2924944"/>
            <a:ext cx="3600400" cy="1512168"/>
          </a:xfrm>
        </p:spPr>
        <p:txBody>
          <a:bodyPr>
            <a:noAutofit/>
          </a:bodyPr>
          <a:lstStyle/>
          <a:p>
            <a:r>
              <a:rPr lang="ru-RU" sz="2400" dirty="0"/>
              <a:t> </a:t>
            </a:r>
            <a:r>
              <a:rPr lang="ru-RU" sz="2400" dirty="0" err="1"/>
              <a:t>Дизедерий</a:t>
            </a:r>
            <a:r>
              <a:rPr lang="ru-RU" sz="2400" dirty="0"/>
              <a:t> Эразм, ученый, редактор классических, церковных и библейских рукописей, автор «Похвального слова глупости», умер в 1536, портрет кисти Гольбейна, деталь (1523) : [Изобразительный материал] // Эстон, Маргарет.     Ренессанс. Энциклопедия мирового искусства [Текст] : альбом / М. Эстон. – М. : Белый город, 1997. – С. 37. </a:t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92696"/>
            <a:ext cx="4134981" cy="53458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365612"/>
            <a:ext cx="2381250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3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76056" y="1988840"/>
            <a:ext cx="4067944" cy="792088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Титульная страница «</a:t>
            </a:r>
            <a:r>
              <a:rPr lang="en-US" sz="2400" dirty="0" err="1"/>
              <a:t>Adagia</a:t>
            </a:r>
            <a:r>
              <a:rPr lang="ru-RU" sz="2400" dirty="0"/>
              <a:t>» Эразма, 1523, с портретами греческих  латинских авторов: [Изобразительный материал] // Эстон, Маргарет.     Ренессанс. Энциклопедия мирового искусства [Текст] : альбом / М. Эстон. – М. : Белый город, 1997. – С. 36.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4641973" cy="5501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437112"/>
            <a:ext cx="3096344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53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868144" y="404664"/>
            <a:ext cx="3098623" cy="4320480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Эразм </a:t>
            </a:r>
            <a:r>
              <a:rPr lang="ru-RU" sz="2400" dirty="0" err="1"/>
              <a:t>Роттердамский</a:t>
            </a:r>
            <a:r>
              <a:rPr lang="ru-RU" sz="2400" dirty="0"/>
              <a:t> // Философская энциклопедия [Текст] : в 5-ти томах. Т. 5: Сигнальные системы – </a:t>
            </a:r>
            <a:r>
              <a:rPr lang="ru-RU" sz="2400" dirty="0" err="1"/>
              <a:t>Яшты</a:t>
            </a:r>
            <a:r>
              <a:rPr lang="ru-RU" sz="2400" dirty="0"/>
              <a:t>. Указатель / гл. ред. Ф. В. Константинов. – М. : Советская энциклопедия, 1970. – С. 568 – 569.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4065588" cy="53546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268759"/>
            <a:ext cx="3960440" cy="52250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705492"/>
            <a:ext cx="2166491" cy="181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86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6959" y="2060848"/>
            <a:ext cx="3240360" cy="4390424"/>
          </a:xfrm>
        </p:spPr>
        <p:txBody>
          <a:bodyPr>
            <a:normAutofit/>
          </a:bodyPr>
          <a:lstStyle/>
          <a:p>
            <a:pPr lvl="0"/>
            <a:r>
              <a:rPr lang="uk-UA" sz="2400" dirty="0"/>
              <a:t>Еразм </a:t>
            </a:r>
            <a:r>
              <a:rPr lang="uk-UA" sz="2400" dirty="0" err="1"/>
              <a:t>Роттердамский</a:t>
            </a:r>
            <a:r>
              <a:rPr lang="uk-UA" sz="2400" dirty="0"/>
              <a:t> // Філософський енциклопедичний словник </a:t>
            </a:r>
            <a:r>
              <a:rPr lang="ru-RU" sz="2400" dirty="0"/>
              <a:t>[Текст]</a:t>
            </a:r>
            <a:r>
              <a:rPr lang="uk-UA" sz="2400" dirty="0"/>
              <a:t> / НАН України; Ін-т філософії ім. Г.С. Сковороди; голова редколегії В.І. </a:t>
            </a:r>
            <a:r>
              <a:rPr lang="uk-UA" sz="2400" dirty="0" err="1"/>
              <a:t>Шинкарук</a:t>
            </a:r>
            <a:r>
              <a:rPr lang="uk-UA" sz="2400" dirty="0"/>
              <a:t>, наук. ред. Л. В. </a:t>
            </a:r>
            <a:r>
              <a:rPr lang="uk-UA" sz="2400" dirty="0" err="1"/>
              <a:t>Озадовська</a:t>
            </a:r>
            <a:r>
              <a:rPr lang="uk-UA" sz="2400" dirty="0"/>
              <a:t>, Н. П. Поліщук.– К. : Абрис, 2002. – С. 202 – 203.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1120"/>
            <a:ext cx="2910266" cy="63367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2743206" cy="1499619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12776"/>
            <a:ext cx="3671887" cy="5195887"/>
          </a:xfrm>
        </p:spPr>
      </p:pic>
    </p:spTree>
    <p:extLst>
      <p:ext uri="{BB962C8B-B14F-4D97-AF65-F5344CB8AC3E}">
        <p14:creationId xmlns:p14="http://schemas.microsoft.com/office/powerpoint/2010/main" val="298586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</TotalTime>
  <Words>1524</Words>
  <Application>Microsoft Office PowerPoint</Application>
  <PresentationFormat>Экран (4:3)</PresentationFormat>
  <Paragraphs>43</Paragraphs>
  <Slides>33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Світогляд Еразма Роттердамського  </vt:lpstr>
      <vt:lpstr>Презентация PowerPoint</vt:lpstr>
      <vt:lpstr>Презентация PowerPoint</vt:lpstr>
      <vt:lpstr>Эразм Роттердамский // Большая советская энциклопедия [Текст] : в 65 томах. Т. 64 : Электрофор – Эфедрин / гл. ред. О. Ю. Шмидт. – М. : Советская энциклопедия, 1933. – Стб. 570 – 571.</vt:lpstr>
      <vt:lpstr>Erasmus, Desiderius (1466–1536) // Encyclopaedia Britannica [Tekst]. Volume 8: Edward to Extract / William Benton, publisher. – Chicago. London. Toronto: Encyclopaedia Britannica, Inc, 1960. – Pages 676 – 679. : illustrations. – (A New Survey of Universal Knowledge). </vt:lpstr>
      <vt:lpstr> Дизедерий Эразм, ученый, редактор классических, церковных и библейских рукописей, автор «Похвального слова глупости», умер в 1536, портрет кисти Гольбейна, деталь (1523) : [Изобразительный материал] // Эстон, Маргарет.     Ренессанс. Энциклопедия мирового искусства [Текст] : альбом / М. Эстон. – М. : Белый город, 1997. – С. 37.   </vt:lpstr>
      <vt:lpstr>Титульная страница «Adagia» Эразма, 1523, с портретами греческих  латинских авторов: [Изобразительный материал] // Эстон, Маргарет.     Ренессанс. Энциклопедия мирового искусства [Текст] : альбом / М. Эстон. – М. : Белый город, 1997. – С. 36. </vt:lpstr>
      <vt:lpstr>Эразм Роттердамский // Философская энциклопедия [Текст] : в 5-ти томах. Т. 5: Сигнальные системы – Яшты. Указатель / гл. ред. Ф. В. Константинов. – М. : Советская энциклопедия, 1970. – С. 568 – 569.</vt:lpstr>
      <vt:lpstr>Еразм Роттердамский // Філософський енциклопедичний словник [Текст] / НАН України; Ін-т філософії ім. Г.С. Сковороди; голова редколегії В.І. Шинкарук, наук. ред. Л. В. Озадовська, Н. П. Поліщук.– К. : Абрис, 2002. – С. 202 – 203.</vt:lpstr>
      <vt:lpstr>Еразм Роттердамский // Історія філософії [Текст] : словник / Київський НУ ім.. Т. Шевченка; за заг. ред. В. І. Ярошовця. – 2-ге вид., перероб. – К. : Знання України, 2012. – С. 209 – 211.</vt:lpstr>
      <vt:lpstr>История философии [Текст] : в 4-х томах. Т. 1 / Академия наук СССР; Ин-т философии; под ред. М. А. Дынника, М. Т. Иовчука, Б. М. Кедрова, М. Б. Митина, О. В. Трахтенберга. – М. : Изд-во АН СССР, 1957. – С. 311.</vt:lpstr>
      <vt:lpstr>Гуманизм и утопия // Горфункель А. Х. Философия эпохи Возрождения  [Текст] : учеб. пособ. / А.  Х. Горфункель.– М. : Высшая школа, 1980.– С. 123 – 140.</vt:lpstr>
      <vt:lpstr>Первые философы–гуманисты // Соколов В. В. Очерки философии эпохи Возрождения  [Текст] / В. В. Соколов. – М. : Высшая школа, 1962. – С. 19 – 22.</vt:lpstr>
      <vt:lpstr>Еразм і Мор // Рассел, Бертран. Історія західної філософії  [Текст]; пер. з англ.  Ю. Ліснянської, П. Таращука / Б. Рассел. – К. : Основи, 1995. – С. 430 – 438.                                                 </vt:lpstr>
      <vt:lpstr>Возникновение Ренессансного скептицизма (Эразм Роттердамский) // Богуславский В. М. Скептицизм в философии [Текст] / В. М. Богуславский.– М. : Наука, 1990. – С. 39 – 49.</vt:lpstr>
      <vt:lpstr>Еразм Роттердамський // Андрущенко В. П. Вступ до філософії: навч. посіб. / В. П. Андрущенко. – Х. : РИФ, 2005. – С.143 – 147.</vt:lpstr>
      <vt:lpstr>Дезідерій Еразм Роттердамський // Вступ до філософії. Історико–філософська пропедевтика [Текст] : підруч. для студ. / Г. І. Волинка, В. І. Гусев, І. В. Огородник, Ю. О. Федів; за ред.. Г. І. Волинка. – К. : Вища школа, 1999. – С. 246 – 247.</vt:lpstr>
      <vt:lpstr>Эразм Роттердамский // Мир философии [Текст] : в 2–х ч. : книга для чтения. Ч. 2: Человек. Общество. Культура / сост. П. С. Гуревич, В. И. Столяров. – М. : Политиздат, 1991. – С. 12 – 14.</vt:lpstr>
      <vt:lpstr>Ганс Гольбейн Младший. Руки Еразма. Париж, Лувр, кабинет рисунков : [Изобразительный материал] // Герси, Тереза. Шедевры немецкого Возрождения [Текст] = Teresa Gerszi. Capolavori del Rinascimento tedesco : альбом / Т. Герси ; пер. с фр. Т.А. Савицкой. – М. : Изобразительное искусство, 1984. – Рис. 35.</vt:lpstr>
      <vt:lpstr>Градовський А. В. «Розум без почуттів – ніщо!». Вивчення «Похвального слова Глупоті » Е. Роттердамського [Текст] / А. В. Грабовський // Зарубіжна література в навчальних закладах. – 2000.– № 6. – С. 39 – 42.</vt:lpstr>
      <vt:lpstr>Градовський А. В. Еразм Ротердамський і його «Похвальне слово Глупоті» [Текст] / А. В. Грабовський // Всесвітня література та культура в навчальних закладах України. – 2006. – № 9. – С. 9 – 12.</vt:lpstr>
      <vt:lpstr>Эразм Роттердамский // Хрестоматия по западноевропейской литературе [Текст] : эпоха Возрождения: для высших учебных заведений / сост. Д. И. Пуришев. – 3-е изд., доп. – М. : Государственное учебно–педагогическое издательство Министерства просвещения РСФСР, 1947. – С. 199 – 218.</vt:lpstr>
      <vt:lpstr>Кобів Й. Еразм Роттердамський і його сатиричне перо // Роттердамский Еразм. Похвала Глупоті. Домашні бесіди [Текст] / Й. Кобів; пер. з лат.  В. Литвинова, Й. Кобова. – К. : Основи, 1993. – С. 3 – 11.</vt:lpstr>
      <vt:lpstr>Нидерландские гуманисты и Эразм Роттердамский // История всемирной литературы [Текст] : в девяти томах. Т.3 / АН СССР институт мировой литературы им. А. М. Горького; под ред.  Х. Г. Короглы, А. Д. Михайлова. – М. : Наука, 1985. – С.165 – 172.</vt:lpstr>
      <vt:lpstr>Пуришев Б. Немецкий и нидерландский гуманизм: [вступ. ст.] // Брандт С. Корабль дураков. Роттердамский Э. Похвала Глупости. Письма темных людей. Ульрих Фон Гуттен. Диалоги / пер. с нем. и  лат. – М. : Художественная литература, 1971. С. 5 – 22. (Серия «Библиотека всемирной литературы». Серия первая. Литература  Древнего Востока, Античного мира, Средних веков, Возрождения,  ХVII  и XVIII веков.  Том 33.)</vt:lpstr>
      <vt:lpstr>Творчість Еразма Роттердамського // Зарубіжна література ранніх епох . Античність. Середні віки. Відродження : навч. посіб. / Ф. І. Прокаєв, Б. В. Кульчинський, Ю. Л. Булаховська, І. В. Долганов. – К. : Вища школа, 1994. – С. 239 – 243.</vt:lpstr>
      <vt:lpstr>Эразм и его «Похвала Глупости» // Коган П. С.  Хрестоматия по истории западноевропейской литературы [Текст]. Т. І / П. С. Коган. – Москва – Ленинград: Государственное издательство, 1929. –  С. 156  – 164. </vt:lpstr>
      <vt:lpstr>Гуманизм в Нидерландах // История  западноевропейской литературы: раннее средневековье и  Возрождение [Текст] / М. П. Алексеев, В. М. Жирмунский, С. С. Мокульский, А. А. Смирнов; под общ. ред. В. М. Жирмунского. – М. : Государственное учебно–педагогическое издательство Министерства просвещения РСФСР, 1947. – С. 394 – 399. </vt:lpstr>
      <vt:lpstr>Эразм Роттердамский //  Краткая литературная энциклопедия [Текст]. Т.8: Флобер – Яшпал / Государственное научное издательство «Советская энциклопедия»; гл. ред. А. А. Сурков. – М. : Советская энциклопедия, 1975. –Столб. 935 – 937. : иллюстр.– (Энциклопедии. Словари. Справочники ).   </vt:lpstr>
      <vt:lpstr>Педагогика Германии в период Реформации. Эразм Роттердамский // Хрестоматия по истории педагогики.– Т. 1: Античный мир. Средние века. Начало нового времени: для высш. пед. учеб. заведений / сост. И. Ф. Свадковский; под. общ. ред.  С. А. Каменева. – 2–е изд. – С. 126 – 129. </vt:lpstr>
      <vt:lpstr>Эразм Роттердамский //  Педагогическая энциклопедия [Текст] : в 4–х т. Т.4: Сн – Я / гл. ред. И. А. Каиров, Ф. Н. Петров. – М. : Советская энциклопедия, 1968. – Столб. 796 –797. – (Энциклопедии. Словари. Справочники).</vt:lpstr>
      <vt:lpstr>Коваленко О. Гламурний гуманіст [Текст] / О. Коваленко // Освіта України. – 2013. – № 14. – С. 11.  </vt:lpstr>
      <vt:lpstr>Науковий читальний зал (корпус № 4, 3-й поверх)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Світогляд  Еразма Роттердамського  (до 550-річчя від дня народження нідерландського письменника, богослова, філософа-гуманіста  епохи Відродження)</dc:title>
  <dc:creator>Прес-центр</dc:creator>
  <cp:lastModifiedBy>Прес-центр</cp:lastModifiedBy>
  <cp:revision>150</cp:revision>
  <dcterms:created xsi:type="dcterms:W3CDTF">2016-10-18T13:09:54Z</dcterms:created>
  <dcterms:modified xsi:type="dcterms:W3CDTF">2017-01-11T06:10:13Z</dcterms:modified>
</cp:coreProperties>
</file>