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70" r:id="rId2"/>
    <p:sldId id="264" r:id="rId3"/>
    <p:sldId id="265" r:id="rId4"/>
    <p:sldId id="276" r:id="rId5"/>
    <p:sldId id="256" r:id="rId6"/>
    <p:sldId id="284" r:id="rId7"/>
    <p:sldId id="285" r:id="rId8"/>
    <p:sldId id="266" r:id="rId9"/>
    <p:sldId id="271" r:id="rId10"/>
    <p:sldId id="272" r:id="rId11"/>
    <p:sldId id="261" r:id="rId12"/>
    <p:sldId id="273" r:id="rId13"/>
    <p:sldId id="274" r:id="rId14"/>
    <p:sldId id="275" r:id="rId15"/>
    <p:sldId id="279" r:id="rId16"/>
    <p:sldId id="286" r:id="rId17"/>
    <p:sldId id="268" r:id="rId18"/>
    <p:sldId id="280" r:id="rId19"/>
    <p:sldId id="282" r:id="rId20"/>
    <p:sldId id="278" r:id="rId21"/>
    <p:sldId id="287" r:id="rId22"/>
    <p:sldId id="288" r:id="rId23"/>
    <p:sldId id="289" r:id="rId24"/>
    <p:sldId id="290" r:id="rId25"/>
    <p:sldId id="291" r:id="rId26"/>
    <p:sldId id="26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erverBD" initials="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81" autoAdjust="0"/>
    <p:restoredTop sz="90669" autoAdjust="0"/>
  </p:normalViewPr>
  <p:slideViewPr>
    <p:cSldViewPr>
      <p:cViewPr>
        <p:scale>
          <a:sx n="53" d="100"/>
          <a:sy n="53" d="100"/>
        </p:scale>
        <p:origin x="-1926" y="-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4F4735-A394-4B42-9BD5-583C841303E2}" type="datetimeFigureOut">
              <a:rPr lang="ru-RU" smtClean="0"/>
              <a:pPr/>
              <a:t>16.05.2019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B05468-65C0-4AFB-AC73-9F7FA5034A1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1928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05468-65C0-4AFB-AC73-9F7FA5034A18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00562" y="2214554"/>
            <a:ext cx="4143404" cy="212885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«</a:t>
            </a:r>
            <a:r>
              <a:rPr lang="ru-RU" sz="32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Руска</a:t>
            </a:r>
            <a:r>
              <a:rPr lang="ru-RU" sz="32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32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письменність</a:t>
            </a:r>
            <a:r>
              <a:rPr lang="ru-RU" sz="32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» та </a:t>
            </a:r>
            <a:r>
              <a:rPr lang="ru-RU" sz="32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творчий</a:t>
            </a:r>
            <a:r>
              <a:rPr lang="ru-RU" sz="32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32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спадок</a:t>
            </a:r>
            <a:r>
              <a:rPr lang="ru-RU" sz="32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br>
              <a:rPr lang="ru-RU" sz="32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ru-RU" sz="32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П. О. </a:t>
            </a:r>
            <a:r>
              <a:rPr lang="ru-RU" sz="32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Куліша</a:t>
            </a:r>
            <a:endParaRPr lang="ru-RU" sz="3200" b="1" dirty="0">
              <a:solidFill>
                <a:schemeClr val="tx1">
                  <a:lumMod val="95000"/>
                </a:schemeClr>
              </a:solidFill>
              <a:effectLst/>
            </a:endParaRPr>
          </a:p>
        </p:txBody>
      </p:sp>
      <p:pic>
        <p:nvPicPr>
          <p:cNvPr id="4" name="Picture 2" descr="C:\Documents and Settings\Administrator\Рабочий стол\Куліш_Пантелеймо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142984"/>
            <a:ext cx="3071834" cy="398462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>
    <p:sndAc>
      <p:stSnd>
        <p:snd r:embed="rId2" name="Душевная Спокойная Украинская Инструментальная Этно Музыка 2018 - Струны Души!1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428604"/>
            <a:ext cx="5972188" cy="1714504"/>
          </a:xfrm>
        </p:spPr>
        <p:txBody>
          <a:bodyPr>
            <a:noAutofit/>
          </a:bodyPr>
          <a:lstStyle/>
          <a:p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</a:rPr>
              <a:t>Кулїша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</a:rPr>
              <a:t>,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</a:rPr>
              <a:t>Пантелеймона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  <a:br>
              <a:rPr lang="ru-RU" sz="1900" b="1" i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</a:rPr>
              <a:t>    Твори Т. 1 / П.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</a:rPr>
              <a:t>Кулїша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</a:rPr>
              <a:t>. -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</a:rPr>
              <a:t>Львів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</a:rPr>
              <a:t> : З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</a:rPr>
              <a:t>друкарнї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</a:rPr>
              <a:t>Наукового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</a:rPr>
              <a:t>Товариства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</a:rPr>
              <a:t>імени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</a:rPr>
              <a:t>Шевченка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</a:rPr>
              <a:t>, 1908. - 502 с. - (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</a:rPr>
              <a:t>Руска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</a:rPr>
              <a:t>письменність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</a:rPr>
              <a:t> ; 6, 1). – </a:t>
            </a:r>
            <a:br>
              <a:rPr lang="ru-RU" sz="1900" b="1" i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</a:rPr>
              <a:t>Виданє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</a:rPr>
              <a:t>товариства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</a:rPr>
              <a:t> "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</a:rPr>
              <a:t>Просвіта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</a:rPr>
              <a:t>".</a:t>
            </a:r>
            <a:endParaRPr lang="ru-RU" sz="1900" b="1" i="1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22533" name="Picture 5" descr="07E844FE-B485-41B1-9232-CE2BF447BCD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000240"/>
            <a:ext cx="3214710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E152AAAC-5D6A-4BD6-B75A-D869BA773B6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2285992"/>
            <a:ext cx="321471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000">
        <p14:prism isContent="1" isInverted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857232"/>
            <a:ext cx="5686436" cy="1417638"/>
          </a:xfrm>
        </p:spPr>
        <p:txBody>
          <a:bodyPr>
            <a:noAutofit/>
          </a:bodyPr>
          <a:lstStyle/>
          <a:p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Кулїша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,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Пантелеймона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</a:t>
            </a:r>
            <a:b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   Твори Т. 2 / П.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Кулїша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 -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Львів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: З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друкарнї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Наукового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Товариства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імени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Шевченка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, 1909. - 559 с. - (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Руска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письменність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; 6, 2). -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Виданє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товариства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"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Просвіта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".</a:t>
            </a:r>
            <a:endParaRPr lang="ru-RU" sz="1900" b="1" i="1" dirty="0">
              <a:solidFill>
                <a:schemeClr val="tx1">
                  <a:lumMod val="95000"/>
                </a:schemeClr>
              </a:solidFill>
              <a:effectLst/>
            </a:endParaRPr>
          </a:p>
        </p:txBody>
      </p:sp>
      <p:pic>
        <p:nvPicPr>
          <p:cNvPr id="16387" name="Picture 3" descr="B1BBC688-0496-487F-9574-107E852477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372564"/>
            <a:ext cx="2928958" cy="405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04FB16A7-0C7C-4F37-A4FF-A8422D06CB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428736"/>
            <a:ext cx="2700371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istrator\Local Settings\Temporary Internet Files\Content.Word\D3A34C01-3FFD-4664-9729-6DE69E48C721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32825" y="2357430"/>
            <a:ext cx="2811141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000">
        <p14:prism isContent="1" isInverted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214290"/>
            <a:ext cx="5472122" cy="2214554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Кулїша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,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Пантелеймона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</a:t>
            </a:r>
            <a:b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  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Твори.Т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 3 / П.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Кулїша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 -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Львів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: З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друкарнї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Наукового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Товариства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імени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Шевченка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, 1909. - 575 с. - (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Руска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письменність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; 6, 3). – </a:t>
            </a:r>
            <a:b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Виданє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товариства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"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Просвіта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".</a:t>
            </a:r>
            <a:endParaRPr lang="ru-RU" sz="1900" b="1" i="1" dirty="0">
              <a:solidFill>
                <a:schemeClr val="tx1">
                  <a:lumMod val="95000"/>
                </a:schemeClr>
              </a:solidFill>
              <a:effectLst/>
            </a:endParaRPr>
          </a:p>
        </p:txBody>
      </p:sp>
      <p:pic>
        <p:nvPicPr>
          <p:cNvPr id="23554" name="Picture 2" descr="64CAF625-DC03-4477-A7DF-C6E4A0DA3BF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428868"/>
            <a:ext cx="307183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CBE67045-81E8-4431-A7C5-0202A8F7B1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2500282"/>
            <a:ext cx="2857520" cy="378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istrator\Local Settings\Temporary Internet Files\Content.Word\D9CE1BB5-EC2E-4292-90AC-4FBC9564610B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214422"/>
            <a:ext cx="271464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000">
        <p14:prism isContent="1" isInverted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500042"/>
            <a:ext cx="4329114" cy="2225668"/>
          </a:xfrm>
        </p:spPr>
        <p:txBody>
          <a:bodyPr>
            <a:normAutofit/>
          </a:bodyPr>
          <a:lstStyle/>
          <a:p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Кулїша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,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Пантелеймона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</a:t>
            </a:r>
            <a:b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   Твори. Т. 4 / П.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Кулїша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 -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Львів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: З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друкарнї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Наукового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Товариства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імени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Шевченка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, 1909. - 524с. - (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Руска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письменність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; 6, 4). -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Видан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</a:rPr>
              <a:t>є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</a:rPr>
              <a:t>товариства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</a:rPr>
              <a:t> "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</a:rPr>
              <a:t>Просвіта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</a:rPr>
              <a:t>".</a:t>
            </a:r>
            <a:endParaRPr lang="ru-RU" sz="1900" b="1" i="1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24579" name="Picture 3" descr="C5AA70D5-E14F-46F0-B449-0D511D72BC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571744"/>
            <a:ext cx="2928958" cy="385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 descr="469A3CCF-2374-4659-A199-3459243C2482 (1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809875"/>
            <a:ext cx="2500330" cy="3619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istrator\Local Settings\Temporary Internet Files\Content.Word\D830EF40-A360-4C54-830C-68BF79683DE9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571612"/>
            <a:ext cx="277224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000">
        <p14:prism isContent="1" isInverted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428604"/>
            <a:ext cx="4686304" cy="2154230"/>
          </a:xfrm>
        </p:spPr>
        <p:txBody>
          <a:bodyPr>
            <a:normAutofit/>
          </a:bodyPr>
          <a:lstStyle/>
          <a:p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Кулїша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,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Пантелеймона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</a:t>
            </a:r>
            <a:b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   Твори . Т. 6 / П.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Кулїша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 -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Львів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: З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друкарнї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Наукового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Товариства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імени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Шевченка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, 1910. - 700 с. - (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Руска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письменність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; 6, 6). -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Виданє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товариства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"</a:t>
            </a:r>
            <a:r>
              <a:rPr lang="ru-RU" sz="19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Просвіта</a:t>
            </a:r>
            <a:r>
              <a:rPr lang="ru-RU" sz="19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".</a:t>
            </a:r>
            <a:endParaRPr lang="ru-RU" sz="1900" b="1" i="1" dirty="0">
              <a:solidFill>
                <a:schemeClr val="tx1">
                  <a:lumMod val="95000"/>
                </a:schemeClr>
              </a:solidFill>
              <a:effectLst/>
            </a:endParaRPr>
          </a:p>
        </p:txBody>
      </p:sp>
      <p:pic>
        <p:nvPicPr>
          <p:cNvPr id="25602" name="Picture 2" descr="3D057D20-F2CD-4587-AC25-014B0447E6A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2428868"/>
            <a:ext cx="281940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 descr="0DE73A8B-4540-444D-8531-C63E38F2991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643051"/>
            <a:ext cx="3071834" cy="37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000">
        <p14:prism isContent="1" isInverted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85794"/>
            <a:ext cx="7943848" cy="5357850"/>
          </a:xfrm>
        </p:spPr>
        <p:txBody>
          <a:bodyPr>
            <a:normAutofit/>
          </a:bodyPr>
          <a:lstStyle/>
          <a:p>
            <a:r>
              <a:rPr lang="uk-UA" sz="3200" b="1" i="1" dirty="0" smtClean="0">
                <a:solidFill>
                  <a:schemeClr val="tx1"/>
                </a:solidFill>
              </a:rPr>
              <a:t>Задуми </a:t>
            </a:r>
            <a:r>
              <a:rPr lang="ru-RU" sz="3200" b="1" i="1" dirty="0" err="1" smtClean="0">
                <a:solidFill>
                  <a:schemeClr val="tx1"/>
                </a:solidFill>
              </a:rPr>
              <a:t>опублікувати</a:t>
            </a:r>
            <a:r>
              <a:rPr lang="ru-RU" sz="3200" b="1" i="1" dirty="0" smtClean="0">
                <a:solidFill>
                  <a:schemeClr val="tx1"/>
                </a:solidFill>
              </a:rPr>
              <a:t> всю </a:t>
            </a:r>
            <a:r>
              <a:rPr lang="ru-RU" sz="3200" b="1" i="1" dirty="0" err="1" smtClean="0">
                <a:solidFill>
                  <a:schemeClr val="tx1"/>
                </a:solidFill>
              </a:rPr>
              <a:t>спадщину</a:t>
            </a:r>
            <a:r>
              <a:rPr lang="ru-RU" sz="3200" b="1" i="1" dirty="0" smtClean="0">
                <a:solidFill>
                  <a:schemeClr val="tx1"/>
                </a:solidFill>
              </a:rPr>
              <a:t> </a:t>
            </a:r>
            <a:r>
              <a:rPr lang="ru-RU" sz="3200" b="1" i="1" dirty="0" err="1" smtClean="0">
                <a:solidFill>
                  <a:schemeClr val="tx1"/>
                </a:solidFill>
              </a:rPr>
              <a:t>видатного</a:t>
            </a:r>
            <a:r>
              <a:rPr lang="ru-RU" sz="3200" b="1" i="1" dirty="0" smtClean="0">
                <a:solidFill>
                  <a:schemeClr val="tx1"/>
                </a:solidFill>
              </a:rPr>
              <a:t> </a:t>
            </a:r>
            <a:r>
              <a:rPr lang="ru-RU" sz="3200" b="1" i="1" dirty="0" err="1" smtClean="0">
                <a:solidFill>
                  <a:schemeClr val="tx1"/>
                </a:solidFill>
              </a:rPr>
              <a:t>письменника</a:t>
            </a:r>
            <a:r>
              <a:rPr lang="ru-RU" sz="3200" b="1" i="1" dirty="0" smtClean="0">
                <a:solidFill>
                  <a:schemeClr val="tx1"/>
                </a:solidFill>
              </a:rPr>
              <a:t> та </a:t>
            </a:r>
            <a:r>
              <a:rPr lang="ru-RU" sz="3200" b="1" i="1" dirty="0" err="1" smtClean="0">
                <a:solidFill>
                  <a:schemeClr val="tx1"/>
                </a:solidFill>
              </a:rPr>
              <a:t>історика</a:t>
            </a:r>
            <a:r>
              <a:rPr lang="ru-RU" sz="3200" b="1" i="1" dirty="0" smtClean="0">
                <a:solidFill>
                  <a:schemeClr val="tx1"/>
                </a:solidFill>
              </a:rPr>
              <a:t> </a:t>
            </a:r>
            <a:r>
              <a:rPr lang="uk-UA" sz="3200" b="1" i="1" dirty="0" smtClean="0">
                <a:solidFill>
                  <a:schemeClr val="tx1"/>
                </a:solidFill>
              </a:rPr>
              <a:t>були </a:t>
            </a:r>
            <a:r>
              <a:rPr lang="ru-RU" sz="3200" b="1" i="1" dirty="0" smtClean="0">
                <a:solidFill>
                  <a:schemeClr val="tx1"/>
                </a:solidFill>
              </a:rPr>
              <a:t> </a:t>
            </a:r>
            <a:r>
              <a:rPr lang="ru-RU" sz="3200" b="1" i="1" dirty="0" err="1" smtClean="0">
                <a:solidFill>
                  <a:schemeClr val="tx1"/>
                </a:solidFill>
              </a:rPr>
              <a:t>наприкінці</a:t>
            </a:r>
            <a:r>
              <a:rPr lang="ru-RU" sz="3200" b="1" i="1" dirty="0" smtClean="0">
                <a:solidFill>
                  <a:schemeClr val="tx1"/>
                </a:solidFill>
              </a:rPr>
              <a:t> 20-х </a:t>
            </a:r>
            <a:r>
              <a:rPr lang="ru-RU" sz="3200" b="1" i="1" dirty="0" err="1" smtClean="0">
                <a:solidFill>
                  <a:schemeClr val="tx1"/>
                </a:solidFill>
              </a:rPr>
              <a:t>років</a:t>
            </a:r>
            <a:r>
              <a:rPr lang="ru-RU" sz="3200" b="1" i="1" dirty="0" smtClean="0">
                <a:solidFill>
                  <a:schemeClr val="tx1"/>
                </a:solidFill>
              </a:rPr>
              <a:t>, </a:t>
            </a:r>
            <a:br>
              <a:rPr lang="ru-RU" sz="3200" b="1" i="1" dirty="0" smtClean="0">
                <a:solidFill>
                  <a:schemeClr val="tx1"/>
                </a:solidFill>
              </a:rPr>
            </a:br>
            <a:r>
              <a:rPr lang="ru-RU" sz="3200" b="1" i="1" dirty="0" err="1" smtClean="0">
                <a:solidFill>
                  <a:schemeClr val="tx1"/>
                </a:solidFill>
              </a:rPr>
              <a:t>потім</a:t>
            </a:r>
            <a:r>
              <a:rPr lang="ru-RU" sz="3200" b="1" i="1" dirty="0" smtClean="0">
                <a:solidFill>
                  <a:schemeClr val="tx1"/>
                </a:solidFill>
              </a:rPr>
              <a:t> у 80 – 90 роках </a:t>
            </a:r>
            <a:r>
              <a:rPr lang="ru-RU" sz="3200" b="1" i="1" dirty="0" err="1" smtClean="0">
                <a:solidFill>
                  <a:schemeClr val="tx1"/>
                </a:solidFill>
              </a:rPr>
              <a:t>минулого</a:t>
            </a:r>
            <a:r>
              <a:rPr lang="ru-RU" sz="3200" b="1" i="1" dirty="0" smtClean="0">
                <a:solidFill>
                  <a:schemeClr val="tx1"/>
                </a:solidFill>
              </a:rPr>
              <a:t> </a:t>
            </a:r>
            <a:r>
              <a:rPr lang="ru-RU" sz="3200" b="1" i="1" dirty="0" err="1" smtClean="0">
                <a:solidFill>
                  <a:schemeClr val="tx1"/>
                </a:solidFill>
              </a:rPr>
              <a:t>століття</a:t>
            </a:r>
            <a:r>
              <a:rPr lang="uk-UA" sz="3200" b="1" i="1" dirty="0" smtClean="0">
                <a:solidFill>
                  <a:schemeClr val="tx1"/>
                </a:solidFill>
              </a:rPr>
              <a:t>.  </a:t>
            </a:r>
            <a:r>
              <a:rPr lang="ru-RU" sz="3200" b="1" i="1" dirty="0" smtClean="0">
                <a:solidFill>
                  <a:schemeClr val="tx1"/>
                </a:solidFill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</a:rPr>
            </a:br>
            <a:r>
              <a:rPr lang="ru-RU" sz="3200" b="1" i="1" dirty="0" smtClean="0">
                <a:solidFill>
                  <a:schemeClr val="tx1"/>
                </a:solidFill>
              </a:rPr>
              <a:t> </a:t>
            </a:r>
            <a:r>
              <a:rPr lang="ru-RU" sz="3200" b="1" i="1" dirty="0" err="1" smtClean="0">
                <a:solidFill>
                  <a:schemeClr val="tx1"/>
                </a:solidFill>
              </a:rPr>
              <a:t>Останній</a:t>
            </a:r>
            <a:r>
              <a:rPr lang="ru-RU" sz="3200" b="1" i="1" dirty="0" smtClean="0">
                <a:solidFill>
                  <a:schemeClr val="tx1"/>
                </a:solidFill>
              </a:rPr>
              <a:t>  проект припав на час </a:t>
            </a:r>
            <a:r>
              <a:rPr lang="ru-RU" sz="3200" b="1" i="1" dirty="0" err="1" smtClean="0">
                <a:solidFill>
                  <a:schemeClr val="tx1"/>
                </a:solidFill>
              </a:rPr>
              <a:t>нашої</a:t>
            </a:r>
            <a:r>
              <a:rPr lang="ru-RU" sz="3200" b="1" i="1" dirty="0" smtClean="0">
                <a:solidFill>
                  <a:schemeClr val="tx1"/>
                </a:solidFill>
              </a:rPr>
              <a:t> </a:t>
            </a:r>
            <a:r>
              <a:rPr lang="ru-RU" sz="3200" b="1" i="1" dirty="0" err="1" smtClean="0">
                <a:solidFill>
                  <a:schemeClr val="tx1"/>
                </a:solidFill>
              </a:rPr>
              <a:t>незалежності</a:t>
            </a:r>
            <a:r>
              <a:rPr lang="ru-RU" sz="3200" b="1" i="1" dirty="0" smtClean="0">
                <a:solidFill>
                  <a:schemeClr val="tx1"/>
                </a:solidFill>
              </a:rPr>
              <a:t> – 2005 </a:t>
            </a:r>
            <a:r>
              <a:rPr lang="ru-RU" sz="3200" b="1" i="1" dirty="0" err="1" smtClean="0">
                <a:solidFill>
                  <a:schemeClr val="tx1"/>
                </a:solidFill>
              </a:rPr>
              <a:t>рік</a:t>
            </a:r>
            <a:r>
              <a:rPr lang="ru-RU" sz="3200" b="1" i="1" dirty="0" smtClean="0">
                <a:solidFill>
                  <a:schemeClr val="tx1"/>
                </a:solidFill>
              </a:rPr>
              <a:t>.</a:t>
            </a:r>
            <a:r>
              <a:rPr lang="ru-RU" sz="3100" b="1" i="1" dirty="0" smtClean="0"/>
              <a:t/>
            </a:r>
            <a:br>
              <a:rPr lang="ru-RU" sz="3100" b="1" i="1" dirty="0" smtClean="0"/>
            </a:br>
            <a:endParaRPr lang="ru-RU" sz="3100" b="1" i="1" dirty="0"/>
          </a:p>
        </p:txBody>
      </p:sp>
    </p:spTree>
  </p:cSld>
  <p:clrMapOvr>
    <a:masterClrMapping/>
  </p:clrMapOvr>
  <p:transition spd="slow" advClick="0" advTm="800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1071546"/>
            <a:ext cx="4943452" cy="3929090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32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Богдан </a:t>
            </a:r>
            <a:r>
              <a:rPr lang="ru-RU" sz="32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Лепкий</a:t>
            </a:r>
            <a:r>
              <a:rPr lang="ru-RU" sz="32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видав </a:t>
            </a:r>
            <a:r>
              <a:rPr lang="ru-RU" sz="32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п'ятитомне</a:t>
            </a:r>
            <a:r>
              <a:rPr lang="ru-RU" sz="32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 </a:t>
            </a:r>
            <a:br>
              <a:rPr lang="ru-RU" sz="32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ru-RU" sz="32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зібрання</a:t>
            </a:r>
            <a:r>
              <a:rPr lang="ru-RU" sz="32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32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творів</a:t>
            </a:r>
            <a:r>
              <a:rPr lang="ru-RU" sz="32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П. </a:t>
            </a:r>
            <a:r>
              <a:rPr lang="ru-RU" sz="32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Куліша</a:t>
            </a:r>
            <a:r>
              <a:rPr lang="ru-RU" sz="32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 в </a:t>
            </a:r>
            <a:r>
              <a:rPr lang="ru-RU" sz="32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Берліні</a:t>
            </a:r>
            <a:r>
              <a:rPr lang="ru-RU" sz="32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 </a:t>
            </a:r>
            <a:br>
              <a:rPr lang="ru-RU" sz="32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ru-RU" sz="32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(1922—1923) у </a:t>
            </a:r>
            <a:r>
              <a:rPr lang="ru-RU" sz="32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серії</a:t>
            </a:r>
            <a:r>
              <a:rPr lang="ru-RU" sz="32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 «</a:t>
            </a:r>
            <a:r>
              <a:rPr lang="ru-RU" sz="32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Українське</a:t>
            </a:r>
            <a:r>
              <a:rPr lang="ru-RU" sz="32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слово».</a:t>
            </a:r>
            <a:endParaRPr lang="ru-RU" sz="3200" b="1" i="1" dirty="0">
              <a:solidFill>
                <a:schemeClr val="tx1">
                  <a:lumMod val="95000"/>
                </a:schemeClr>
              </a:solidFill>
              <a:effectLst/>
            </a:endParaRPr>
          </a:p>
        </p:txBody>
      </p:sp>
      <p:pic>
        <p:nvPicPr>
          <p:cNvPr id="8194" name="Picture 2" descr="C:\Documents and Settings\Administrator\Рабочий стол\кулиш\d3964bd3af74f11cf743e714d9f2114cbf2571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857232"/>
            <a:ext cx="3428550" cy="457203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785942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/>
            </a:r>
            <a:b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Інститут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літератури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ім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 Т. Г. 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Шевченка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АН УРСР видав 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протягом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1930 – 1931 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рр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 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багатотомне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видання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</a:rPr>
              <a:t> П. 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</a:rPr>
              <a:t>Куліша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uk-UA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у серії </a:t>
            </a:r>
            <a:br>
              <a:rPr lang="uk-UA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uk-UA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«Бібліотека українських </a:t>
            </a:r>
            <a:r>
              <a:rPr lang="uk-UA" sz="2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клясиків</a:t>
            </a:r>
            <a:r>
              <a:rPr lang="uk-UA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» </a:t>
            </a:r>
            <a:r>
              <a:rPr lang="uk-UA" sz="28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/>
            </a:r>
            <a:br>
              <a:rPr lang="uk-UA" sz="28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endParaRPr lang="ru-RU" sz="2800" b="1" i="1" dirty="0">
              <a:solidFill>
                <a:schemeClr val="tx1">
                  <a:lumMod val="95000"/>
                </a:schemeClr>
              </a:solidFill>
              <a:effectLst/>
            </a:endParaRPr>
          </a:p>
        </p:txBody>
      </p:sp>
      <p:pic>
        <p:nvPicPr>
          <p:cNvPr id="4" name="Рисунок 3" descr="C:\Documents and Settings\Administrator\Рабочий стол\0001 (1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428868"/>
            <a:ext cx="2990859" cy="392909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6000">
        <p14:warp dir="in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/>
            </a:r>
            <a:br>
              <a:rPr lang="ru-RU" sz="20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ru-RU" sz="20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У 1989 та 1994 роках </a:t>
            </a:r>
            <a:r>
              <a:rPr lang="ru-RU" sz="20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вийшли</a:t>
            </a:r>
            <a:r>
              <a:rPr lang="ru-RU" sz="20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два </a:t>
            </a:r>
            <a:r>
              <a:rPr lang="ru-RU" sz="20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двотомні</a:t>
            </a:r>
            <a:r>
              <a:rPr lang="ru-RU" sz="20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0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видання</a:t>
            </a:r>
            <a:r>
              <a:rPr lang="ru-RU" sz="20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0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з</a:t>
            </a:r>
            <a:r>
              <a:rPr lang="ru-RU" sz="20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0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передмовами</a:t>
            </a:r>
            <a:r>
              <a:rPr lang="ru-RU" sz="20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, </a:t>
            </a:r>
            <a:r>
              <a:rPr lang="ru-RU" sz="20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відповідно</a:t>
            </a:r>
            <a:r>
              <a:rPr lang="ru-RU" sz="20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, М. </a:t>
            </a:r>
            <a:r>
              <a:rPr lang="ru-RU" sz="20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Жулинського</a:t>
            </a:r>
            <a:r>
              <a:rPr lang="ru-RU" sz="20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та Є. </a:t>
            </a:r>
            <a:r>
              <a:rPr lang="ru-RU" sz="20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Нахліка</a:t>
            </a:r>
            <a:r>
              <a:rPr lang="ru-RU" sz="20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endParaRPr lang="ru-RU" sz="2000" b="1" i="1" dirty="0">
              <a:solidFill>
                <a:schemeClr val="tx1">
                  <a:lumMod val="95000"/>
                </a:schemeClr>
              </a:solidFill>
              <a:effectLst/>
            </a:endParaRPr>
          </a:p>
        </p:txBody>
      </p:sp>
      <p:pic>
        <p:nvPicPr>
          <p:cNvPr id="3076" name="Picture 4" descr="C:\Documents and Settings\Administrator\Рабочий стол\кулы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1"/>
            <a:ext cx="2428924" cy="3857651"/>
          </a:xfrm>
          <a:prstGeom prst="rect">
            <a:avLst/>
          </a:prstGeom>
          <a:noFill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643050"/>
            <a:ext cx="483215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 descr="C:\Documents and Settings\Administrator\Рабочий стол\кулиш\кулиш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3000372"/>
            <a:ext cx="2357454" cy="3571900"/>
          </a:xfrm>
          <a:prstGeom prst="rect">
            <a:avLst/>
          </a:prstGeom>
          <a:noFill/>
        </p:spPr>
      </p:pic>
      <p:pic>
        <p:nvPicPr>
          <p:cNvPr id="3078" name="Picture 6" descr="C:\Documents and Settings\Administrator\Рабочий стол\кулиш\bfa83b7e04514be8a02fb5b6154e07a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3000372"/>
            <a:ext cx="2428892" cy="357187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642918"/>
            <a:ext cx="7429552" cy="150019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tx1"/>
                </a:solidFill>
              </a:rPr>
              <a:t/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/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/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6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Останнє</a:t>
            </a:r>
            <a:r>
              <a:rPr lang="ru-RU" sz="26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6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повне</a:t>
            </a:r>
            <a:r>
              <a:rPr lang="ru-RU" sz="26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6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зібрання</a:t>
            </a:r>
            <a:r>
              <a:rPr lang="ru-RU" sz="26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6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Куліша</a:t>
            </a:r>
            <a:r>
              <a:rPr lang="ru-RU" sz="26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600" b="1" i="1" dirty="0" err="1" smtClean="0">
                <a:solidFill>
                  <a:schemeClr val="tx1">
                    <a:lumMod val="95000"/>
                  </a:schemeClr>
                </a:solidFill>
              </a:rPr>
              <a:t>задумане</a:t>
            </a:r>
            <a:r>
              <a:rPr lang="ru-RU" sz="2600" b="1" i="1" dirty="0" smtClean="0">
                <a:solidFill>
                  <a:schemeClr val="tx1">
                    <a:lumMod val="95000"/>
                  </a:schemeClr>
                </a:solidFill>
              </a:rPr>
              <a:t> за </a:t>
            </a:r>
            <a:r>
              <a:rPr lang="ru-RU" sz="26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сприянням</a:t>
            </a:r>
            <a:r>
              <a:rPr lang="ru-RU" sz="26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6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Українського</a:t>
            </a:r>
            <a:r>
              <a:rPr lang="ru-RU" sz="26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6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наукового</a:t>
            </a:r>
            <a:r>
              <a:rPr lang="ru-RU" sz="26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6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інституту</a:t>
            </a:r>
            <a:r>
              <a:rPr lang="ru-RU" sz="26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6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Гарвардського</a:t>
            </a:r>
            <a:r>
              <a:rPr lang="ru-RU" sz="26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6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університету</a:t>
            </a:r>
            <a:r>
              <a:rPr lang="ru-RU" sz="26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600" b="1" i="1" dirty="0" smtClean="0">
                <a:solidFill>
                  <a:schemeClr val="tx1">
                    <a:lumMod val="95000"/>
                  </a:schemeClr>
                </a:solidFill>
              </a:rPr>
              <a:t>та </a:t>
            </a:r>
            <a:r>
              <a:rPr lang="ru-RU" sz="26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Інституту</a:t>
            </a:r>
            <a:r>
              <a:rPr lang="ru-RU" sz="26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Критики </a:t>
            </a:r>
            <a:r>
              <a:rPr lang="ru-RU" sz="26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вийшло</a:t>
            </a:r>
            <a:r>
              <a:rPr lang="ru-RU" sz="26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у 2005 </a:t>
            </a:r>
            <a:r>
              <a:rPr lang="ru-RU" sz="2600" b="1" i="1" dirty="0" smtClean="0">
                <a:solidFill>
                  <a:schemeClr val="tx1">
                    <a:lumMod val="95000"/>
                  </a:schemeClr>
                </a:solidFill>
              </a:rPr>
              <a:t>та 2009 </a:t>
            </a:r>
            <a:r>
              <a:rPr lang="ru-RU" sz="2600" b="1" i="1" dirty="0" err="1" smtClean="0">
                <a:solidFill>
                  <a:schemeClr val="tx1">
                    <a:lumMod val="95000"/>
                  </a:schemeClr>
                </a:solidFill>
              </a:rPr>
              <a:t>рр</a:t>
            </a:r>
            <a:r>
              <a:rPr lang="ru-RU" sz="2600" b="1" i="1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  <a:r>
              <a:rPr lang="ru-RU" sz="26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/>
            </a:r>
            <a:br>
              <a:rPr lang="ru-RU" sz="26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ru-RU" sz="26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8" name="Picture 3" descr="C:\Documents and Settings\Administrator\Рабочий стол\кулиш\dscf1137_1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285992"/>
            <a:ext cx="5715040" cy="4000528"/>
          </a:xfrm>
          <a:prstGeom prst="rect">
            <a:avLst/>
          </a:prstGeom>
          <a:noFill/>
        </p:spPr>
      </p:pic>
      <p:pic>
        <p:nvPicPr>
          <p:cNvPr id="9" name="Picture 2" descr="C:\Documents and Settings\Administrator\Рабочий стол\кулиш кар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214554"/>
            <a:ext cx="2643206" cy="4071966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214554"/>
            <a:ext cx="2357454" cy="407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8000">
        <p14:switch dir="r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429684" cy="5572164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На початку ХХ </a:t>
            </a:r>
            <a:r>
              <a:rPr lang="ru-RU" sz="4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століття</a:t>
            </a:r>
            <a:r>
              <a:rPr lang="ru-RU" sz="4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настала потреба</a:t>
            </a:r>
            <a:br>
              <a:rPr lang="ru-RU" sz="4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ru-RU" sz="4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опублікувати</a:t>
            </a:r>
            <a:r>
              <a:rPr lang="ru-RU" sz="4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всю </a:t>
            </a:r>
            <a:r>
              <a:rPr lang="ru-RU" sz="4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спадщину</a:t>
            </a:r>
            <a:r>
              <a:rPr lang="ru-RU" sz="4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П. О. </a:t>
            </a:r>
            <a:r>
              <a:rPr lang="ru-RU" sz="4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Куліша</a:t>
            </a:r>
            <a:r>
              <a:rPr lang="ru-RU" sz="4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br>
              <a:rPr lang="ru-RU" sz="4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ru-RU" sz="4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в </a:t>
            </a:r>
            <a:r>
              <a:rPr lang="ru-RU" sz="4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багатотомному</a:t>
            </a:r>
            <a:r>
              <a:rPr lang="ru-RU" sz="4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4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виданні</a:t>
            </a:r>
            <a:r>
              <a:rPr lang="ru-RU" sz="4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</a:t>
            </a:r>
            <a:endParaRPr lang="ru-RU" sz="4400" b="1" i="1" dirty="0">
              <a:solidFill>
                <a:schemeClr val="tx1">
                  <a:lumMod val="95000"/>
                </a:schemeClr>
              </a:solidFill>
              <a:effectLst/>
            </a:endParaRPr>
          </a:p>
        </p:txBody>
      </p:sp>
    </p:spTree>
  </p:cSld>
  <p:clrMapOvr>
    <a:masterClrMapping/>
  </p:clrMapOvr>
  <p:transition spd="slow" advTm="4000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725602"/>
          </a:xfrm>
        </p:spPr>
        <p:txBody>
          <a:bodyPr>
            <a:noAutofit/>
          </a:bodyPr>
          <a:lstStyle/>
          <a:p>
            <a:r>
              <a:rPr lang="uk-UA" sz="2400" b="1" i="1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uk-UA" sz="2400" b="1" i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uk-UA" sz="2400" b="1" i="1" dirty="0" smtClean="0">
                <a:solidFill>
                  <a:schemeClr val="tx1">
                    <a:lumMod val="95000"/>
                  </a:schemeClr>
                </a:solidFill>
              </a:rPr>
              <a:t>Незважаючи на всі спроби, опубліковані 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</a:rPr>
              <a:t>у 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</a:rPr>
              <a:t>Львові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</a:rPr>
              <a:t> (1908 -1910 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</a:rPr>
              <a:t>рр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</a:rPr>
              <a:t>.)</a:t>
            </a:r>
            <a:r>
              <a:rPr lang="uk-UA" sz="2400" b="1" i="1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шість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томів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«Твори </a:t>
            </a:r>
            <a:r>
              <a:rPr lang="uk-UA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Пантелеймона Куліша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</a:rPr>
              <a:t>»</a:t>
            </a:r>
            <a:r>
              <a:rPr lang="uk-UA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залишаються єдиним найповнішим виданням </a:t>
            </a:r>
            <a:r>
              <a:rPr lang="uk-UA" sz="2400" b="1" i="1" dirty="0" smtClean="0">
                <a:solidFill>
                  <a:schemeClr val="tx1">
                    <a:lumMod val="95000"/>
                  </a:schemeClr>
                </a:solidFill>
              </a:rPr>
              <a:t>і 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</a:rPr>
              <a:t>сьогодні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  <a:endParaRPr lang="ru-RU" sz="2400" b="1" i="1" dirty="0">
              <a:solidFill>
                <a:schemeClr val="tx1">
                  <a:lumMod val="95000"/>
                </a:schemeClr>
              </a:solidFill>
              <a:effectLst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83262">
            <a:off x="3354098" y="2357460"/>
            <a:ext cx="5094767" cy="386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 descr="C:\Documents and Settings\Administrator\Рабочий стол\12229567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214554"/>
            <a:ext cx="2714644" cy="321471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571480"/>
            <a:ext cx="7215238" cy="57152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uk-UA" sz="20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uk-UA" sz="2000" b="1" i="1" dirty="0" smtClean="0">
                <a:solidFill>
                  <a:schemeClr val="tx1"/>
                </a:solidFill>
                <a:cs typeface="Calibri" pitchFamily="34" charset="0"/>
              </a:rPr>
              <a:t>Бібліографічний</a:t>
            </a:r>
            <a:r>
              <a:rPr lang="uk-UA" sz="2000" b="1" i="1" dirty="0" smtClean="0">
                <a:solidFill>
                  <a:schemeClr val="tx1"/>
                </a:solidFill>
              </a:rPr>
              <a:t> список праць П. О. Куліша, </a:t>
            </a:r>
            <a:br>
              <a:rPr lang="uk-UA" sz="2000" b="1" i="1" dirty="0" smtClean="0">
                <a:solidFill>
                  <a:schemeClr val="tx1"/>
                </a:solidFill>
              </a:rPr>
            </a:br>
            <a:r>
              <a:rPr lang="uk-UA" sz="2000" b="1" i="1" dirty="0" smtClean="0">
                <a:solidFill>
                  <a:schemeClr val="tx1"/>
                </a:solidFill>
              </a:rPr>
              <a:t>які зберігають у фондах бібліотеки.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643306" y="1142984"/>
            <a:ext cx="5000660" cy="540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Кулїша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Пантелеймона. Твори. Т. 1 / П.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Кулїша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 - Львів : З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друкарнї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Наукового Товариства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імени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Шевченка, 1908. - 502 с. - (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Руска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письменність ; 6, 1). -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Виданє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товариства "Просвіта".</a:t>
            </a:r>
            <a:endParaRPr kumimoji="0" lang="ru-RU" sz="145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Кулїша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Пантелеймона. Твори. Т. 2 / П.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Кулїша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 - Львів : З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друкарнї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Наукового Товариства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імени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Шевченка, 1909. - 559 с. - (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Руска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письменність ; 6, 2). -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Виданє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товариства "Просвіта".</a:t>
            </a:r>
            <a:endParaRPr kumimoji="0" lang="ru-RU" sz="145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Кулїша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Пантелеймона. Твори. Т. 3 / П.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Кулїша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 - Львів : З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друкарнї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Наукового Товариства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імени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Шевченка, 1909. - 575 с. - (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Руска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письменність ; 6, 3). -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Виданє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товариства "Просвіта".</a:t>
            </a:r>
            <a:endParaRPr kumimoji="0" lang="ru-RU" sz="145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Кулїша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Пантелеймона. Твори. Т. 4 / П.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Кулїша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 - Львів : З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друкарнї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Наукового Товариства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імени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Шевченка, 1909. - 524с. - (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Руска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письменність ; 6, 4). -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Виданє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товариства "Просвіта".</a:t>
            </a:r>
            <a:endParaRPr kumimoji="0" lang="ru-RU" sz="145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Кулїша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Пантелеймона. Твори. Т. 6 / П.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Кулїша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 - Львів : З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друкарнї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Наукового Товариства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імени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Шевченка, 1910. - 700 с. - (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Руска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письменність ; 6, 6). -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Виданє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товариства "Просвіта".</a:t>
            </a:r>
            <a:endParaRPr kumimoji="0" lang="ru-RU" sz="145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Максимович М. А.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Собрание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починений. Т. 1 :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Исторический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отдел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/ М. А. Максимович. - К. :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Типография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М. Т. </a:t>
            </a:r>
            <a:r>
              <a:rPr kumimoji="0" lang="uk-UA" sz="145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Фрица</a:t>
            </a:r>
            <a:r>
              <a:rPr kumimoji="0" lang="uk-UA" sz="14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, 1876. - 847 с.</a:t>
            </a:r>
            <a:endParaRPr kumimoji="0" lang="uk-UA" sz="145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5" name="Picture 5" descr="C:\Documents and Settings\Administrator\Рабочий стол\кулиш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3214710" cy="54292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14:prism isContent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71480"/>
            <a:ext cx="7829576" cy="5715040"/>
          </a:xfrm>
        </p:spPr>
        <p:txBody>
          <a:bodyPr>
            <a:noAutofit/>
          </a:bodyPr>
          <a:lstStyle/>
          <a:p>
            <a:pPr algn="l"/>
            <a:r>
              <a:rPr lang="uk-UA" sz="1500" dirty="0" smtClean="0"/>
              <a:t/>
            </a:r>
            <a:br>
              <a:rPr lang="uk-UA" sz="1500" dirty="0" smtClean="0"/>
            </a:br>
            <a:r>
              <a:rPr lang="uk-UA" sz="1500" dirty="0" smtClean="0"/>
              <a:t/>
            </a:r>
            <a:br>
              <a:rPr lang="uk-UA" sz="1500" dirty="0" smtClean="0"/>
            </a:br>
            <a:r>
              <a:rPr lang="uk-UA" sz="1500" dirty="0" smtClean="0"/>
              <a:t/>
            </a:r>
            <a:br>
              <a:rPr lang="uk-UA" sz="1500" dirty="0" smtClean="0"/>
            </a:br>
            <a:r>
              <a:rPr lang="uk-UA" sz="1500" dirty="0" smtClean="0"/>
              <a:t/>
            </a:r>
            <a:br>
              <a:rPr lang="uk-UA" sz="1500" dirty="0" smtClean="0"/>
            </a:br>
            <a:r>
              <a:rPr lang="uk-UA" sz="1500" dirty="0" smtClean="0"/>
              <a:t/>
            </a:r>
            <a:br>
              <a:rPr lang="uk-UA" sz="1500" dirty="0" smtClean="0"/>
            </a:br>
            <a:r>
              <a:rPr lang="uk-UA" sz="1300" b="1" i="1" dirty="0" smtClean="0"/>
              <a:t>  Два письма А. В. Марковича : к Т. Г. Шевченку и П. А </a:t>
            </a:r>
            <a:r>
              <a:rPr lang="uk-UA" sz="1300" b="1" i="1" dirty="0" err="1" smtClean="0"/>
              <a:t>Кулишу</a:t>
            </a:r>
            <a:r>
              <a:rPr lang="uk-UA" sz="1300" b="1" i="1" dirty="0" smtClean="0"/>
              <a:t> // </a:t>
            </a:r>
            <a:r>
              <a:rPr lang="uk-UA" sz="1300" b="1" i="1" dirty="0" err="1" smtClean="0"/>
              <a:t>Киевская</a:t>
            </a:r>
            <a:r>
              <a:rPr lang="uk-UA" sz="1300" b="1" i="1" dirty="0" smtClean="0"/>
              <a:t> старина. – 1899. – Кн. 2, </a:t>
            </a:r>
            <a:r>
              <a:rPr lang="uk-UA" sz="1300" b="1" i="1" dirty="0" err="1" smtClean="0"/>
              <a:t>год</a:t>
            </a:r>
            <a:r>
              <a:rPr lang="uk-UA" sz="1300" b="1" i="1" dirty="0" smtClean="0"/>
              <a:t> 18, т. 65, май. – С. 68 - 71. – </a:t>
            </a:r>
            <a:r>
              <a:rPr lang="uk-UA" sz="1300" b="1" i="1" dirty="0" err="1" smtClean="0"/>
              <a:t>Отд</a:t>
            </a:r>
            <a:r>
              <a:rPr lang="uk-UA" sz="1300" b="1" i="1" dirty="0" smtClean="0"/>
              <a:t>. 2 : </a:t>
            </a:r>
            <a:r>
              <a:rPr lang="uk-UA" sz="1300" b="1" i="1" dirty="0" err="1" smtClean="0"/>
              <a:t>Документы</a:t>
            </a:r>
            <a:r>
              <a:rPr lang="uk-UA" sz="1300" b="1" i="1" dirty="0" smtClean="0"/>
              <a:t>, </a:t>
            </a:r>
            <a:r>
              <a:rPr lang="uk-UA" sz="1300" b="1" i="1" dirty="0" err="1" smtClean="0"/>
              <a:t>известия</a:t>
            </a:r>
            <a:r>
              <a:rPr lang="uk-UA" sz="1300" b="1" i="1" dirty="0" smtClean="0"/>
              <a:t> и </a:t>
            </a:r>
            <a:r>
              <a:rPr lang="uk-UA" sz="1300" b="1" i="1" dirty="0" err="1" smtClean="0"/>
              <a:t>заметки</a:t>
            </a:r>
            <a:r>
              <a:rPr lang="uk-UA" sz="1300" b="1" i="1" dirty="0" smtClean="0"/>
              <a:t>.</a:t>
            </a:r>
            <a:br>
              <a:rPr lang="uk-UA" sz="1300" b="1" i="1" dirty="0" smtClean="0"/>
            </a:br>
            <a:r>
              <a:rPr lang="uk-UA" sz="1300" b="1" i="1" dirty="0" smtClean="0"/>
              <a:t> 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Допрос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Т. Г. Шевченка в 1847 г : (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из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рукописных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заметок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Н. А.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Ригельмана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) // 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Киевская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старина. – 1902. – Год 21, т. 76,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февраль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 – С. 181 - 187.</a:t>
            </a:r>
            <a:r>
              <a:rPr lang="ru-RU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/>
            </a:r>
            <a:br>
              <a:rPr lang="ru-RU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  Е-мов С.  П. А.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Кулиша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Хуторни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недогарки.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Стр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 111.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Харькив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, 1902 г. / С. Е-мов // 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Киевская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старина. – 1902. – Год 21, т. 76,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март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 – С. 210 - 216. –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Разд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.: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Библиография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</a:t>
            </a:r>
            <a:r>
              <a:rPr lang="ru-RU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/>
            </a:r>
            <a:br>
              <a:rPr lang="ru-RU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  Костомаров Н.  П. А.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Кулиш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и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его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последняя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литературная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деятельность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/ Н. Костомаров // 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Киевская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старина. – 1883. – Год 2, т. 5,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февраль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 – С. 221 - 234.</a:t>
            </a:r>
            <a:r>
              <a:rPr lang="ru-RU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/>
            </a:r>
            <a:br>
              <a:rPr lang="ru-RU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 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Кулиш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П. 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Восточный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вопрос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и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Задунайская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Славянщина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перед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глазами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московского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царя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Михаила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Федоровича. 1626.: (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посвящается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Ольге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Платоновне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М****.) / П. 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Кулиш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// Журнал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Министерства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Народного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Просвещения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 – 1878. – Ч. 196. – С. 1 - 56.</a:t>
            </a:r>
            <a:r>
              <a:rPr lang="ru-RU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/>
            </a:r>
            <a:br>
              <a:rPr lang="ru-RU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 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Кулиш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П. 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Восточный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вопрос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и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Задунайская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Славянщина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перед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глазами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московского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царя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Михаила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Федоровича. 1626.: (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посвящается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Ольге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Платоновне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М****.) / П. 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Кулиш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// Журнал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Министерства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Народного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Просвещения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 – 1878. – Ч. 195. – С. 189 - 240.</a:t>
            </a:r>
            <a:r>
              <a:rPr lang="ru-RU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/>
            </a:r>
            <a:br>
              <a:rPr lang="ru-RU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 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Кулиш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П.  Письмо П. А.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Кулиша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к М.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Грабовскому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/ П. 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Кулиш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// 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Киевская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старина. – 1900. – Кн. 4,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год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19, т. 71,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ноябрь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 – С.71 - 74. –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Разд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 :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Документы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,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известия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и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заметки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</a:t>
            </a:r>
            <a:r>
              <a:rPr lang="ru-RU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/>
            </a:r>
            <a:br>
              <a:rPr lang="ru-RU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ru-RU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  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Л А.  Предки П. А.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Кулиша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 / А. Л // 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Киевская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старина. – 1898. – Кн. 3,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год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17, т. 61,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сентябрь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 – С. 62 - 65. –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Отд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 2 :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Докуметы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,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известия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и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заметки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</a:t>
            </a:r>
            <a:r>
              <a:rPr lang="ru-RU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/>
            </a:r>
            <a:br>
              <a:rPr lang="ru-RU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 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Лободовский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М.  Три дня на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хуторе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у Пантелеймона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Александровича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и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Александры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Михайловны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(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Ганны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Барвинок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)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Кулиш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/ М. 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Лободовский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// 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Киевская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старина. – 1897. – </a:t>
            </a:r>
            <a:b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Кн. 3/4,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год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16, т. 57,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апрель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 – С. 163 - 176.</a:t>
            </a:r>
            <a:r>
              <a:rPr lang="ru-RU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/>
            </a:r>
            <a:br>
              <a:rPr lang="ru-RU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ru-RU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 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Материалы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для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биографии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П. А.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Кулиша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// 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Киевская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старина. – 1897. –</a:t>
            </a:r>
            <a:b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Кн. 5/6 [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год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16, т. 57], [май]. – С. 339 - 362.</a:t>
            </a:r>
            <a:r>
              <a:rPr lang="ru-RU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/>
            </a:r>
            <a:br>
              <a:rPr lang="ru-RU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 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Н-ко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В. 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Полугодовая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панихида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по П. А.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Кулишу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/ В. 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Н-ко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// 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Киевская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старина. – 1897. –</a:t>
            </a:r>
            <a:b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Кн. 7/8,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год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16, т. 58,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июль-август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 – С. 33 - 34. –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Отд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 2 :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Докуметы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,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известия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и </a:t>
            </a:r>
            <a:r>
              <a:rPr lang="uk-UA" sz="13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заметки</a:t>
            </a:r>
            <a:r>
              <a:rPr lang="uk-UA" sz="13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</a:t>
            </a:r>
            <a:r>
              <a:rPr lang="uk-UA" sz="1300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/>
            </a:r>
            <a:br>
              <a:rPr lang="uk-UA" sz="1300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uk-UA" sz="1300" b="1" i="1" dirty="0" smtClean="0"/>
              <a:t> Могила П. А. </a:t>
            </a:r>
            <a:r>
              <a:rPr lang="uk-UA" sz="1300" b="1" i="1" dirty="0" err="1" smtClean="0"/>
              <a:t>Кулиша</a:t>
            </a:r>
            <a:r>
              <a:rPr lang="uk-UA" sz="1300" b="1" i="1" dirty="0" smtClean="0"/>
              <a:t> // </a:t>
            </a:r>
            <a:r>
              <a:rPr lang="uk-UA" sz="1300" b="1" i="1" dirty="0" err="1" smtClean="0"/>
              <a:t>Киевская</a:t>
            </a:r>
            <a:r>
              <a:rPr lang="uk-UA" sz="1300" b="1" i="1" dirty="0" smtClean="0"/>
              <a:t> старина. – 1899. – Кн. 2, </a:t>
            </a:r>
            <a:r>
              <a:rPr lang="uk-UA" sz="1300" b="1" i="1" dirty="0" err="1" smtClean="0"/>
              <a:t>год</a:t>
            </a:r>
            <a:r>
              <a:rPr lang="uk-UA" sz="1300" b="1" i="1" dirty="0" smtClean="0"/>
              <a:t> 18, т. 65, май. – </a:t>
            </a:r>
            <a:r>
              <a:rPr lang="uk-UA" sz="1300" i="1" dirty="0" smtClean="0"/>
              <a:t>С. 73. – </a:t>
            </a:r>
            <a:br>
              <a:rPr lang="uk-UA" sz="1300" i="1" dirty="0" smtClean="0"/>
            </a:br>
            <a:r>
              <a:rPr lang="uk-UA" sz="1300" i="1" dirty="0" err="1" smtClean="0"/>
              <a:t>Отд</a:t>
            </a:r>
            <a:r>
              <a:rPr lang="uk-UA" sz="1300" i="1" dirty="0" smtClean="0"/>
              <a:t>. 2 : </a:t>
            </a:r>
            <a:r>
              <a:rPr lang="uk-UA" sz="1300" i="1" dirty="0" err="1" smtClean="0"/>
              <a:t>Документы</a:t>
            </a:r>
            <a:r>
              <a:rPr lang="uk-UA" sz="1300" i="1" dirty="0" smtClean="0"/>
              <a:t>, </a:t>
            </a:r>
            <a:r>
              <a:rPr lang="uk-UA" sz="1300" i="1" dirty="0" err="1" smtClean="0"/>
              <a:t>известия</a:t>
            </a:r>
            <a:r>
              <a:rPr lang="uk-UA" sz="1300" i="1" dirty="0" smtClean="0"/>
              <a:t> и </a:t>
            </a:r>
            <a:r>
              <a:rPr lang="uk-UA" sz="1300" i="1" dirty="0" err="1" smtClean="0"/>
              <a:t>заметки</a:t>
            </a:r>
            <a:r>
              <a:rPr lang="uk-UA" sz="1300" i="1" dirty="0" smtClean="0"/>
              <a:t>.</a:t>
            </a:r>
            <a:r>
              <a:rPr lang="uk-UA" sz="1300" b="1" i="1" dirty="0" smtClean="0"/>
              <a:t/>
            </a:r>
            <a:br>
              <a:rPr lang="uk-UA" sz="1300" b="1" i="1" dirty="0" smtClean="0"/>
            </a:br>
            <a:r>
              <a:rPr lang="uk-UA" sz="1300" b="1" i="1" dirty="0" smtClean="0"/>
              <a:t> </a:t>
            </a:r>
            <a:r>
              <a:rPr lang="uk-UA" sz="1250" dirty="0" smtClean="0"/>
              <a:t/>
            </a:r>
            <a:br>
              <a:rPr lang="uk-UA" sz="1250" dirty="0" smtClean="0"/>
            </a:br>
            <a:r>
              <a:rPr lang="uk-UA" sz="1500" dirty="0" smtClean="0"/>
              <a:t/>
            </a:r>
            <a:br>
              <a:rPr lang="uk-UA" sz="1500" dirty="0" smtClean="0"/>
            </a:br>
            <a:r>
              <a:rPr lang="ru-RU" sz="1500" dirty="0" smtClean="0"/>
              <a:t/>
            </a:r>
            <a:br>
              <a:rPr lang="ru-RU" sz="1500" dirty="0" smtClean="0"/>
            </a:br>
            <a:endParaRPr lang="ru-RU" sz="15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14:prism isContent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7858180" cy="6500834"/>
          </a:xfrm>
        </p:spPr>
        <p:txBody>
          <a:bodyPr>
            <a:noAutofit/>
          </a:bodyPr>
          <a:lstStyle/>
          <a:p>
            <a:pPr algn="l"/>
            <a:r>
              <a:rPr lang="uk-UA" sz="1500" dirty="0" smtClean="0"/>
              <a:t/>
            </a:r>
            <a:br>
              <a:rPr lang="uk-UA" sz="1500" dirty="0" smtClean="0"/>
            </a:br>
            <a:r>
              <a:rPr lang="uk-UA" sz="1600" b="1" i="1" dirty="0" smtClean="0"/>
              <a:t>  </a:t>
            </a:r>
            <a:br>
              <a:rPr lang="uk-UA" sz="1600" b="1" i="1" dirty="0" smtClean="0"/>
            </a:br>
            <a:r>
              <a:rPr lang="uk-UA" sz="1600" b="1" i="1" dirty="0" smtClean="0"/>
              <a:t> </a:t>
            </a:r>
            <a:r>
              <a:rPr lang="uk-UA" sz="1300" b="1" i="1" dirty="0" err="1" smtClean="0"/>
              <a:t>Номис</a:t>
            </a:r>
            <a:r>
              <a:rPr lang="uk-UA" sz="1300" b="1" i="1" dirty="0" smtClean="0"/>
              <a:t> М.  П. А. </a:t>
            </a:r>
            <a:r>
              <a:rPr lang="uk-UA" sz="1300" b="1" i="1" dirty="0" err="1" smtClean="0"/>
              <a:t>Кулиш</a:t>
            </a:r>
            <a:r>
              <a:rPr lang="uk-UA" sz="1300" b="1" i="1" dirty="0" smtClean="0"/>
              <a:t>: ( 2 </a:t>
            </a:r>
            <a:r>
              <a:rPr lang="uk-UA" sz="1300" b="1" i="1" dirty="0" err="1" smtClean="0"/>
              <a:t>фев</a:t>
            </a:r>
            <a:r>
              <a:rPr lang="uk-UA" sz="1300" b="1" i="1" dirty="0" smtClean="0"/>
              <a:t>. 1897 г.) : некролог / М. </a:t>
            </a:r>
            <a:r>
              <a:rPr lang="uk-UA" sz="1300" b="1" i="1" dirty="0" err="1" smtClean="0"/>
              <a:t>Номис</a:t>
            </a:r>
            <a:r>
              <a:rPr lang="uk-UA" sz="1300" b="1" i="1" dirty="0" smtClean="0"/>
              <a:t> // </a:t>
            </a:r>
            <a:r>
              <a:rPr lang="uk-UA" sz="1300" b="1" i="1" dirty="0" err="1" smtClean="0"/>
              <a:t>Киевская</a:t>
            </a:r>
            <a:r>
              <a:rPr lang="uk-UA" sz="1300" b="1" i="1" dirty="0" smtClean="0"/>
              <a:t> старина. – 1897. – Кн. 3/4, </a:t>
            </a:r>
            <a:r>
              <a:rPr lang="uk-UA" sz="1300" b="1" i="1" dirty="0" err="1" smtClean="0"/>
              <a:t>год</a:t>
            </a:r>
            <a:r>
              <a:rPr lang="uk-UA" sz="1300" b="1" i="1" dirty="0" smtClean="0"/>
              <a:t> 16, т. 56, </a:t>
            </a:r>
            <a:r>
              <a:rPr lang="uk-UA" sz="1300" b="1" i="1" dirty="0" err="1" smtClean="0"/>
              <a:t>март</a:t>
            </a:r>
            <a:r>
              <a:rPr lang="uk-UA" sz="1300" b="1" i="1" dirty="0" smtClean="0"/>
              <a:t>. – С. 1 - 2. </a:t>
            </a:r>
            <a:r>
              <a:rPr lang="uk-UA" sz="1500" dirty="0" smtClean="0"/>
              <a:t/>
            </a:r>
            <a:br>
              <a:rPr lang="uk-UA" sz="1500" dirty="0" smtClean="0"/>
            </a:br>
            <a:r>
              <a:rPr lang="uk-UA" sz="1300" b="1" i="1" dirty="0" smtClean="0">
                <a:solidFill>
                  <a:schemeClr val="tx1"/>
                </a:solidFill>
                <a:effectLst/>
              </a:rPr>
              <a:t>   Письма П. А.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Кулиша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к А. Ф.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Кистяковскому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// 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Киевская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старина. – 1902. – Год 21, т. 77,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апрель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. – С. 6 - 24.</a:t>
            </a:r>
            <a:r>
              <a:rPr lang="ru-RU" sz="1300" b="1" i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300" b="1" i="1" dirty="0" smtClean="0">
                <a:solidFill>
                  <a:schemeClr val="tx1"/>
                </a:solidFill>
                <a:effectLst/>
              </a:rPr>
            </a:br>
            <a:r>
              <a:rPr lang="uk-UA" sz="1300" b="1" i="1" dirty="0" smtClean="0">
                <a:solidFill>
                  <a:schemeClr val="tx1"/>
                </a:solidFill>
                <a:effectLst/>
              </a:rPr>
              <a:t>   Письма П. А.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Кулиша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к А. Ф.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Кистяковскому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// 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Киевская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старина. – 1902. – Год 21, т. 76,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февраль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. – С. 208 - 312.</a:t>
            </a:r>
            <a:r>
              <a:rPr lang="ru-RU" sz="1300" b="1" i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300" b="1" i="1" dirty="0" smtClean="0">
                <a:solidFill>
                  <a:schemeClr val="tx1"/>
                </a:solidFill>
                <a:effectLst/>
              </a:rPr>
            </a:br>
            <a:r>
              <a:rPr lang="uk-UA" sz="1300" b="1" i="1" dirty="0" smtClean="0">
                <a:solidFill>
                  <a:schemeClr val="tx1"/>
                </a:solidFill>
                <a:effectLst/>
              </a:rPr>
              <a:t>   Письма П. А.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Кулиша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к А. Ф.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Кистяковскому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// 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Киевская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старина. – 1902. – Год 21, т. 76,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март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. – С. 518 - 531.</a:t>
            </a:r>
            <a:r>
              <a:rPr lang="ru-RU" sz="1300" b="1" i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300" b="1" i="1" dirty="0" smtClean="0">
                <a:solidFill>
                  <a:schemeClr val="tx1"/>
                </a:solidFill>
                <a:effectLst/>
              </a:rPr>
            </a:br>
            <a:r>
              <a:rPr lang="uk-UA" sz="1300" b="1" i="1" dirty="0" smtClean="0">
                <a:solidFill>
                  <a:schemeClr val="tx1"/>
                </a:solidFill>
                <a:effectLst/>
              </a:rPr>
              <a:t>   Письма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Кулиша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к Д. С.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Каменецкому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 : (1857 - 67) // 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Киевская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старина. – 1898. – Кн. 3,</a:t>
            </a:r>
            <a:br>
              <a:rPr lang="uk-UA" sz="1300" b="1" i="1" dirty="0" smtClean="0">
                <a:solidFill>
                  <a:schemeClr val="tx1"/>
                </a:solidFill>
                <a:effectLst/>
              </a:rPr>
            </a:br>
            <a:r>
              <a:rPr lang="uk-UA" sz="1300" b="1" i="1" dirty="0" smtClean="0">
                <a:solidFill>
                  <a:schemeClr val="tx1"/>
                </a:solidFill>
                <a:effectLst/>
              </a:rPr>
              <a:t>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год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17, т. 61,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июль-август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. – С. 132 - 144.</a:t>
            </a:r>
            <a:r>
              <a:rPr lang="ru-RU" sz="1300" b="1" i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300" b="1" i="1" dirty="0" smtClean="0">
                <a:solidFill>
                  <a:schemeClr val="tx1"/>
                </a:solidFill>
                <a:effectLst/>
              </a:rPr>
            </a:br>
            <a:r>
              <a:rPr lang="ru-RU" sz="1300" b="1" i="1" dirty="0" smtClean="0">
                <a:solidFill>
                  <a:schemeClr val="tx1"/>
                </a:solidFill>
                <a:effectLst/>
              </a:rPr>
              <a:t> 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 Письма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Кулиша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к В. В.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Тарновскому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: 1855 - 58 гг. // 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Киевская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старина. – 1898. – Кн. 2, </a:t>
            </a:r>
            <a:br>
              <a:rPr lang="uk-UA" sz="1300" b="1" i="1" dirty="0" smtClean="0">
                <a:solidFill>
                  <a:schemeClr val="tx1"/>
                </a:solidFill>
                <a:effectLst/>
              </a:rPr>
            </a:b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год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17, т. 61,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апрель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. – С. 107 - 131.</a:t>
            </a:r>
            <a:r>
              <a:rPr lang="ru-RU" sz="1300" b="1" i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300" b="1" i="1" dirty="0" smtClean="0">
                <a:solidFill>
                  <a:schemeClr val="tx1"/>
                </a:solidFill>
                <a:effectLst/>
              </a:rPr>
            </a:br>
            <a:r>
              <a:rPr lang="uk-UA" sz="1300" b="1" i="1" dirty="0" smtClean="0">
                <a:solidFill>
                  <a:schemeClr val="tx1"/>
                </a:solidFill>
                <a:effectLst/>
              </a:rPr>
              <a:t>   Письма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Кулиша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к Д. С.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Каменецкому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 : 1857 - 1865 гг. // 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Киевская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старина. – 1898. – Кн. 2,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год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17, т. 61, май. – С. 222 - 244.</a:t>
            </a:r>
            <a:r>
              <a:rPr lang="ru-RU" sz="1300" b="1" i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300" b="1" i="1" dirty="0" smtClean="0">
                <a:solidFill>
                  <a:schemeClr val="tx1"/>
                </a:solidFill>
                <a:effectLst/>
              </a:rPr>
            </a:br>
            <a:r>
              <a:rPr lang="uk-UA" sz="1300" b="1" i="1" dirty="0" smtClean="0">
                <a:solidFill>
                  <a:schemeClr val="tx1"/>
                </a:solidFill>
                <a:effectLst/>
              </a:rPr>
              <a:t>   Письма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Кулиша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к Д. С.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Каменецкому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: 1857 - 1865 гг. // 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Киевская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старина. – 1898. – Кн. 2,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год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17, т. 61,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июнь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. – С. 366 - 394.</a:t>
            </a:r>
            <a:r>
              <a:rPr lang="ru-RU" sz="1300" b="1" i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300" b="1" i="1" dirty="0" smtClean="0">
                <a:solidFill>
                  <a:schemeClr val="tx1"/>
                </a:solidFill>
                <a:effectLst/>
              </a:rPr>
            </a:br>
            <a:r>
              <a:rPr lang="uk-UA" sz="1300" b="1" i="1" dirty="0" smtClean="0">
                <a:solidFill>
                  <a:schemeClr val="tx1"/>
                </a:solidFill>
                <a:effectLst/>
              </a:rPr>
              <a:t>   Письма П. А.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Кулиша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к С. Д. Носу : (1860 - 1892 гг.) // 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Киевская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старина. – 1899. – Кн. 2, </a:t>
            </a:r>
            <a:br>
              <a:rPr lang="uk-UA" sz="1300" b="1" i="1" dirty="0" smtClean="0">
                <a:solidFill>
                  <a:schemeClr val="tx1"/>
                </a:solidFill>
                <a:effectLst/>
              </a:rPr>
            </a:b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год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18, т. 65,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апрель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. – С. 366 - 394.</a:t>
            </a:r>
            <a:r>
              <a:rPr lang="ru-RU" sz="1300" b="1" i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300" b="1" i="1" dirty="0" smtClean="0">
                <a:solidFill>
                  <a:schemeClr val="tx1"/>
                </a:solidFill>
                <a:effectLst/>
              </a:rPr>
            </a:br>
            <a:r>
              <a:rPr lang="uk-UA" sz="1300" b="1" i="1" dirty="0" smtClean="0">
                <a:solidFill>
                  <a:schemeClr val="tx1"/>
                </a:solidFill>
                <a:effectLst/>
              </a:rPr>
              <a:t>   Письма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Кулиша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в Буковину, 1861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года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// 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Киевская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старина. – 1899. – Кн. 2,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год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18, т. 65,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апрель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. – С. 3 - 4. –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Отд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. 2 :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Документы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,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известия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 и </a:t>
            </a:r>
            <a:r>
              <a:rPr lang="uk-UA" sz="1300" b="1" i="1" dirty="0" err="1" smtClean="0">
                <a:solidFill>
                  <a:schemeClr val="tx1"/>
                </a:solidFill>
                <a:effectLst/>
              </a:rPr>
              <a:t>заметки</a:t>
            </a:r>
            <a:r>
              <a:rPr lang="uk-UA" sz="1300" b="1" i="1" dirty="0" smtClean="0">
                <a:solidFill>
                  <a:schemeClr val="tx1"/>
                </a:solidFill>
                <a:effectLst/>
              </a:rPr>
              <a:t>.</a:t>
            </a:r>
            <a:r>
              <a:rPr lang="ru-RU" sz="1300" b="1" i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300" b="1" i="1" dirty="0" smtClean="0">
                <a:solidFill>
                  <a:schemeClr val="tx1"/>
                </a:solidFill>
                <a:effectLst/>
              </a:rPr>
            </a:br>
            <a:r>
              <a:rPr lang="uk-UA" sz="1300" b="1" i="1" dirty="0" smtClean="0"/>
              <a:t> Письма П. А. </a:t>
            </a:r>
            <a:r>
              <a:rPr lang="uk-UA" sz="1300" b="1" i="1" dirty="0" err="1" smtClean="0"/>
              <a:t>Кулиша</a:t>
            </a:r>
            <a:r>
              <a:rPr lang="uk-UA" sz="1300" b="1" i="1" dirty="0" smtClean="0"/>
              <a:t> к О. М. </a:t>
            </a:r>
            <a:r>
              <a:rPr lang="uk-UA" sz="1300" b="1" i="1" dirty="0" err="1" smtClean="0"/>
              <a:t>Бодянскому</a:t>
            </a:r>
            <a:r>
              <a:rPr lang="uk-UA" sz="1300" b="1" i="1" dirty="0" smtClean="0"/>
              <a:t>: (1846 - 1877 гг.) : (</a:t>
            </a:r>
            <a:r>
              <a:rPr lang="uk-UA" sz="1300" b="1" i="1" dirty="0" err="1" smtClean="0"/>
              <a:t>продожение</a:t>
            </a:r>
            <a:r>
              <a:rPr lang="uk-UA" sz="1300" b="1" i="1" dirty="0" smtClean="0"/>
              <a:t> </a:t>
            </a:r>
            <a:r>
              <a:rPr lang="uk-UA" sz="1300" b="1" i="1" dirty="0" err="1" smtClean="0"/>
              <a:t>следует</a:t>
            </a:r>
            <a:r>
              <a:rPr lang="uk-UA" sz="1300" b="1" i="1" dirty="0" smtClean="0"/>
              <a:t>) / </a:t>
            </a:r>
            <a:br>
              <a:rPr lang="uk-UA" sz="1300" b="1" i="1" dirty="0" smtClean="0"/>
            </a:br>
            <a:r>
              <a:rPr lang="uk-UA" sz="1300" b="1" i="1" dirty="0" err="1" smtClean="0"/>
              <a:t>сообщ</a:t>
            </a:r>
            <a:r>
              <a:rPr lang="uk-UA" sz="1300" b="1" i="1" dirty="0" smtClean="0"/>
              <a:t>. А. </a:t>
            </a:r>
            <a:r>
              <a:rPr lang="uk-UA" sz="1300" b="1" i="1" dirty="0" err="1" smtClean="0"/>
              <a:t>Титов</a:t>
            </a:r>
            <a:r>
              <a:rPr lang="uk-UA" sz="1300" b="1" i="1" dirty="0" smtClean="0"/>
              <a:t> // </a:t>
            </a:r>
            <a:r>
              <a:rPr lang="uk-UA" sz="1300" b="1" i="1" dirty="0" err="1" smtClean="0"/>
              <a:t>Киевская</a:t>
            </a:r>
            <a:r>
              <a:rPr lang="uk-UA" sz="1300" b="1" i="1" dirty="0" smtClean="0"/>
              <a:t> старина. – 1897. – Кн. 9/10, </a:t>
            </a:r>
            <a:r>
              <a:rPr lang="uk-UA" sz="1300" b="1" i="1" dirty="0" err="1" smtClean="0"/>
              <a:t>год</a:t>
            </a:r>
            <a:r>
              <a:rPr lang="uk-UA" sz="1300" b="1" i="1" dirty="0" smtClean="0"/>
              <a:t> 16, т. 58, </a:t>
            </a:r>
            <a:r>
              <a:rPr lang="uk-UA" sz="1300" b="1" i="1" dirty="0" err="1" smtClean="0"/>
              <a:t>октябрь</a:t>
            </a:r>
            <a:r>
              <a:rPr lang="uk-UA" sz="1300" b="1" i="1" dirty="0" smtClean="0"/>
              <a:t>. – С. 27 - 45.</a:t>
            </a:r>
            <a:r>
              <a:rPr lang="ru-RU" sz="1300" b="1" i="1" dirty="0" smtClean="0"/>
              <a:t/>
            </a:r>
            <a:br>
              <a:rPr lang="ru-RU" sz="1300" b="1" i="1" dirty="0" smtClean="0"/>
            </a:br>
            <a:r>
              <a:rPr lang="uk-UA" sz="1300" b="1" i="1" dirty="0" smtClean="0"/>
              <a:t>  Письма П. А. </a:t>
            </a:r>
            <a:r>
              <a:rPr lang="uk-UA" sz="1300" b="1" i="1" dirty="0" err="1" smtClean="0"/>
              <a:t>Кулиша</a:t>
            </a:r>
            <a:r>
              <a:rPr lang="uk-UA" sz="1300" b="1" i="1" dirty="0" smtClean="0"/>
              <a:t> к О. М. </a:t>
            </a:r>
            <a:r>
              <a:rPr lang="uk-UA" sz="1300" b="1" i="1" dirty="0" err="1" smtClean="0"/>
              <a:t>Бодянскому</a:t>
            </a:r>
            <a:r>
              <a:rPr lang="uk-UA" sz="1300" b="1" i="1" dirty="0" smtClean="0"/>
              <a:t>: (1846 - 1877 гг.) : (</a:t>
            </a:r>
            <a:r>
              <a:rPr lang="uk-UA" sz="1300" b="1" i="1" dirty="0" err="1" smtClean="0"/>
              <a:t>продожение</a:t>
            </a:r>
            <a:r>
              <a:rPr lang="uk-UA" sz="1300" b="1" i="1" dirty="0" smtClean="0"/>
              <a:t> </a:t>
            </a:r>
            <a:r>
              <a:rPr lang="uk-UA" sz="1300" b="1" i="1" dirty="0" err="1" smtClean="0"/>
              <a:t>следует</a:t>
            </a:r>
            <a:r>
              <a:rPr lang="uk-UA" sz="1300" b="1" i="1" dirty="0" smtClean="0"/>
              <a:t>) /</a:t>
            </a:r>
            <a:br>
              <a:rPr lang="uk-UA" sz="1300" b="1" i="1" dirty="0" smtClean="0"/>
            </a:br>
            <a:r>
              <a:rPr lang="uk-UA" sz="1300" b="1" i="1" dirty="0" smtClean="0"/>
              <a:t> </a:t>
            </a:r>
            <a:r>
              <a:rPr lang="uk-UA" sz="1300" b="1" i="1" dirty="0" err="1" smtClean="0"/>
              <a:t>сообщ</a:t>
            </a:r>
            <a:r>
              <a:rPr lang="uk-UA" sz="1300" b="1" i="1" dirty="0" smtClean="0"/>
              <a:t>. А. </a:t>
            </a:r>
            <a:r>
              <a:rPr lang="uk-UA" sz="1300" b="1" i="1" dirty="0" err="1" smtClean="0"/>
              <a:t>Титов</a:t>
            </a:r>
            <a:r>
              <a:rPr lang="uk-UA" sz="1300" b="1" i="1" dirty="0" smtClean="0"/>
              <a:t> // </a:t>
            </a:r>
            <a:r>
              <a:rPr lang="uk-UA" sz="1300" b="1" i="1" dirty="0" err="1" smtClean="0"/>
              <a:t>Киевская</a:t>
            </a:r>
            <a:r>
              <a:rPr lang="uk-UA" sz="1300" b="1" i="1" dirty="0" smtClean="0"/>
              <a:t> старина. – 1897. – Кн. 9/10, </a:t>
            </a:r>
            <a:r>
              <a:rPr lang="uk-UA" sz="1300" b="1" i="1" dirty="0" err="1" smtClean="0"/>
              <a:t>год</a:t>
            </a:r>
            <a:r>
              <a:rPr lang="uk-UA" sz="1300" b="1" i="1" dirty="0" smtClean="0"/>
              <a:t> 16, т. 58, </a:t>
            </a:r>
            <a:r>
              <a:rPr lang="uk-UA" sz="1300" b="1" i="1" dirty="0" err="1" smtClean="0"/>
              <a:t>сентябрь</a:t>
            </a:r>
            <a:r>
              <a:rPr lang="uk-UA" sz="1300" b="1" i="1" dirty="0" smtClean="0"/>
              <a:t>. – </a:t>
            </a:r>
            <a:br>
              <a:rPr lang="uk-UA" sz="1300" b="1" i="1" dirty="0" smtClean="0"/>
            </a:br>
            <a:r>
              <a:rPr lang="uk-UA" sz="1300" b="1" i="1" dirty="0" smtClean="0"/>
              <a:t>С. 349 - 408. </a:t>
            </a:r>
            <a:r>
              <a:rPr lang="ru-RU" sz="1300" b="1" i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300" b="1" i="1" dirty="0" smtClean="0">
                <a:solidFill>
                  <a:schemeClr val="tx1"/>
                </a:solidFill>
                <a:effectLst/>
              </a:rPr>
            </a:br>
            <a:r>
              <a:rPr lang="uk-UA" sz="1300" b="1" i="1" dirty="0" smtClean="0"/>
              <a:t> Письма </a:t>
            </a:r>
            <a:r>
              <a:rPr lang="uk-UA" sz="1300" b="1" i="1" dirty="0" err="1" smtClean="0"/>
              <a:t>Кулиша</a:t>
            </a:r>
            <a:r>
              <a:rPr lang="uk-UA" sz="1300" b="1" i="1" dirty="0" smtClean="0"/>
              <a:t> к О. М. </a:t>
            </a:r>
            <a:r>
              <a:rPr lang="uk-UA" sz="1300" b="1" i="1" dirty="0" err="1" smtClean="0"/>
              <a:t>Бодянскому</a:t>
            </a:r>
            <a:r>
              <a:rPr lang="uk-UA" sz="1300" b="1" i="1" dirty="0" smtClean="0"/>
              <a:t>: 1846 - 1877 гг. // </a:t>
            </a:r>
            <a:r>
              <a:rPr lang="uk-UA" sz="1300" b="1" i="1" dirty="0" err="1" smtClean="0"/>
              <a:t>Киевская</a:t>
            </a:r>
            <a:r>
              <a:rPr lang="uk-UA" sz="1300" b="1" i="1" dirty="0" smtClean="0"/>
              <a:t> старина. – 1898. – Кн. 1, </a:t>
            </a:r>
            <a:r>
              <a:rPr lang="uk-UA" sz="1300" b="1" i="1" dirty="0" err="1" smtClean="0"/>
              <a:t>год</a:t>
            </a:r>
            <a:r>
              <a:rPr lang="uk-UA" sz="1300" b="1" i="1" dirty="0" smtClean="0"/>
              <a:t> 17, т. 60, №2 (</a:t>
            </a:r>
            <a:r>
              <a:rPr lang="uk-UA" sz="1300" b="1" i="1" dirty="0" err="1" smtClean="0"/>
              <a:t>февраль</a:t>
            </a:r>
            <a:r>
              <a:rPr lang="uk-UA" sz="1300" b="1" i="1" dirty="0" smtClean="0"/>
              <a:t>). – С. 283 - 313.</a:t>
            </a:r>
            <a:r>
              <a:rPr lang="ru-RU" sz="1300" b="1" i="1" dirty="0" smtClean="0"/>
              <a:t/>
            </a:r>
            <a:br>
              <a:rPr lang="ru-RU" sz="1300" b="1" i="1" dirty="0" smtClean="0"/>
            </a:br>
            <a:r>
              <a:rPr lang="uk-UA" sz="1300" b="1" i="1" dirty="0" smtClean="0"/>
              <a:t>   Письма </a:t>
            </a:r>
            <a:r>
              <a:rPr lang="uk-UA" sz="1300" b="1" i="1" dirty="0" err="1" smtClean="0"/>
              <a:t>Кулиша</a:t>
            </a:r>
            <a:r>
              <a:rPr lang="uk-UA" sz="1300" b="1" i="1" dirty="0" smtClean="0"/>
              <a:t> к Шевченку: 1846 - 1877 гг. // </a:t>
            </a:r>
            <a:r>
              <a:rPr lang="uk-UA" sz="1300" b="1" i="1" dirty="0" err="1" smtClean="0"/>
              <a:t>Киевская</a:t>
            </a:r>
            <a:r>
              <a:rPr lang="uk-UA" sz="1300" b="1" i="1" dirty="0" smtClean="0"/>
              <a:t> старина. – 1898. – Кн. 1, </a:t>
            </a:r>
            <a:r>
              <a:rPr lang="uk-UA" sz="1300" b="1" i="1" dirty="0" err="1" smtClean="0"/>
              <a:t>год</a:t>
            </a:r>
            <a:r>
              <a:rPr lang="uk-UA" sz="1300" b="1" i="1" dirty="0" smtClean="0"/>
              <a:t> 17,</a:t>
            </a:r>
            <a:br>
              <a:rPr lang="uk-UA" sz="1300" b="1" i="1" dirty="0" smtClean="0"/>
            </a:br>
            <a:r>
              <a:rPr lang="uk-UA" sz="1300" b="1" i="1" dirty="0" smtClean="0"/>
              <a:t> т. 60, №2 (</a:t>
            </a:r>
            <a:r>
              <a:rPr lang="uk-UA" sz="1300" b="1" i="1" dirty="0" err="1" smtClean="0"/>
              <a:t>февраль</a:t>
            </a:r>
            <a:r>
              <a:rPr lang="uk-UA" sz="1300" b="1" i="1" dirty="0" smtClean="0"/>
              <a:t>). – С. 229 - 239.</a:t>
            </a:r>
            <a:endParaRPr lang="ru-RU" sz="1300" i="1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14:prism isContent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8115328" cy="5572164"/>
          </a:xfrm>
        </p:spPr>
        <p:txBody>
          <a:bodyPr>
            <a:noAutofit/>
          </a:bodyPr>
          <a:lstStyle/>
          <a:p>
            <a:pPr algn="l"/>
            <a:r>
              <a:rPr lang="ru-RU" sz="1250" b="1" i="1" dirty="0" smtClean="0"/>
              <a:t/>
            </a:r>
            <a:br>
              <a:rPr lang="ru-RU" sz="1250" b="1" i="1" dirty="0" smtClean="0"/>
            </a:br>
            <a:r>
              <a:rPr lang="uk-UA" sz="1350" b="1" i="1" dirty="0" smtClean="0"/>
              <a:t>   Письма </a:t>
            </a:r>
            <a:r>
              <a:rPr lang="uk-UA" sz="1350" b="1" i="1" dirty="0" err="1" smtClean="0"/>
              <a:t>Кулиша</a:t>
            </a:r>
            <a:r>
              <a:rPr lang="uk-UA" sz="1350" b="1" i="1" dirty="0" smtClean="0"/>
              <a:t> к И. Ф. </a:t>
            </a:r>
            <a:r>
              <a:rPr lang="uk-UA" sz="1350" b="1" i="1" dirty="0" err="1" smtClean="0"/>
              <a:t>Хильчевскому</a:t>
            </a:r>
            <a:r>
              <a:rPr lang="uk-UA" sz="1350" b="1" i="1" dirty="0" smtClean="0"/>
              <a:t>: 1858 - 1875 гг. // </a:t>
            </a:r>
            <a:r>
              <a:rPr lang="uk-UA" sz="1350" b="1" i="1" dirty="0" err="1" smtClean="0"/>
              <a:t>Киевская</a:t>
            </a:r>
            <a:r>
              <a:rPr lang="uk-UA" sz="1350" b="1" i="1" dirty="0" smtClean="0"/>
              <a:t> старина. – 1898. – Кн. 1, </a:t>
            </a:r>
            <a:r>
              <a:rPr lang="uk-UA" sz="1350" b="1" i="1" dirty="0" err="1" smtClean="0"/>
              <a:t>год</a:t>
            </a:r>
            <a:r>
              <a:rPr lang="uk-UA" sz="1350" b="1" i="1" dirty="0" smtClean="0"/>
              <a:t> 17, т. 60, №3 (</a:t>
            </a:r>
            <a:r>
              <a:rPr lang="uk-UA" sz="1350" b="1" i="1" dirty="0" err="1" smtClean="0"/>
              <a:t>январь</a:t>
            </a:r>
            <a:r>
              <a:rPr lang="uk-UA" sz="1350" b="1" i="1" dirty="0" smtClean="0"/>
              <a:t>). – С.84 - 149.</a:t>
            </a:r>
            <a:r>
              <a:rPr lang="ru-RU" sz="1350" b="1" i="1" dirty="0" smtClean="0"/>
              <a:t/>
            </a:r>
            <a:br>
              <a:rPr lang="ru-RU" sz="1350" b="1" i="1" dirty="0" smtClean="0"/>
            </a:br>
            <a:r>
              <a:rPr lang="uk-UA" sz="1350" b="1" i="1" dirty="0" smtClean="0"/>
              <a:t>   Письма </a:t>
            </a:r>
            <a:r>
              <a:rPr lang="uk-UA" sz="1350" b="1" i="1" dirty="0" err="1" smtClean="0"/>
              <a:t>Честаховского</a:t>
            </a:r>
            <a:r>
              <a:rPr lang="uk-UA" sz="1350" b="1" i="1" dirty="0" smtClean="0"/>
              <a:t>, </a:t>
            </a:r>
            <a:r>
              <a:rPr lang="uk-UA" sz="1350" b="1" i="1" dirty="0" err="1" smtClean="0"/>
              <a:t>писанные</a:t>
            </a:r>
            <a:r>
              <a:rPr lang="uk-UA" sz="1350" b="1" i="1" dirty="0" smtClean="0"/>
              <a:t> в 1861-м </a:t>
            </a:r>
            <a:r>
              <a:rPr lang="uk-UA" sz="1350" b="1" i="1" dirty="0" err="1" smtClean="0"/>
              <a:t>году</a:t>
            </a:r>
            <a:r>
              <a:rPr lang="uk-UA" sz="1350" b="1" i="1" dirty="0" smtClean="0"/>
              <a:t> о похоронах </a:t>
            </a:r>
            <a:r>
              <a:rPr lang="uk-UA" sz="1350" b="1" i="1" dirty="0" err="1" smtClean="0"/>
              <a:t>поэта</a:t>
            </a:r>
            <a:r>
              <a:rPr lang="uk-UA" sz="1350" b="1" i="1" dirty="0" smtClean="0"/>
              <a:t> Шевченка // </a:t>
            </a:r>
            <a:r>
              <a:rPr lang="uk-UA" sz="1350" b="1" i="1" dirty="0" err="1" smtClean="0"/>
              <a:t>Киевская</a:t>
            </a:r>
            <a:r>
              <a:rPr lang="uk-UA" sz="1350" b="1" i="1" dirty="0" smtClean="0"/>
              <a:t> старина. – 1898. – Кн. 1, </a:t>
            </a:r>
            <a:r>
              <a:rPr lang="uk-UA" sz="1350" b="1" i="1" dirty="0" err="1" smtClean="0"/>
              <a:t>год</a:t>
            </a:r>
            <a:r>
              <a:rPr lang="uk-UA" sz="1350" b="1" i="1" dirty="0" smtClean="0"/>
              <a:t> 17, т. 60, №2 (</a:t>
            </a:r>
            <a:r>
              <a:rPr lang="uk-UA" sz="1350" b="1" i="1" dirty="0" err="1" smtClean="0"/>
              <a:t>февраль</a:t>
            </a:r>
            <a:r>
              <a:rPr lang="uk-UA" sz="1350" b="1" i="1" dirty="0" smtClean="0"/>
              <a:t>). – С. 167 - 193.</a:t>
            </a:r>
            <a:r>
              <a:rPr lang="ru-RU" sz="1350" b="1" i="1" dirty="0" smtClean="0"/>
              <a:t/>
            </a:r>
            <a:br>
              <a:rPr lang="ru-RU" sz="1350" b="1" i="1" dirty="0" smtClean="0"/>
            </a:br>
            <a:r>
              <a:rPr lang="uk-UA" sz="1350" b="1" i="1" dirty="0" smtClean="0"/>
              <a:t>   </a:t>
            </a:r>
            <a:r>
              <a:rPr lang="uk-UA" sz="1350" b="1" i="1" dirty="0" err="1" smtClean="0"/>
              <a:t>Чалый</a:t>
            </a:r>
            <a:r>
              <a:rPr lang="uk-UA" sz="1350" b="1" i="1" dirty="0" smtClean="0"/>
              <a:t> М.  </a:t>
            </a:r>
            <a:r>
              <a:rPr lang="uk-UA" sz="1350" b="1" i="1" dirty="0" err="1" smtClean="0"/>
              <a:t>Юные</a:t>
            </a:r>
            <a:r>
              <a:rPr lang="uk-UA" sz="1350" b="1" i="1" dirty="0" smtClean="0"/>
              <a:t> </a:t>
            </a:r>
            <a:r>
              <a:rPr lang="uk-UA" sz="1350" b="1" i="1" dirty="0" err="1" smtClean="0"/>
              <a:t>годы</a:t>
            </a:r>
            <a:r>
              <a:rPr lang="uk-UA" sz="1350" b="1" i="1" dirty="0" smtClean="0"/>
              <a:t> П. А. </a:t>
            </a:r>
            <a:r>
              <a:rPr lang="uk-UA" sz="1350" b="1" i="1" dirty="0" err="1" smtClean="0"/>
              <a:t>Кулиша</a:t>
            </a:r>
            <a:r>
              <a:rPr lang="uk-UA" sz="1350" b="1" i="1" dirty="0" smtClean="0"/>
              <a:t> / М. </a:t>
            </a:r>
            <a:r>
              <a:rPr lang="uk-UA" sz="1350" b="1" i="1" dirty="0" err="1" smtClean="0"/>
              <a:t>Чалый</a:t>
            </a:r>
            <a:r>
              <a:rPr lang="uk-UA" sz="1350" b="1" i="1" dirty="0" smtClean="0"/>
              <a:t> // </a:t>
            </a:r>
            <a:r>
              <a:rPr lang="uk-UA" sz="1350" b="1" i="1" dirty="0" err="1" smtClean="0"/>
              <a:t>Киевская</a:t>
            </a:r>
            <a:r>
              <a:rPr lang="uk-UA" sz="1350" b="1" i="1" dirty="0" smtClean="0"/>
              <a:t> старина. – 1897. – Кн. 5/6 </a:t>
            </a:r>
            <a:br>
              <a:rPr lang="uk-UA" sz="1350" b="1" i="1" dirty="0" smtClean="0"/>
            </a:br>
            <a:r>
              <a:rPr lang="uk-UA" sz="1350" b="1" i="1" dirty="0" smtClean="0"/>
              <a:t>[</a:t>
            </a:r>
            <a:r>
              <a:rPr lang="uk-UA" sz="1350" b="1" i="1" dirty="0" err="1" smtClean="0"/>
              <a:t>год</a:t>
            </a:r>
            <a:r>
              <a:rPr lang="uk-UA" sz="1350" b="1" i="1" dirty="0" smtClean="0"/>
              <a:t> 16, т. 57], [май]. – С. 290 - 299.</a:t>
            </a:r>
            <a:br>
              <a:rPr lang="uk-UA" sz="1350" b="1" i="1" dirty="0" smtClean="0"/>
            </a:br>
            <a:r>
              <a:rPr lang="uk-UA" sz="1350" b="1" i="1" dirty="0" smtClean="0"/>
              <a:t> </a:t>
            </a:r>
            <a:r>
              <a:rPr lang="uk-UA" sz="1350" b="1" i="1" dirty="0" err="1" smtClean="0"/>
              <a:t>Читатели</a:t>
            </a:r>
            <a:r>
              <a:rPr lang="uk-UA" sz="1350" b="1" i="1" dirty="0" smtClean="0"/>
              <a:t> </a:t>
            </a:r>
            <a:r>
              <a:rPr lang="uk-UA" sz="1350" b="1" i="1" dirty="0" err="1" smtClean="0"/>
              <a:t>из</a:t>
            </a:r>
            <a:r>
              <a:rPr lang="uk-UA" sz="1350" b="1" i="1" dirty="0" smtClean="0"/>
              <a:t> </a:t>
            </a:r>
            <a:r>
              <a:rPr lang="uk-UA" sz="1350" b="1" i="1" dirty="0" err="1" smtClean="0"/>
              <a:t>народа</a:t>
            </a:r>
            <a:r>
              <a:rPr lang="uk-UA" sz="1350" b="1" i="1" dirty="0" smtClean="0"/>
              <a:t> и </a:t>
            </a:r>
            <a:r>
              <a:rPr lang="uk-UA" sz="1350" b="1" i="1" dirty="0" err="1" smtClean="0"/>
              <a:t>поэзия</a:t>
            </a:r>
            <a:r>
              <a:rPr lang="uk-UA" sz="1350" b="1" i="1" dirty="0" smtClean="0"/>
              <a:t> </a:t>
            </a:r>
            <a:r>
              <a:rPr lang="uk-UA" sz="1350" b="1" i="1" dirty="0" err="1" smtClean="0"/>
              <a:t>Кулиша</a:t>
            </a:r>
            <a:r>
              <a:rPr lang="uk-UA" sz="1350" b="1" i="1" dirty="0" smtClean="0"/>
              <a:t>  // </a:t>
            </a:r>
            <a:r>
              <a:rPr lang="uk-UA" sz="1350" b="1" i="1" dirty="0" err="1" smtClean="0"/>
              <a:t>Киевская</a:t>
            </a:r>
            <a:r>
              <a:rPr lang="uk-UA" sz="1350" b="1" i="1" dirty="0" smtClean="0"/>
              <a:t> старина. – 1898. – Кн. 1, </a:t>
            </a:r>
            <a:r>
              <a:rPr lang="uk-UA" sz="1350" b="1" i="1" dirty="0" err="1" smtClean="0"/>
              <a:t>год</a:t>
            </a:r>
            <a:r>
              <a:rPr lang="uk-UA" sz="1350" b="1" i="1" dirty="0" smtClean="0"/>
              <a:t> 17, т. 60, №1 (</a:t>
            </a:r>
            <a:r>
              <a:rPr lang="uk-UA" sz="1350" b="1" i="1" dirty="0" err="1" smtClean="0"/>
              <a:t>март</a:t>
            </a:r>
            <a:r>
              <a:rPr lang="uk-UA" sz="1350" b="1" i="1" dirty="0" smtClean="0"/>
              <a:t>). – С. 88 - 95. – </a:t>
            </a:r>
            <a:r>
              <a:rPr lang="uk-UA" sz="1350" b="1" i="1" dirty="0" err="1" smtClean="0"/>
              <a:t>Отд</a:t>
            </a:r>
            <a:r>
              <a:rPr lang="uk-UA" sz="1350" b="1" i="1" dirty="0" smtClean="0"/>
              <a:t>. 2 : </a:t>
            </a:r>
            <a:r>
              <a:rPr lang="uk-UA" sz="1350" b="1" i="1" dirty="0" err="1" smtClean="0"/>
              <a:t>Докуметы</a:t>
            </a:r>
            <a:r>
              <a:rPr lang="uk-UA" sz="1350" b="1" i="1" dirty="0" smtClean="0"/>
              <a:t>, </a:t>
            </a:r>
            <a:r>
              <a:rPr lang="uk-UA" sz="1350" b="1" i="1" dirty="0" err="1" smtClean="0"/>
              <a:t>известия</a:t>
            </a:r>
            <a:r>
              <a:rPr lang="uk-UA" sz="1350" b="1" i="1" dirty="0" smtClean="0"/>
              <a:t> и </a:t>
            </a:r>
            <a:r>
              <a:rPr lang="uk-UA" sz="1350" b="1" i="1" dirty="0" err="1" smtClean="0"/>
              <a:t>заметки</a:t>
            </a:r>
            <a:r>
              <a:rPr lang="uk-UA" sz="1350" b="1" i="1" dirty="0" smtClean="0"/>
              <a:t>.</a:t>
            </a:r>
            <a:r>
              <a:rPr lang="ru-RU" sz="1350" b="1" i="1" dirty="0" smtClean="0"/>
              <a:t/>
            </a:r>
            <a:br>
              <a:rPr lang="ru-RU" sz="1350" b="1" i="1" dirty="0" smtClean="0"/>
            </a:br>
            <a:r>
              <a:rPr lang="uk-UA" sz="1350" b="1" i="1" dirty="0" smtClean="0"/>
              <a:t>   Ш Н.  </a:t>
            </a:r>
            <a:r>
              <a:rPr lang="uk-UA" sz="1350" b="1" i="1" dirty="0" err="1" smtClean="0"/>
              <a:t>Живописная</a:t>
            </a:r>
            <a:r>
              <a:rPr lang="uk-UA" sz="1350" b="1" i="1" dirty="0" smtClean="0"/>
              <a:t> </a:t>
            </a:r>
            <a:r>
              <a:rPr lang="uk-UA" sz="1350" b="1" i="1" dirty="0" err="1" smtClean="0"/>
              <a:t>Россия</a:t>
            </a:r>
            <a:r>
              <a:rPr lang="uk-UA" sz="1350" b="1" i="1" dirty="0" smtClean="0"/>
              <a:t>. </a:t>
            </a:r>
            <a:r>
              <a:rPr lang="uk-UA" sz="1350" b="1" i="1" dirty="0" err="1" smtClean="0"/>
              <a:t>Отечество</a:t>
            </a:r>
            <a:r>
              <a:rPr lang="uk-UA" sz="1350" b="1" i="1" dirty="0" smtClean="0"/>
              <a:t> наше в </a:t>
            </a:r>
            <a:r>
              <a:rPr lang="uk-UA" sz="1350" b="1" i="1" dirty="0" err="1" smtClean="0"/>
              <a:t>его</a:t>
            </a:r>
            <a:r>
              <a:rPr lang="uk-UA" sz="1350" b="1" i="1" dirty="0" smtClean="0"/>
              <a:t> </a:t>
            </a:r>
            <a:r>
              <a:rPr lang="uk-UA" sz="1350" b="1" i="1" dirty="0" err="1" smtClean="0"/>
              <a:t>земельном</a:t>
            </a:r>
            <a:r>
              <a:rPr lang="uk-UA" sz="1350" b="1" i="1" dirty="0" smtClean="0"/>
              <a:t>, </a:t>
            </a:r>
            <a:r>
              <a:rPr lang="uk-UA" sz="1350" b="1" i="1" dirty="0" err="1" smtClean="0"/>
              <a:t>историческом</a:t>
            </a:r>
            <a:r>
              <a:rPr lang="uk-UA" sz="1350" b="1" i="1" dirty="0" smtClean="0"/>
              <a:t>, </a:t>
            </a:r>
            <a:r>
              <a:rPr lang="uk-UA" sz="1350" b="1" i="1" dirty="0" err="1" smtClean="0"/>
              <a:t>племенном</a:t>
            </a:r>
            <a:r>
              <a:rPr lang="uk-UA" sz="1350" b="1" i="1" dirty="0" smtClean="0"/>
              <a:t>, </a:t>
            </a:r>
            <a:r>
              <a:rPr lang="uk-UA" sz="1350" b="1" i="1" dirty="0" err="1" smtClean="0"/>
              <a:t>экономическом</a:t>
            </a:r>
            <a:r>
              <a:rPr lang="uk-UA" sz="1350" b="1" i="1" dirty="0" smtClean="0"/>
              <a:t> и </a:t>
            </a:r>
            <a:r>
              <a:rPr lang="uk-UA" sz="1350" b="1" i="1" dirty="0" err="1" smtClean="0"/>
              <a:t>бытовом</a:t>
            </a:r>
            <a:r>
              <a:rPr lang="uk-UA" sz="1350" b="1" i="1" dirty="0" smtClean="0"/>
              <a:t> </a:t>
            </a:r>
            <a:r>
              <a:rPr lang="uk-UA" sz="1350" b="1" i="1" dirty="0" err="1" smtClean="0"/>
              <a:t>значении</a:t>
            </a:r>
            <a:r>
              <a:rPr lang="uk-UA" sz="1350" b="1" i="1" dirty="0" smtClean="0"/>
              <a:t>. </a:t>
            </a:r>
            <a:r>
              <a:rPr lang="uk-UA" sz="1350" b="1" i="1" dirty="0" err="1" smtClean="0"/>
              <a:t>Под</a:t>
            </a:r>
            <a:r>
              <a:rPr lang="uk-UA" sz="1350" b="1" i="1" dirty="0" smtClean="0"/>
              <a:t> </a:t>
            </a:r>
            <a:r>
              <a:rPr lang="uk-UA" sz="1350" b="1" i="1" dirty="0" err="1" smtClean="0"/>
              <a:t>общей</a:t>
            </a:r>
            <a:r>
              <a:rPr lang="uk-UA" sz="1350" b="1" i="1" dirty="0" smtClean="0"/>
              <a:t> </a:t>
            </a:r>
            <a:r>
              <a:rPr lang="uk-UA" sz="1350" b="1" i="1" dirty="0" err="1" smtClean="0"/>
              <a:t>редакцией</a:t>
            </a:r>
            <a:r>
              <a:rPr lang="uk-UA" sz="1350" b="1" i="1" dirty="0" smtClean="0"/>
              <a:t> П. П. Семенова. </a:t>
            </a:r>
            <a:r>
              <a:rPr lang="uk-UA" sz="1350" b="1" i="1" dirty="0" err="1" smtClean="0"/>
              <a:t>Издание</a:t>
            </a:r>
            <a:r>
              <a:rPr lang="uk-UA" sz="1350" b="1" i="1" dirty="0" smtClean="0"/>
              <a:t> </a:t>
            </a:r>
            <a:r>
              <a:rPr lang="uk-UA" sz="1350" b="1" i="1" dirty="0" err="1" smtClean="0"/>
              <a:t>товарищества</a:t>
            </a:r>
            <a:r>
              <a:rPr lang="uk-UA" sz="1350" b="1" i="1" dirty="0" smtClean="0"/>
              <a:t> М. О. Вольф. </a:t>
            </a:r>
            <a:r>
              <a:rPr lang="uk-UA" sz="1350" b="1" i="1" dirty="0" err="1" smtClean="0"/>
              <a:t>Спб</a:t>
            </a:r>
            <a:r>
              <a:rPr lang="uk-UA" sz="1350" b="1" i="1" dirty="0" smtClean="0"/>
              <a:t>. Том </a:t>
            </a:r>
            <a:r>
              <a:rPr lang="uk-UA" sz="1350" b="1" i="1" dirty="0" err="1" smtClean="0"/>
              <a:t>пятый</a:t>
            </a:r>
            <a:r>
              <a:rPr lang="uk-UA" sz="1350" b="1" i="1" dirty="0" smtClean="0"/>
              <a:t>. </a:t>
            </a:r>
            <a:r>
              <a:rPr lang="uk-UA" sz="1350" b="1" i="1" dirty="0" err="1" smtClean="0"/>
              <a:t>Малоросия</a:t>
            </a:r>
            <a:r>
              <a:rPr lang="uk-UA" sz="1350" b="1" i="1" dirty="0" smtClean="0"/>
              <a:t> и </a:t>
            </a:r>
            <a:r>
              <a:rPr lang="uk-UA" sz="1350" b="1" i="1" dirty="0" err="1" smtClean="0"/>
              <a:t>Новоросия</a:t>
            </a:r>
            <a:r>
              <a:rPr lang="uk-UA" sz="1350" b="1" i="1" dirty="0" smtClean="0"/>
              <a:t>. / Н. Ш // </a:t>
            </a:r>
            <a:r>
              <a:rPr lang="uk-UA" sz="1350" b="1" i="1" dirty="0" err="1" smtClean="0"/>
              <a:t>Киевская</a:t>
            </a:r>
            <a:r>
              <a:rPr lang="uk-UA" sz="1350" b="1" i="1" dirty="0" smtClean="0"/>
              <a:t> старина. – 1898. – Кн. 2, </a:t>
            </a:r>
            <a:r>
              <a:rPr lang="uk-UA" sz="1350" b="1" i="1" dirty="0" err="1" smtClean="0"/>
              <a:t>год</a:t>
            </a:r>
            <a:r>
              <a:rPr lang="uk-UA" sz="1350" b="1" i="1" dirty="0" smtClean="0"/>
              <a:t> 17, т. 61, май. – С. 53 - 60. – </a:t>
            </a:r>
            <a:r>
              <a:rPr lang="uk-UA" sz="1350" b="1" i="1" dirty="0" err="1" smtClean="0"/>
              <a:t>Разд</a:t>
            </a:r>
            <a:r>
              <a:rPr lang="uk-UA" sz="1350" b="1" i="1" dirty="0" smtClean="0"/>
              <a:t>. : </a:t>
            </a:r>
            <a:r>
              <a:rPr lang="uk-UA" sz="1350" b="1" i="1" dirty="0" err="1" smtClean="0"/>
              <a:t>Библиография</a:t>
            </a:r>
            <a:r>
              <a:rPr lang="uk-UA" sz="1350" b="1" i="1" dirty="0" smtClean="0"/>
              <a:t>.</a:t>
            </a:r>
            <a:r>
              <a:rPr lang="ru-RU" sz="1350" b="1" i="1" dirty="0" smtClean="0"/>
              <a:t/>
            </a:r>
            <a:br>
              <a:rPr lang="ru-RU" sz="1350" b="1" i="1" dirty="0" smtClean="0"/>
            </a:br>
            <a:r>
              <a:rPr lang="uk-UA" sz="1350" b="1" i="1" dirty="0" smtClean="0"/>
              <a:t>   </a:t>
            </a:r>
            <a:r>
              <a:rPr lang="uk-UA" sz="1350" b="1" i="1" dirty="0" err="1" smtClean="0"/>
              <a:t>ШенрокаВ</a:t>
            </a:r>
            <a:r>
              <a:rPr lang="uk-UA" sz="1350" b="1" i="1" dirty="0" smtClean="0"/>
              <a:t>.  П. А. </a:t>
            </a:r>
            <a:r>
              <a:rPr lang="uk-UA" sz="1350" b="1" i="1" dirty="0" err="1" smtClean="0"/>
              <a:t>Кулиша</a:t>
            </a:r>
            <a:r>
              <a:rPr lang="uk-UA" sz="1350" b="1" i="1" dirty="0" smtClean="0"/>
              <a:t>: </a:t>
            </a:r>
            <a:r>
              <a:rPr lang="uk-UA" sz="1350" b="1" i="1" dirty="0" err="1" smtClean="0"/>
              <a:t>биографический</a:t>
            </a:r>
            <a:r>
              <a:rPr lang="uk-UA" sz="1350" b="1" i="1" dirty="0" smtClean="0"/>
              <a:t> </a:t>
            </a:r>
            <a:r>
              <a:rPr lang="uk-UA" sz="1350" b="1" i="1" dirty="0" err="1" smtClean="0"/>
              <a:t>очерк</a:t>
            </a:r>
            <a:r>
              <a:rPr lang="uk-UA" sz="1350" b="1" i="1" dirty="0" smtClean="0"/>
              <a:t> / В. </a:t>
            </a:r>
            <a:r>
              <a:rPr lang="uk-UA" sz="1350" b="1" i="1" dirty="0" err="1" smtClean="0"/>
              <a:t>Шенрока</a:t>
            </a:r>
            <a:r>
              <a:rPr lang="uk-UA" sz="1350" b="1" i="1" dirty="0" smtClean="0"/>
              <a:t> // </a:t>
            </a:r>
            <a:r>
              <a:rPr lang="uk-UA" sz="1350" b="1" i="1" dirty="0" err="1" smtClean="0"/>
              <a:t>Киевская</a:t>
            </a:r>
            <a:r>
              <a:rPr lang="uk-UA" sz="1350" b="1" i="1" dirty="0" smtClean="0"/>
              <a:t> старина. – 1901. – Год 20, т. 72, </a:t>
            </a:r>
            <a:r>
              <a:rPr lang="uk-UA" sz="1350" b="1" i="1" dirty="0" err="1" smtClean="0"/>
              <a:t>февраль</a:t>
            </a:r>
            <a:r>
              <a:rPr lang="uk-UA" sz="1350" b="1" i="1" dirty="0" smtClean="0"/>
              <a:t>. – С. 153 - 179.</a:t>
            </a:r>
            <a:r>
              <a:rPr lang="ru-RU" sz="1350" b="1" i="1" dirty="0" smtClean="0"/>
              <a:t/>
            </a:r>
            <a:br>
              <a:rPr lang="ru-RU" sz="1350" b="1" i="1" dirty="0" smtClean="0"/>
            </a:br>
            <a:r>
              <a:rPr lang="uk-UA" sz="1350" b="1" i="1" dirty="0" smtClean="0"/>
              <a:t>   </a:t>
            </a:r>
            <a:r>
              <a:rPr lang="uk-UA" sz="1350" b="1" i="1" dirty="0" err="1" smtClean="0"/>
              <a:t>Шенрока</a:t>
            </a:r>
            <a:r>
              <a:rPr lang="uk-UA" sz="1350" b="1" i="1" dirty="0" smtClean="0"/>
              <a:t> В.  П. А. </a:t>
            </a:r>
            <a:r>
              <a:rPr lang="uk-UA" sz="1350" b="1" i="1" dirty="0" err="1" smtClean="0"/>
              <a:t>Кулиша</a:t>
            </a:r>
            <a:r>
              <a:rPr lang="uk-UA" sz="1350" b="1" i="1" dirty="0" smtClean="0"/>
              <a:t>: </a:t>
            </a:r>
            <a:r>
              <a:rPr lang="uk-UA" sz="1350" b="1" i="1" dirty="0" err="1" smtClean="0"/>
              <a:t>биографический</a:t>
            </a:r>
            <a:r>
              <a:rPr lang="uk-UA" sz="1350" b="1" i="1" dirty="0" smtClean="0"/>
              <a:t> </a:t>
            </a:r>
            <a:r>
              <a:rPr lang="uk-UA" sz="1350" b="1" i="1" dirty="0" err="1" smtClean="0"/>
              <a:t>очерк</a:t>
            </a:r>
            <a:r>
              <a:rPr lang="uk-UA" sz="1350" b="1" i="1" dirty="0" smtClean="0"/>
              <a:t> / В. </a:t>
            </a:r>
            <a:r>
              <a:rPr lang="uk-UA" sz="1350" b="1" i="1" dirty="0" err="1" smtClean="0"/>
              <a:t>Шенрока</a:t>
            </a:r>
            <a:r>
              <a:rPr lang="uk-UA" sz="1350" b="1" i="1" dirty="0" smtClean="0"/>
              <a:t> // </a:t>
            </a:r>
            <a:r>
              <a:rPr lang="uk-UA" sz="1350" b="1" i="1" dirty="0" err="1" smtClean="0"/>
              <a:t>Киевская</a:t>
            </a:r>
            <a:r>
              <a:rPr lang="uk-UA" sz="1350" b="1" i="1" dirty="0" smtClean="0"/>
              <a:t> старина. – 1901. – Год 20, т. 72, </a:t>
            </a:r>
            <a:r>
              <a:rPr lang="uk-UA" sz="1350" b="1" i="1" dirty="0" err="1" smtClean="0"/>
              <a:t>март</a:t>
            </a:r>
            <a:r>
              <a:rPr lang="uk-UA" sz="1350" b="1" i="1" dirty="0" smtClean="0"/>
              <a:t>. – С. 461 - 492.</a:t>
            </a:r>
            <a:r>
              <a:rPr lang="ru-RU" sz="1350" b="1" i="1" dirty="0" smtClean="0"/>
              <a:t/>
            </a:r>
            <a:br>
              <a:rPr lang="ru-RU" sz="1350" b="1" i="1" dirty="0" smtClean="0"/>
            </a:br>
            <a:r>
              <a:rPr lang="uk-UA" sz="1350" b="1" i="1" dirty="0" smtClean="0"/>
              <a:t>   </a:t>
            </a:r>
            <a:r>
              <a:rPr lang="uk-UA" sz="1350" b="1" i="1" dirty="0" err="1" smtClean="0"/>
              <a:t>Шенрока</a:t>
            </a:r>
            <a:r>
              <a:rPr lang="uk-UA" sz="1350" b="1" i="1" dirty="0" smtClean="0"/>
              <a:t> В.  П. А. </a:t>
            </a:r>
            <a:r>
              <a:rPr lang="uk-UA" sz="1350" b="1" i="1" dirty="0" err="1" smtClean="0"/>
              <a:t>Кулиша</a:t>
            </a:r>
            <a:r>
              <a:rPr lang="uk-UA" sz="1350" b="1" i="1" dirty="0" smtClean="0"/>
              <a:t>: </a:t>
            </a:r>
            <a:r>
              <a:rPr lang="uk-UA" sz="1350" b="1" i="1" dirty="0" err="1" smtClean="0"/>
              <a:t>биографический</a:t>
            </a:r>
            <a:r>
              <a:rPr lang="uk-UA" sz="1350" b="1" i="1" dirty="0" smtClean="0"/>
              <a:t> </a:t>
            </a:r>
            <a:r>
              <a:rPr lang="uk-UA" sz="1350" b="1" i="1" dirty="0" err="1" smtClean="0"/>
              <a:t>очерк</a:t>
            </a:r>
            <a:r>
              <a:rPr lang="uk-UA" sz="1350" b="1" i="1" dirty="0" smtClean="0"/>
              <a:t> / В. </a:t>
            </a:r>
            <a:r>
              <a:rPr lang="uk-UA" sz="1350" b="1" i="1" dirty="0" err="1" smtClean="0"/>
              <a:t>Шенрока</a:t>
            </a:r>
            <a:r>
              <a:rPr lang="uk-UA" sz="1350" b="1" i="1" dirty="0" smtClean="0"/>
              <a:t> // </a:t>
            </a:r>
            <a:r>
              <a:rPr lang="uk-UA" sz="1350" b="1" i="1" dirty="0" err="1" smtClean="0"/>
              <a:t>Киевская</a:t>
            </a:r>
            <a:r>
              <a:rPr lang="uk-UA" sz="1350" b="1" i="1" dirty="0" smtClean="0"/>
              <a:t> старина. – 1901. – Год 20, т. 75, </a:t>
            </a:r>
            <a:r>
              <a:rPr lang="uk-UA" sz="1350" b="1" i="1" dirty="0" err="1" smtClean="0"/>
              <a:t>октябрь</a:t>
            </a:r>
            <a:r>
              <a:rPr lang="uk-UA" sz="1350" b="1" i="1" dirty="0" smtClean="0"/>
              <a:t>. – С. 18 - 44.</a:t>
            </a:r>
            <a:r>
              <a:rPr lang="ru-RU" sz="1350" b="1" i="1" dirty="0" smtClean="0"/>
              <a:t/>
            </a:r>
            <a:br>
              <a:rPr lang="ru-RU" sz="1350" b="1" i="1" dirty="0" smtClean="0"/>
            </a:br>
            <a:r>
              <a:rPr lang="uk-UA" sz="1350" b="1" i="1" dirty="0" smtClean="0"/>
              <a:t>   </a:t>
            </a:r>
            <a:r>
              <a:rPr lang="uk-UA" sz="1350" b="1" i="1" dirty="0" err="1" smtClean="0"/>
              <a:t>Шенрока</a:t>
            </a:r>
            <a:r>
              <a:rPr lang="uk-UA" sz="1350" b="1" i="1" dirty="0" smtClean="0"/>
              <a:t>, В.  П. А. </a:t>
            </a:r>
            <a:r>
              <a:rPr lang="uk-UA" sz="1350" b="1" i="1" dirty="0" err="1" smtClean="0"/>
              <a:t>Кулиша</a:t>
            </a:r>
            <a:r>
              <a:rPr lang="uk-UA" sz="1350" b="1" i="1" dirty="0" smtClean="0"/>
              <a:t>: </a:t>
            </a:r>
            <a:r>
              <a:rPr lang="uk-UA" sz="1350" b="1" i="1" dirty="0" err="1" smtClean="0"/>
              <a:t>биографический</a:t>
            </a:r>
            <a:r>
              <a:rPr lang="uk-UA" sz="1350" b="1" i="1" dirty="0" smtClean="0"/>
              <a:t> </a:t>
            </a:r>
            <a:r>
              <a:rPr lang="uk-UA" sz="1350" b="1" i="1" dirty="0" err="1" smtClean="0"/>
              <a:t>очерк</a:t>
            </a:r>
            <a:r>
              <a:rPr lang="uk-UA" sz="1350" b="1" i="1" dirty="0" smtClean="0"/>
              <a:t> / В. </a:t>
            </a:r>
            <a:r>
              <a:rPr lang="uk-UA" sz="1350" b="1" i="1" dirty="0" err="1" smtClean="0"/>
              <a:t>Шенрока</a:t>
            </a:r>
            <a:r>
              <a:rPr lang="uk-UA" sz="1350" b="1" i="1" dirty="0" smtClean="0"/>
              <a:t> // </a:t>
            </a:r>
            <a:r>
              <a:rPr lang="uk-UA" sz="1350" b="1" i="1" dirty="0" err="1" smtClean="0"/>
              <a:t>Киевская</a:t>
            </a:r>
            <a:r>
              <a:rPr lang="uk-UA" sz="1350" b="1" i="1" dirty="0" smtClean="0"/>
              <a:t> старина. – 1901. – Год 20, т. 73, </a:t>
            </a:r>
            <a:r>
              <a:rPr lang="uk-UA" sz="1350" b="1" i="1" dirty="0" err="1" smtClean="0"/>
              <a:t>апрель</a:t>
            </a:r>
            <a:r>
              <a:rPr lang="uk-UA" sz="1350" b="1" i="1" dirty="0" smtClean="0"/>
              <a:t>. – С. 126 - 152.</a:t>
            </a:r>
            <a:r>
              <a:rPr lang="ru-RU" sz="1350" b="1" i="1" dirty="0" smtClean="0"/>
              <a:t/>
            </a:r>
            <a:br>
              <a:rPr lang="ru-RU" sz="1350" b="1" i="1" dirty="0" smtClean="0"/>
            </a:br>
            <a:r>
              <a:rPr lang="uk-UA" sz="1350" b="1" i="1" dirty="0" smtClean="0"/>
              <a:t>   </a:t>
            </a:r>
            <a:r>
              <a:rPr lang="uk-UA" sz="1350" b="1" i="1" dirty="0" err="1" smtClean="0"/>
              <a:t>Шенрока</a:t>
            </a:r>
            <a:r>
              <a:rPr lang="uk-UA" sz="1350" b="1" i="1" dirty="0" smtClean="0"/>
              <a:t> В.  П. А. </a:t>
            </a:r>
            <a:r>
              <a:rPr lang="uk-UA" sz="1350" b="1" i="1" dirty="0" err="1" smtClean="0"/>
              <a:t>Кулиша</a:t>
            </a:r>
            <a:r>
              <a:rPr lang="uk-UA" sz="1350" b="1" i="1" dirty="0" smtClean="0"/>
              <a:t>: </a:t>
            </a:r>
            <a:r>
              <a:rPr lang="uk-UA" sz="1350" b="1" i="1" dirty="0" err="1" smtClean="0"/>
              <a:t>биографический</a:t>
            </a:r>
            <a:r>
              <a:rPr lang="uk-UA" sz="1350" b="1" i="1" dirty="0" smtClean="0"/>
              <a:t> </a:t>
            </a:r>
            <a:r>
              <a:rPr lang="uk-UA" sz="1350" b="1" i="1" dirty="0" err="1" smtClean="0"/>
              <a:t>очерк</a:t>
            </a:r>
            <a:r>
              <a:rPr lang="uk-UA" sz="1350" b="1" i="1" dirty="0" smtClean="0"/>
              <a:t> / В. </a:t>
            </a:r>
            <a:r>
              <a:rPr lang="uk-UA" sz="1350" b="1" i="1" dirty="0" err="1" smtClean="0"/>
              <a:t>Шенрока</a:t>
            </a:r>
            <a:r>
              <a:rPr lang="uk-UA" sz="1350" b="1" i="1" dirty="0" smtClean="0"/>
              <a:t> // </a:t>
            </a:r>
            <a:r>
              <a:rPr lang="uk-UA" sz="1350" b="1" i="1" dirty="0" err="1" smtClean="0"/>
              <a:t>Киевская</a:t>
            </a:r>
            <a:r>
              <a:rPr lang="uk-UA" sz="1350" b="1" i="1" dirty="0" smtClean="0"/>
              <a:t> старина. – 1901. – Год 20, т. 73, май. – С. 183 - 213.</a:t>
            </a:r>
            <a:r>
              <a:rPr lang="ru-RU" sz="1350" b="1" i="1" dirty="0" smtClean="0"/>
              <a:t/>
            </a:r>
            <a:br>
              <a:rPr lang="ru-RU" sz="1350" b="1" i="1" dirty="0" smtClean="0"/>
            </a:br>
            <a:r>
              <a:rPr lang="uk-UA" sz="1350" b="1" i="1" dirty="0" smtClean="0"/>
              <a:t>   </a:t>
            </a:r>
            <a:r>
              <a:rPr lang="uk-UA" sz="1350" b="1" i="1" dirty="0" err="1" smtClean="0"/>
              <a:t>Шенрока</a:t>
            </a:r>
            <a:r>
              <a:rPr lang="uk-UA" sz="1350" b="1" i="1" dirty="0" smtClean="0"/>
              <a:t>  В.  П. А. </a:t>
            </a:r>
            <a:r>
              <a:rPr lang="uk-UA" sz="1350" b="1" i="1" dirty="0" err="1" smtClean="0"/>
              <a:t>Кулиша</a:t>
            </a:r>
            <a:r>
              <a:rPr lang="uk-UA" sz="1350" b="1" i="1" dirty="0" smtClean="0"/>
              <a:t>: </a:t>
            </a:r>
            <a:r>
              <a:rPr lang="uk-UA" sz="1350" b="1" i="1" dirty="0" err="1" smtClean="0"/>
              <a:t>биографический</a:t>
            </a:r>
            <a:r>
              <a:rPr lang="uk-UA" sz="1350" b="1" i="1" dirty="0" smtClean="0"/>
              <a:t> </a:t>
            </a:r>
            <a:r>
              <a:rPr lang="uk-UA" sz="1350" b="1" i="1" dirty="0" err="1" smtClean="0"/>
              <a:t>очерк</a:t>
            </a:r>
            <a:r>
              <a:rPr lang="uk-UA" sz="1350" b="1" i="1" dirty="0" smtClean="0"/>
              <a:t> / В. </a:t>
            </a:r>
            <a:r>
              <a:rPr lang="uk-UA" sz="1350" b="1" i="1" dirty="0" err="1" smtClean="0"/>
              <a:t>Шенрока</a:t>
            </a:r>
            <a:r>
              <a:rPr lang="uk-UA" sz="1350" b="1" i="1" dirty="0" smtClean="0"/>
              <a:t> // </a:t>
            </a:r>
            <a:r>
              <a:rPr lang="uk-UA" sz="1350" b="1" i="1" dirty="0" err="1" smtClean="0"/>
              <a:t>Киевская</a:t>
            </a:r>
            <a:r>
              <a:rPr lang="uk-UA" sz="1350" b="1" i="1" dirty="0" smtClean="0"/>
              <a:t> старина. – 1901. – Год 20, т. 73, </a:t>
            </a:r>
            <a:r>
              <a:rPr lang="uk-UA" sz="1350" b="1" i="1" dirty="0" err="1" smtClean="0"/>
              <a:t>июнь</a:t>
            </a:r>
            <a:r>
              <a:rPr lang="uk-UA" sz="1350" b="1" i="1" dirty="0" smtClean="0"/>
              <a:t>. – С. 317- 343.</a:t>
            </a:r>
            <a:r>
              <a:rPr lang="ru-RU" sz="1350" b="1" i="1" dirty="0" smtClean="0"/>
              <a:t/>
            </a:r>
            <a:br>
              <a:rPr lang="ru-RU" sz="1350" b="1" i="1" dirty="0" smtClean="0"/>
            </a:br>
            <a:r>
              <a:rPr lang="uk-UA" sz="1350" b="1" i="1" dirty="0" smtClean="0"/>
              <a:t>   </a:t>
            </a:r>
            <a:r>
              <a:rPr lang="uk-UA" sz="1350" b="1" i="1" dirty="0" err="1" smtClean="0"/>
              <a:t>Щеголев</a:t>
            </a:r>
            <a:r>
              <a:rPr lang="uk-UA" sz="1350" b="1" i="1" dirty="0" smtClean="0"/>
              <a:t> П. Е.  К </a:t>
            </a:r>
            <a:r>
              <a:rPr lang="uk-UA" sz="1350" b="1" i="1" dirty="0" err="1" smtClean="0"/>
              <a:t>биографии</a:t>
            </a:r>
            <a:r>
              <a:rPr lang="uk-UA" sz="1350" b="1" i="1" dirty="0" smtClean="0"/>
              <a:t> П. А. </a:t>
            </a:r>
            <a:r>
              <a:rPr lang="uk-UA" sz="1350" b="1" i="1" dirty="0" err="1" smtClean="0"/>
              <a:t>Кулиша</a:t>
            </a:r>
            <a:r>
              <a:rPr lang="uk-UA" sz="1350" b="1" i="1" dirty="0" smtClean="0"/>
              <a:t> [/ П. Е. </a:t>
            </a:r>
            <a:r>
              <a:rPr lang="uk-UA" sz="1350" b="1" i="1" dirty="0" err="1" smtClean="0"/>
              <a:t>Щеголев</a:t>
            </a:r>
            <a:r>
              <a:rPr lang="uk-UA" sz="1350" b="1" i="1" dirty="0" smtClean="0"/>
              <a:t> // </a:t>
            </a:r>
            <a:r>
              <a:rPr lang="uk-UA" sz="1350" b="1" i="1" dirty="0" err="1" smtClean="0"/>
              <a:t>Исторический</a:t>
            </a:r>
            <a:r>
              <a:rPr lang="uk-UA" sz="1350" b="1" i="1" dirty="0" smtClean="0"/>
              <a:t> </a:t>
            </a:r>
            <a:r>
              <a:rPr lang="uk-UA" sz="1350" b="1" i="1" dirty="0" err="1" smtClean="0"/>
              <a:t>Весник</a:t>
            </a:r>
            <a:r>
              <a:rPr lang="uk-UA" sz="1350" b="1" i="1" dirty="0" smtClean="0"/>
              <a:t>. – 1902. – Кн. 4, </a:t>
            </a:r>
            <a:r>
              <a:rPr lang="uk-UA" sz="1350" b="1" i="1" dirty="0" err="1" smtClean="0"/>
              <a:t>год</a:t>
            </a:r>
            <a:r>
              <a:rPr lang="uk-UA" sz="1350" b="1" i="1" dirty="0" smtClean="0"/>
              <a:t> 23, т. 138, </a:t>
            </a:r>
            <a:r>
              <a:rPr lang="uk-UA" sz="1350" b="1" i="1" dirty="0" err="1" smtClean="0"/>
              <a:t>апрель</a:t>
            </a:r>
            <a:r>
              <a:rPr lang="uk-UA" sz="1350" b="1" i="1" dirty="0" smtClean="0"/>
              <a:t>. – С. 243 - 247.</a:t>
            </a:r>
            <a:r>
              <a:rPr lang="ru-RU" sz="1300" b="1" i="1" dirty="0" smtClean="0"/>
              <a:t/>
            </a:r>
            <a:br>
              <a:rPr lang="ru-RU" sz="1300" b="1" i="1" dirty="0" smtClean="0"/>
            </a:br>
            <a:endParaRPr lang="ru-RU" sz="1300" b="1" i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14:prism isContent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58204" cy="1439850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>
                <a:latin typeface="Cambria" pitchFamily="18" charset="0"/>
                <a:cs typeface="Calibri" pitchFamily="34" charset="0"/>
              </a:rPr>
              <a:t/>
            </a:r>
            <a:br>
              <a:rPr lang="ru-RU" sz="2200" b="1" i="1" dirty="0" smtClean="0">
                <a:latin typeface="Cambria" pitchFamily="18" charset="0"/>
                <a:cs typeface="Calibri" pitchFamily="34" charset="0"/>
              </a:rPr>
            </a:br>
            <a:r>
              <a:rPr lang="ru-RU" sz="2200" b="1" i="1" dirty="0" smtClean="0">
                <a:latin typeface="Cambria" pitchFamily="18" charset="0"/>
                <a:cs typeface="Calibri" pitchFamily="34" charset="0"/>
              </a:rPr>
              <a:t/>
            </a:r>
            <a:br>
              <a:rPr lang="ru-RU" sz="2200" b="1" i="1" dirty="0" smtClean="0">
                <a:latin typeface="Cambria" pitchFamily="18" charset="0"/>
                <a:cs typeface="Calibri" pitchFamily="34" charset="0"/>
              </a:rPr>
            </a:br>
            <a:r>
              <a:rPr lang="ru-RU" sz="2200" b="1" i="1" dirty="0" smtClean="0">
                <a:latin typeface="Cambria" pitchFamily="18" charset="0"/>
                <a:cs typeface="Calibri" pitchFamily="34" charset="0"/>
              </a:rPr>
              <a:t/>
            </a:r>
            <a:br>
              <a:rPr lang="ru-RU" sz="2200" b="1" i="1" dirty="0" smtClean="0">
                <a:latin typeface="Cambria" pitchFamily="18" charset="0"/>
                <a:cs typeface="Calibri" pitchFamily="34" charset="0"/>
              </a:rPr>
            </a:br>
            <a:r>
              <a:rPr lang="ru-RU" sz="2200" b="1" i="1" dirty="0" smtClean="0">
                <a:latin typeface="Cambria" pitchFamily="18" charset="0"/>
                <a:cs typeface="Calibri" pitchFamily="34" charset="0"/>
              </a:rPr>
              <a:t/>
            </a:r>
            <a:br>
              <a:rPr lang="ru-RU" sz="2200" b="1" i="1" dirty="0" smtClean="0">
                <a:latin typeface="Cambria" pitchFamily="18" charset="0"/>
                <a:cs typeface="Calibri" pitchFamily="34" charset="0"/>
              </a:rPr>
            </a:br>
            <a:r>
              <a:rPr lang="ru-RU" sz="2200" b="1" i="1" dirty="0" err="1" smtClean="0">
                <a:cs typeface="Calibri" pitchFamily="34" charset="0"/>
              </a:rPr>
              <a:t>Усіх</a:t>
            </a:r>
            <a:r>
              <a:rPr lang="ru-RU" sz="2200" b="1" i="1" dirty="0" smtClean="0">
                <a:cs typeface="Calibri" pitchFamily="34" charset="0"/>
              </a:rPr>
              <a:t>, </a:t>
            </a:r>
            <a:r>
              <a:rPr lang="ru-RU" sz="2200" b="1" i="1" dirty="0" err="1" smtClean="0">
                <a:cs typeface="Calibri" pitchFamily="34" charset="0"/>
              </a:rPr>
              <a:t>хто</a:t>
            </a:r>
            <a:r>
              <a:rPr lang="ru-RU" sz="2200" b="1" i="1" dirty="0" smtClean="0">
                <a:cs typeface="Calibri" pitchFamily="34" charset="0"/>
              </a:rPr>
              <a:t> </a:t>
            </a:r>
            <a:r>
              <a:rPr lang="ru-RU" sz="2200" b="1" i="1" dirty="0" err="1" smtClean="0">
                <a:cs typeface="Calibri" pitchFamily="34" charset="0"/>
              </a:rPr>
              <a:t>бажає</a:t>
            </a:r>
            <a:r>
              <a:rPr lang="ru-RU" sz="2200" b="1" i="1" dirty="0" smtClean="0">
                <a:cs typeface="Calibri" pitchFamily="34" charset="0"/>
              </a:rPr>
              <a:t> </a:t>
            </a:r>
            <a:r>
              <a:rPr lang="ru-RU" sz="2200" b="1" i="1" dirty="0" err="1" smtClean="0">
                <a:cs typeface="Calibri" pitchFamily="34" charset="0"/>
              </a:rPr>
              <a:t>ознайомитися</a:t>
            </a:r>
            <a:r>
              <a:rPr lang="ru-RU" sz="2200" b="1" i="1" dirty="0" smtClean="0">
                <a:cs typeface="Calibri" pitchFamily="34" charset="0"/>
              </a:rPr>
              <a:t> </a:t>
            </a:r>
            <a:r>
              <a:rPr lang="ru-RU" sz="2200" b="1" i="1" dirty="0" err="1" smtClean="0">
                <a:cs typeface="Calibri" pitchFamily="34" charset="0"/>
              </a:rPr>
              <a:t>з</a:t>
            </a:r>
            <a:r>
              <a:rPr lang="ru-RU" sz="2200" b="1" i="1" dirty="0" smtClean="0">
                <a:cs typeface="Calibri" pitchFamily="34" charset="0"/>
              </a:rPr>
              <a:t> </a:t>
            </a:r>
            <a:r>
              <a:rPr lang="ru-RU" sz="2200" b="1" i="1" dirty="0" err="1" smtClean="0">
                <a:cs typeface="Calibri" pitchFamily="34" charset="0"/>
              </a:rPr>
              <a:t>творчим</a:t>
            </a:r>
            <a:r>
              <a:rPr lang="ru-RU" sz="2200" b="1" i="1" dirty="0" smtClean="0">
                <a:cs typeface="Calibri" pitchFamily="34" charset="0"/>
              </a:rPr>
              <a:t> шляхом </a:t>
            </a:r>
            <a:r>
              <a:rPr lang="ru-RU" sz="2200" b="1" i="1" dirty="0" err="1" smtClean="0">
                <a:cs typeface="Calibri" pitchFamily="34" charset="0"/>
              </a:rPr>
              <a:t>видатного</a:t>
            </a:r>
            <a:r>
              <a:rPr lang="ru-RU" sz="2200" b="1" i="1" dirty="0" smtClean="0">
                <a:cs typeface="Calibri" pitchFamily="34" charset="0"/>
              </a:rPr>
              <a:t> </a:t>
            </a:r>
            <a:r>
              <a:rPr lang="ru-RU" sz="2200" b="1" i="1" dirty="0" err="1" smtClean="0">
                <a:cs typeface="Calibri" pitchFamily="34" charset="0"/>
              </a:rPr>
              <a:t>українського</a:t>
            </a:r>
            <a:r>
              <a:rPr lang="ru-RU" sz="2200" b="1" i="1" dirty="0" smtClean="0">
                <a:cs typeface="Calibri" pitchFamily="34" charset="0"/>
              </a:rPr>
              <a:t> </a:t>
            </a:r>
            <a:r>
              <a:rPr lang="ru-RU" sz="2200" b="1" i="1" dirty="0" err="1" smtClean="0">
                <a:cs typeface="Calibri" pitchFamily="34" charset="0"/>
              </a:rPr>
              <a:t>письменника</a:t>
            </a:r>
            <a:r>
              <a:rPr lang="ru-RU" sz="2200" b="1" i="1" dirty="0" smtClean="0">
                <a:cs typeface="Calibri" pitchFamily="34" charset="0"/>
              </a:rPr>
              <a:t>, педагога, </a:t>
            </a:r>
            <a:r>
              <a:rPr lang="ru-RU" sz="2200" b="1" i="1" dirty="0" err="1" smtClean="0">
                <a:cs typeface="Calibri" pitchFamily="34" charset="0"/>
              </a:rPr>
              <a:t>етнографа</a:t>
            </a:r>
            <a:r>
              <a:rPr lang="ru-RU" sz="2200" b="1" i="1" dirty="0" smtClean="0">
                <a:cs typeface="Calibri" pitchFamily="34" charset="0"/>
              </a:rPr>
              <a:t>, </a:t>
            </a:r>
            <a:r>
              <a:rPr lang="ru-RU" sz="2200" b="1" i="1" dirty="0" err="1" smtClean="0">
                <a:cs typeface="Calibri" pitchFamily="34" charset="0"/>
              </a:rPr>
              <a:t>публіциста</a:t>
            </a:r>
            <a:r>
              <a:rPr lang="ru-RU" sz="2200" b="1" i="1" dirty="0" smtClean="0">
                <a:cs typeface="Calibri" pitchFamily="34" charset="0"/>
              </a:rPr>
              <a:t> </a:t>
            </a:r>
            <a:r>
              <a:rPr lang="uk-UA" sz="2200" b="1" i="1" dirty="0" smtClean="0"/>
              <a:t>Пантелеймона Олександровича Куліша, </a:t>
            </a:r>
            <a:r>
              <a:rPr lang="ru-RU" sz="2200" b="1" i="1" dirty="0" smtClean="0">
                <a:cs typeface="Calibri" pitchFamily="34" charset="0"/>
              </a:rPr>
              <a:t> </a:t>
            </a:r>
            <a:r>
              <a:rPr lang="ru-RU" sz="2200" b="1" i="1" dirty="0" err="1" smtClean="0">
                <a:cs typeface="Calibri" pitchFamily="34" charset="0"/>
              </a:rPr>
              <a:t>запрошуємо</a:t>
            </a:r>
            <a:r>
              <a:rPr lang="ru-RU" sz="2200" b="1" i="1" dirty="0" smtClean="0">
                <a:cs typeface="Calibri" pitchFamily="34" charset="0"/>
              </a:rPr>
              <a:t> </a:t>
            </a:r>
            <a:br>
              <a:rPr lang="ru-RU" sz="2200" b="1" i="1" dirty="0" smtClean="0">
                <a:cs typeface="Calibri" pitchFamily="34" charset="0"/>
              </a:rPr>
            </a:br>
            <a:r>
              <a:rPr lang="ru-RU" sz="2200" b="1" i="1" dirty="0" smtClean="0">
                <a:cs typeface="Calibri" pitchFamily="34" charset="0"/>
              </a:rPr>
              <a:t>до </a:t>
            </a:r>
            <a:r>
              <a:rPr lang="ru-RU" sz="2200" b="1" i="1" dirty="0" err="1" smtClean="0">
                <a:cs typeface="Calibri" pitchFamily="34" charset="0"/>
              </a:rPr>
              <a:t>бібліотеки</a:t>
            </a:r>
            <a:r>
              <a:rPr lang="ru-RU" sz="2200" b="1" i="1" dirty="0" smtClean="0">
                <a:cs typeface="Calibri" pitchFamily="34" charset="0"/>
              </a:rPr>
              <a:t> </a:t>
            </a:r>
            <a:r>
              <a:rPr lang="ru-RU" sz="2200" b="1" i="1" dirty="0" err="1" smtClean="0"/>
              <a:t>університету</a:t>
            </a:r>
            <a:r>
              <a:rPr lang="ru-RU" sz="2200" b="1" i="1" dirty="0" smtClean="0"/>
              <a:t>. </a:t>
            </a:r>
            <a:r>
              <a:rPr lang="ru-RU" b="1" i="1" dirty="0" smtClean="0">
                <a:solidFill>
                  <a:schemeClr val="bg2">
                    <a:lumMod val="9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bg2">
                    <a:lumMod val="90000"/>
                  </a:schemeClr>
                </a:solidFill>
              </a:rPr>
            </a:br>
            <a:endParaRPr lang="ru-RU" dirty="0"/>
          </a:p>
        </p:txBody>
      </p:sp>
      <p:pic>
        <p:nvPicPr>
          <p:cNvPr id="1026" name="Picture 2" descr="Выставка Кулиш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71677"/>
            <a:ext cx="8358246" cy="428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>
        <p14:ferris dir="l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C:\Documents and Settings\Administrator\Рабочий стол\кулиш\7160f86da000a4f9edfd873cb2b1b183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571612"/>
            <a:ext cx="4000528" cy="4429156"/>
          </a:xfrm>
          <a:prstGeom prst="rect">
            <a:avLst/>
          </a:prstGeom>
          <a:noFill/>
        </p:spPr>
      </p:pic>
      <p:pic>
        <p:nvPicPr>
          <p:cNvPr id="10" name="Picture 3" descr="C:\Documents and Settings\Administrator\Рабочий стол\кулиш\загружен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5286388"/>
            <a:ext cx="6286544" cy="1143008"/>
          </a:xfrm>
          <a:prstGeom prst="rect">
            <a:avLst/>
          </a:prstGeom>
          <a:noFill/>
        </p:spPr>
      </p:pic>
      <p:pic>
        <p:nvPicPr>
          <p:cNvPr id="11" name="Picture 2" descr="C:\Documents and Settings\Administrator\Рабочий стол\кулиш\3754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1571612"/>
            <a:ext cx="3071834" cy="372585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0" y="0"/>
            <a:ext cx="4429156" cy="2786082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/>
            </a:r>
            <a:b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Кулішева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дружина Ганна 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Барвінок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за 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редакції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Івана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Каманіна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в 1908 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році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в Ки</a:t>
            </a:r>
            <a:r>
              <a:rPr lang="uk-UA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є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ві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видала «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Сочиненія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и Письма П. А. Кулиша».</a:t>
            </a:r>
            <a:endParaRPr lang="ru-RU" sz="2400" b="1" i="1" dirty="0">
              <a:solidFill>
                <a:schemeClr val="tx1">
                  <a:lumMod val="95000"/>
                </a:schemeClr>
              </a:solidFill>
              <a:effectLst/>
            </a:endParaRPr>
          </a:p>
        </p:txBody>
      </p:sp>
      <p:pic>
        <p:nvPicPr>
          <p:cNvPr id="4" name="Picture 2" descr="C:\Documents and Settings\Administrator\Рабочий стол\a_ignore_q_80_w_1000_c_limit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571868" y="2500307"/>
            <a:ext cx="3065031" cy="4000527"/>
          </a:xfrm>
          <a:prstGeom prst="rect">
            <a:avLst/>
          </a:prstGeom>
          <a:noFill/>
        </p:spPr>
      </p:pic>
      <p:pic>
        <p:nvPicPr>
          <p:cNvPr id="18434" name="Picture 2" descr="C:\Documents and Settings\Administrator\Рабочий стол\5789880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857496"/>
            <a:ext cx="2500298" cy="3643338"/>
          </a:xfrm>
          <a:prstGeom prst="rect">
            <a:avLst/>
          </a:prstGeom>
          <a:noFill/>
        </p:spPr>
      </p:pic>
      <p:pic>
        <p:nvPicPr>
          <p:cNvPr id="5" name="Picture 2" descr="C:\Documents and Settings\Administrator\Рабочий стол\Ганна_Барвіно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85728"/>
            <a:ext cx="3643338" cy="535785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7000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072494" cy="4286280"/>
          </a:xfrm>
        </p:spPr>
        <p:txBody>
          <a:bodyPr>
            <a:normAutofit/>
          </a:bodyPr>
          <a:lstStyle/>
          <a:p>
            <a:r>
              <a:rPr lang="ru-RU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Одночасно</a:t>
            </a:r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твори </a:t>
            </a:r>
            <a:r>
              <a:rPr lang="ru-RU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Куліша</a:t>
            </a:r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вийшли</a:t>
            </a:r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у </a:t>
            </a:r>
            <a:r>
              <a:rPr lang="ru-RU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Льв</a:t>
            </a:r>
            <a:r>
              <a:rPr lang="uk-UA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ові</a:t>
            </a:r>
            <a:r>
              <a:rPr lang="uk-UA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у видавництві </a:t>
            </a:r>
            <a:r>
              <a:rPr lang="uk-UA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“Просвіта”</a:t>
            </a:r>
            <a:r>
              <a:rPr lang="uk-UA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</a:t>
            </a:r>
            <a:endParaRPr lang="ru-RU" b="1" i="1" dirty="0">
              <a:solidFill>
                <a:schemeClr val="tx1">
                  <a:lumMod val="95000"/>
                </a:schemeClr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:circle/>
      </p:transition>
    </mc:Choice>
    <mc:Fallback>
      <p:transition spd="slow" advClick="0" advTm="3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643866" cy="898521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  <a:latin typeface="Century Gothic" pitchFamily="34" charset="0"/>
              </a:rPr>
              <a:t> 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Товариство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«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Просвіта</a:t>
            </a:r>
            <a:r>
              <a:rPr lang="ru-RU" sz="24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» у </a:t>
            </a:r>
            <a:r>
              <a:rPr lang="ru-RU" sz="24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Львові</a:t>
            </a:r>
            <a:endParaRPr lang="ru-RU" sz="2400" b="1" i="1" dirty="0">
              <a:solidFill>
                <a:schemeClr val="tx1">
                  <a:lumMod val="95000"/>
                </a:schemeClr>
              </a:solidFill>
              <a:effectLst/>
            </a:endParaRPr>
          </a:p>
        </p:txBody>
      </p:sp>
      <p:sp>
        <p:nvSpPr>
          <p:cNvPr id="1026" name="AutoShape 2" descr="https://upload.wikimedia.org/wikipedia/commons/7/72/%D0%9C%D1%96%D1%81%D1%8C%D0%BA%D0%B0_%D1%81%D1%82%D1%80%D1%96%D0%BB%D1%8C%D0%BD%D0%B8%D1%86%D1%8F%28%D0%9B%D1%8C%D0%B2%D1%96%D0%B2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upload.wikimedia.org/wikipedia/commons/7/72/%D0%9C%D1%96%D1%81%D1%8C%D0%BA%D0%B0_%D1%81%D1%82%D1%80%D1%96%D0%BB%D1%8C%D0%BD%D0%B8%D1%86%D1%8F%28%D0%9B%D1%8C%D0%B2%D1%96%D0%B2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Documents and Settings\Administrator\Рабочий стол\Міська_стрільниця(Львів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071546"/>
            <a:ext cx="4000528" cy="2357454"/>
          </a:xfrm>
          <a:prstGeom prst="rect">
            <a:avLst/>
          </a:prstGeom>
          <a:noFill/>
        </p:spPr>
      </p:pic>
      <p:pic>
        <p:nvPicPr>
          <p:cNvPr id="6" name="Picture 3" descr="C:\Documents and Settings\Administrator\Рабочий стол\Lviv_Rynok_10_DSC_9052_46-101-13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500438"/>
            <a:ext cx="3916178" cy="3143248"/>
          </a:xfrm>
          <a:prstGeom prst="rect">
            <a:avLst/>
          </a:prstGeom>
          <a:noFill/>
        </p:spPr>
      </p:pic>
      <p:pic>
        <p:nvPicPr>
          <p:cNvPr id="7" name="Picture 2" descr="C:\Documents and Settings\Administrator\Рабочий стол\загружено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7" y="3571876"/>
            <a:ext cx="3929089" cy="307181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214942" y="1357298"/>
            <a:ext cx="33575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+mj-lt"/>
              </a:rPr>
              <a:t>З часом </a:t>
            </a:r>
            <a:r>
              <a:rPr lang="ru-RU" sz="2400" b="1" i="1" dirty="0" err="1" smtClean="0">
                <a:latin typeface="+mj-lt"/>
              </a:rPr>
              <a:t>Літ</a:t>
            </a:r>
            <a:r>
              <a:rPr lang="ru-RU" sz="2400" b="1" i="1" dirty="0" smtClean="0">
                <a:latin typeface="+mj-lt"/>
              </a:rPr>
              <a:t>. </a:t>
            </a:r>
            <a:r>
              <a:rPr lang="ru-RU" sz="2400" b="1" i="1" dirty="0" err="1" smtClean="0">
                <a:latin typeface="+mj-lt"/>
              </a:rPr>
              <a:t>т-во</a:t>
            </a:r>
            <a:r>
              <a:rPr lang="ru-RU" sz="2400" b="1" i="1" dirty="0" smtClean="0">
                <a:latin typeface="+mj-lt"/>
              </a:rPr>
              <a:t> </a:t>
            </a:r>
            <a:r>
              <a:rPr lang="ru-RU" sz="2400" b="1" i="1" dirty="0" err="1" smtClean="0">
                <a:latin typeface="+mj-lt"/>
              </a:rPr>
              <a:t>ім</a:t>
            </a:r>
            <a:r>
              <a:rPr lang="ru-RU" sz="2400" b="1" i="1" dirty="0" smtClean="0">
                <a:latin typeface="+mj-lt"/>
              </a:rPr>
              <a:t>. </a:t>
            </a:r>
            <a:r>
              <a:rPr lang="ru-RU" sz="2400" b="1" i="1" dirty="0" err="1" smtClean="0">
                <a:latin typeface="+mj-lt"/>
              </a:rPr>
              <a:t>Шевченка</a:t>
            </a:r>
            <a:endParaRPr lang="ru-RU" sz="2400" b="1" i="1" dirty="0" smtClean="0">
              <a:latin typeface="+mj-lt"/>
            </a:endParaRPr>
          </a:p>
          <a:p>
            <a:r>
              <a:rPr lang="ru-RU" sz="2400" b="1" i="1" dirty="0" smtClean="0">
                <a:latin typeface="+mj-lt"/>
              </a:rPr>
              <a:t> (</a:t>
            </a:r>
            <a:r>
              <a:rPr lang="ru-RU" sz="2400" b="1" i="1" dirty="0" err="1" smtClean="0">
                <a:latin typeface="+mj-lt"/>
              </a:rPr>
              <a:t>з</a:t>
            </a:r>
            <a:r>
              <a:rPr lang="ru-RU" sz="2400" b="1" i="1" dirty="0" smtClean="0">
                <a:latin typeface="+mj-lt"/>
              </a:rPr>
              <a:t> 1892 –  </a:t>
            </a:r>
            <a:r>
              <a:rPr lang="ru-RU" sz="2400" b="1" i="1" dirty="0" err="1" smtClean="0">
                <a:latin typeface="+mj-lt"/>
              </a:rPr>
              <a:t>Наукове</a:t>
            </a:r>
            <a:r>
              <a:rPr lang="ru-RU" sz="2400" b="1" i="1" dirty="0" smtClean="0">
                <a:latin typeface="+mj-lt"/>
              </a:rPr>
              <a:t> </a:t>
            </a:r>
            <a:r>
              <a:rPr lang="ru-RU" sz="2400" b="1" i="1" dirty="0" err="1" smtClean="0">
                <a:latin typeface="+mj-lt"/>
              </a:rPr>
              <a:t>товариство</a:t>
            </a:r>
            <a:endParaRPr lang="ru-RU" sz="2400" b="1" i="1" dirty="0" smtClean="0">
              <a:latin typeface="+mj-lt"/>
            </a:endParaRPr>
          </a:p>
          <a:p>
            <a:r>
              <a:rPr lang="ru-RU" sz="2400" b="1" i="1" dirty="0" smtClean="0">
                <a:latin typeface="+mj-lt"/>
              </a:rPr>
              <a:t> </a:t>
            </a:r>
            <a:r>
              <a:rPr lang="ru-RU" sz="2400" b="1" i="1" dirty="0" err="1" smtClean="0">
                <a:latin typeface="+mj-lt"/>
              </a:rPr>
              <a:t>ім</a:t>
            </a:r>
            <a:r>
              <a:rPr lang="ru-RU" sz="2400" b="1" i="1" dirty="0" smtClean="0">
                <a:latin typeface="+mj-lt"/>
              </a:rPr>
              <a:t>. Т. </a:t>
            </a:r>
            <a:r>
              <a:rPr lang="ru-RU" sz="2400" b="1" i="1" dirty="0" err="1" smtClean="0">
                <a:latin typeface="+mj-lt"/>
              </a:rPr>
              <a:t>Шевченка</a:t>
            </a:r>
            <a:r>
              <a:rPr lang="ru-RU" sz="2400" b="1" i="1" dirty="0" smtClean="0">
                <a:latin typeface="+mj-lt"/>
              </a:rPr>
              <a:t>).</a:t>
            </a:r>
            <a:endParaRPr lang="ru-RU" sz="2400" b="1" i="1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7000">
        <p14:flythrough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928670"/>
            <a:ext cx="4229072" cy="464347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З  метою </a:t>
            </a:r>
            <a:r>
              <a:rPr lang="ru-RU" sz="28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ознайомлення</a:t>
            </a:r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народу </a:t>
            </a:r>
            <a:r>
              <a:rPr lang="ru-RU" sz="28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з</a:t>
            </a:r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8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перлинами</a:t>
            </a:r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8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української</a:t>
            </a:r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8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класики</a:t>
            </a:r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"</a:t>
            </a:r>
            <a:r>
              <a:rPr lang="ru-RU" sz="28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Просвіта</a:t>
            </a:r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" в 1904 р. почала </a:t>
            </a:r>
            <a:r>
              <a:rPr lang="ru-RU" sz="28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видавати</a:t>
            </a:r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8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серію</a:t>
            </a:r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"</a:t>
            </a:r>
            <a:r>
              <a:rPr lang="ru-RU" sz="28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Руска</a:t>
            </a:r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8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письменність</a:t>
            </a:r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" за </a:t>
            </a:r>
            <a:r>
              <a:rPr lang="ru-RU" sz="28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редакцією</a:t>
            </a:r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b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Ю. Романчука. </a:t>
            </a:r>
            <a:endParaRPr lang="ru-RU" sz="2800" b="1" i="1" dirty="0">
              <a:solidFill>
                <a:schemeClr val="tx1">
                  <a:lumMod val="95000"/>
                </a:schemeClr>
              </a:solidFill>
              <a:effectLst/>
              <a:latin typeface="Century Gothic" pitchFamily="34" charset="0"/>
            </a:endParaRPr>
          </a:p>
        </p:txBody>
      </p:sp>
      <p:pic>
        <p:nvPicPr>
          <p:cNvPr id="3" name="Picture 2" descr="C:\Documents and Settings\Administrator\Рабочий стол\кулиш\Романчук_Юліан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4286280" cy="557216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7000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358246" cy="214310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FFC000"/>
                </a:solidFill>
              </a:rPr>
              <a:t> </a:t>
            </a:r>
            <a:br>
              <a:rPr lang="ru-RU" sz="2700" dirty="0" smtClean="0">
                <a:solidFill>
                  <a:srgbClr val="FFC000"/>
                </a:solidFill>
              </a:rPr>
            </a:br>
            <a:r>
              <a:rPr lang="ru-RU" sz="2700" dirty="0" smtClean="0">
                <a:solidFill>
                  <a:srgbClr val="FFC000"/>
                </a:solidFill>
              </a:rPr>
              <a:t/>
            </a:r>
            <a:br>
              <a:rPr lang="ru-RU" sz="2700" dirty="0" smtClean="0">
                <a:solidFill>
                  <a:srgbClr val="FFC000"/>
                </a:solidFill>
              </a:rPr>
            </a:br>
            <a:r>
              <a:rPr lang="ru-RU" sz="2700" dirty="0" smtClean="0">
                <a:solidFill>
                  <a:srgbClr val="FFC000"/>
                </a:solidFill>
              </a:rPr>
              <a:t/>
            </a:r>
            <a:br>
              <a:rPr lang="ru-RU" sz="2700" dirty="0" smtClean="0">
                <a:solidFill>
                  <a:srgbClr val="FFC000"/>
                </a:solidFill>
              </a:rPr>
            </a:br>
            <a:r>
              <a:rPr lang="ru-RU" sz="27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Друкували</a:t>
            </a:r>
            <a:r>
              <a:rPr lang="ru-RU" sz="27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твори Тараса </a:t>
            </a:r>
            <a:r>
              <a:rPr lang="ru-RU" sz="27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Шевченка</a:t>
            </a:r>
            <a:r>
              <a:rPr lang="ru-RU" sz="27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, Марка </a:t>
            </a:r>
            <a:r>
              <a:rPr lang="ru-RU" sz="27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Вовчка</a:t>
            </a:r>
            <a:r>
              <a:rPr lang="ru-RU" sz="27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, </a:t>
            </a:r>
            <a:r>
              <a:rPr lang="ru-RU" sz="27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Леоніда</a:t>
            </a:r>
            <a:r>
              <a:rPr lang="ru-RU" sz="27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7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Глібова</a:t>
            </a:r>
            <a:r>
              <a:rPr lang="ru-RU" sz="27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, </a:t>
            </a:r>
            <a:r>
              <a:rPr lang="ru-RU" sz="27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Івана</a:t>
            </a:r>
            <a:r>
              <a:rPr lang="ru-RU" sz="27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7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Нечуя-Левицького</a:t>
            </a:r>
            <a:r>
              <a:rPr lang="ru-RU" sz="27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, </a:t>
            </a:r>
            <a:r>
              <a:rPr lang="ru-RU" sz="27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Михайла</a:t>
            </a:r>
            <a:r>
              <a:rPr lang="ru-RU" sz="27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7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Коцюбинського</a:t>
            </a:r>
            <a:r>
              <a:rPr lang="ru-RU" sz="27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та </a:t>
            </a:r>
            <a:r>
              <a:rPr lang="ru-RU" sz="27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інших</a:t>
            </a:r>
            <a:r>
              <a:rPr lang="ru-RU" sz="27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7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українських</a:t>
            </a:r>
            <a:r>
              <a:rPr lang="ru-RU" sz="27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</a:t>
            </a:r>
            <a:r>
              <a:rPr lang="ru-RU" sz="27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письменників</a:t>
            </a:r>
            <a:r>
              <a:rPr lang="ru-RU" sz="27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.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5367" name="Picture 7" descr="C:\Documents and Settings\Administrator\Рабочий стол\Portrety-ukr-pysatelej-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786059"/>
            <a:ext cx="2357454" cy="3429024"/>
          </a:xfrm>
          <a:prstGeom prst="rect">
            <a:avLst/>
          </a:prstGeom>
          <a:noFill/>
        </p:spPr>
      </p:pic>
      <p:pic>
        <p:nvPicPr>
          <p:cNvPr id="15368" name="Picture 8" descr="C:\Documents and Settings\Administrator\Рабочий стол\images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3357562"/>
            <a:ext cx="2071702" cy="2928958"/>
          </a:xfrm>
          <a:prstGeom prst="rect">
            <a:avLst/>
          </a:prstGeom>
          <a:noFill/>
        </p:spPr>
      </p:pic>
      <p:pic>
        <p:nvPicPr>
          <p:cNvPr id="15369" name="Picture 9" descr="C:\Documents and Settings\Administrator\Рабочий стол\загружено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2643182"/>
            <a:ext cx="2143140" cy="3214710"/>
          </a:xfrm>
          <a:prstGeom prst="rect">
            <a:avLst/>
          </a:prstGeom>
          <a:noFill/>
        </p:spPr>
      </p:pic>
      <p:pic>
        <p:nvPicPr>
          <p:cNvPr id="15370" name="Picture 10" descr="C:\Documents and Settings\Administrator\Рабочий стол\загружено (2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2428868"/>
            <a:ext cx="2143140" cy="314327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7000">
        <p14:prism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Documents and Settings\Administrator\Рабочий стол\12230327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4143404" cy="450057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14942" y="1000108"/>
            <a:ext cx="31432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У 1908–1910 роках </a:t>
            </a:r>
            <a:r>
              <a:rPr lang="ru-RU" sz="2800" b="1" i="1" dirty="0" err="1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вийшли</a:t>
            </a:r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 </a:t>
            </a:r>
            <a:r>
              <a:rPr lang="ru-RU" sz="2800" b="1" i="1" dirty="0" err="1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шість</a:t>
            </a:r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 </a:t>
            </a:r>
            <a:r>
              <a:rPr lang="ru-RU" sz="2800" b="1" i="1" dirty="0" err="1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томів</a:t>
            </a:r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 «</a:t>
            </a:r>
            <a:r>
              <a:rPr lang="ru-RU" sz="2800" b="1" i="1" dirty="0" err="1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Творів</a:t>
            </a:r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 </a:t>
            </a:r>
            <a:r>
              <a:rPr lang="ru-RU" sz="2800" b="1" i="1" dirty="0" err="1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Пантелеймона</a:t>
            </a:r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 </a:t>
            </a:r>
            <a:r>
              <a:rPr lang="ru-RU" sz="2800" b="1" i="1" dirty="0" err="1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Куліша</a:t>
            </a:r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»</a:t>
            </a:r>
          </a:p>
          <a:p>
            <a:pPr algn="ctr"/>
            <a:r>
              <a:rPr lang="ru-RU" sz="2800" b="1" i="1" dirty="0" err="1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під</a:t>
            </a:r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 </a:t>
            </a:r>
            <a:r>
              <a:rPr lang="ru-RU" sz="2800" b="1" i="1" dirty="0" err="1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назвою</a:t>
            </a:r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 «</a:t>
            </a:r>
            <a:r>
              <a:rPr lang="ru-RU" sz="2800" b="1" i="1" dirty="0" err="1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Руска</a:t>
            </a:r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 </a:t>
            </a:r>
            <a:r>
              <a:rPr lang="ru-RU" sz="2800" b="1" i="1" dirty="0" err="1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письменність</a:t>
            </a:r>
            <a:r>
              <a:rPr lang="ru-RU" sz="2800" b="1" i="1" dirty="0" smtClean="0">
                <a:solidFill>
                  <a:schemeClr val="tx1">
                    <a:lumMod val="95000"/>
                  </a:schemeClr>
                </a:solidFill>
                <a:latin typeface="+mj-lt"/>
              </a:rPr>
              <a:t>».</a:t>
            </a:r>
            <a:r>
              <a:rPr lang="ru-RU" sz="28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/>
            </a:r>
            <a:br>
              <a:rPr lang="ru-RU" sz="28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</a:br>
            <a:endParaRPr lang="ru-RU" sz="2800" b="1" i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slow" advClick="0" advTm="5000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2214578"/>
          </a:xfrm>
        </p:spPr>
        <p:txBody>
          <a:bodyPr>
            <a:normAutofit/>
          </a:bodyPr>
          <a:lstStyle/>
          <a:p>
            <a:r>
              <a:rPr lang="uk-UA" sz="2800" b="1" i="1" dirty="0" err="1" smtClean="0">
                <a:solidFill>
                  <a:schemeClr val="tx1">
                    <a:lumMod val="95000"/>
                  </a:schemeClr>
                </a:solidFill>
                <a:effectLst/>
              </a:rPr>
              <a:t>Друковано</a:t>
            </a:r>
            <a:r>
              <a:rPr lang="uk-UA" sz="28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 5000 примірників.</a:t>
            </a:r>
            <a:br>
              <a:rPr lang="uk-UA" sz="28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r>
              <a:rPr lang="uk-UA" sz="2800" b="1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Ціна оправного примірника 1К 20с, в красній оправі 1 К 60с.</a:t>
            </a:r>
            <a:endParaRPr lang="ru-RU" sz="2800" b="1" i="1" dirty="0">
              <a:solidFill>
                <a:schemeClr val="tx1">
                  <a:lumMod val="95000"/>
                </a:schemeClr>
              </a:solidFill>
              <a:effectLst/>
            </a:endParaRPr>
          </a:p>
        </p:txBody>
      </p:sp>
      <p:pic>
        <p:nvPicPr>
          <p:cNvPr id="21506" name="Picture 2" descr="36B4BFAC-978B-4BD7-9A0D-7244147A66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285992"/>
            <a:ext cx="3524253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 descr="18888B6C-1AD8-4BE8-8587-024B317600A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214554"/>
            <a:ext cx="3429024" cy="4129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6000">
        <p14:reveal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1_-4-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91_-4-</Template>
  <TotalTime>13915</TotalTime>
  <Words>375</Words>
  <Application>Microsoft Office PowerPoint</Application>
  <PresentationFormat>Экран (4:3)</PresentationFormat>
  <Paragraphs>36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91_-4-</vt:lpstr>
      <vt:lpstr>«Руска письменність» та творчий спадок  П. О. Куліша</vt:lpstr>
      <vt:lpstr>На початку ХХ століття настала потреба опублікувати всю спадщину П. О. Куліша  в багатотомному виданні.</vt:lpstr>
      <vt:lpstr> Кулішева дружина Ганна Барвінок за редакції Івана Каманіна в 1908 році в Києві видала «Сочиненія и Письма П. А. Кулиша».</vt:lpstr>
      <vt:lpstr>Одночасно твори Куліша вийшли у Львові у видавництві “Просвіта”.</vt:lpstr>
      <vt:lpstr> Товариство «Просвіта» у Львові</vt:lpstr>
      <vt:lpstr>З  метою ознайомлення народу з перлинами української класики "Просвіта" в 1904 р. почала видавати серію "Руска письменність " за редакцією  Ю. Романчука. </vt:lpstr>
      <vt:lpstr>    Друкували твори Тараса Шевченка, Марка Вовчка, Леоніда Глібова, Івана Нечуя-Левицького, Михайла Коцюбинського та інших українських письменників. </vt:lpstr>
      <vt:lpstr>Презентация PowerPoint</vt:lpstr>
      <vt:lpstr>Друковано 5000 примірників. Ціна оправного примірника 1К 20с, в красній оправі 1 К 60с.</vt:lpstr>
      <vt:lpstr>Кулїша, Пантелеймона.     Твори Т. 1 / П. Кулїша. - Львів : З друкарнї Наукового Товариства імени Шевченка, 1908. - 502 с. - (Руска письменність ; 6, 1). –  Виданє товариства "Просвіта".</vt:lpstr>
      <vt:lpstr>Кулїша, Пантелеймона.     Твори Т. 2 / П. Кулїша. - Львів : З друкарнї Наукового Товариства імени Шевченка, 1909. - 559 с. - (Руска письменність ; 6, 2). - Виданє товариства "Просвіта".</vt:lpstr>
      <vt:lpstr> Кулїша, Пантелеймона.     Твори.Т. 3 / П. Кулїша. - Львів : З друкарнї Наукового Товариства імени Шевченка, 1909. - 575 с. - (Руска письменність ; 6, 3). –  Виданє товариства "Просвіта".</vt:lpstr>
      <vt:lpstr>Кулїша, Пантелеймона.     Твори. Т. 4 / П. Кулїша. - Львів : З друкарнї Наукового Товариства імени Шевченка, 1909. - 524с. - (Руска письменність ; 6, 4). - Виданє товариства "Просвіта".</vt:lpstr>
      <vt:lpstr>Кулїша, Пантелеймона.     Твори . Т. 6 / П. Кулїша. - Львів : З друкарнї Наукового Товариства імени Шевченка, 1910. - 700 с. - (Руска письменність ; 6, 6). - Виданє товариства "Просвіта".</vt:lpstr>
      <vt:lpstr>Задуми опублікувати всю спадщину видатного письменника та історика були  наприкінці 20-х років,  потім у 80 – 90 роках минулого століття.    Останній  проект припав на час нашої незалежності – 2005 рік. </vt:lpstr>
      <vt:lpstr> Богдан Лепкий видав п'ятитомне  зібрання творів П. Куліша в Берліні  (1922—1923) у серії «Українське слово».</vt:lpstr>
      <vt:lpstr> Інститут літератури ім. Т. Г. Шевченка АН УРСР видав протягом 1930 – 1931 рр. багатотомне видання  П. Куліша у серії  «Бібліотека українських клясиків»  </vt:lpstr>
      <vt:lpstr> У 1989 та 1994 роках вийшли два двотомні видання з передмовами , відповідно, М. Жулинського та Є. Нахліка </vt:lpstr>
      <vt:lpstr>   Останнє повне зібрання Куліша задумане за сприянням Українського наукового інституту Гарвардського університету та Інституту Критики вийшло у 2005 та 2009 рр.   </vt:lpstr>
      <vt:lpstr> Незважаючи на всі спроби, опубліковані у Львові (1908 -1910 рр.) шість томів «Твори Пантелеймона Куліша» залишаються єдиним найповнішим виданням і сьогодні.</vt:lpstr>
      <vt:lpstr> Бібліографічний список праць П. О. Куліша,  які зберігають у фондах бібліотеки.</vt:lpstr>
      <vt:lpstr>       Два письма А. В. Марковича : к Т. Г. Шевченку и П. А Кулишу // Киевская старина. – 1899. – Кн. 2, год 18, т. 65, май. – С. 68 - 71. – Отд. 2 : Документы, известия и заметки.   Допрос Т. Г. Шевченка в 1847 г : (из рукописных заметок Н. А. Ригельмана) // Киевская старина. – 1902. – Год 21, т. 76, февраль. – С. 181 - 187.    Е-мов С.  П. А. Кулиша. Хуторни недогарки. Стр. 111. Харькив, 1902 г. / С. Е-мов // Киевская старина. – 1902. – Год 21, т. 76, март. – С. 210 - 216. – Разд.: Библиография.    Костомаров Н.  П. А. Кулиш и его последняя литературная деятельность / Н. Костомаров // Киевская старина. – 1883. – Год 2, т. 5, февраль. – С. 221 - 234.    Кулиш П.  Восточный вопрос и Задунайская Славянщина перед глазами московского царя Михаила Федоровича. 1626.: (посвящается Ольге Платоновне М****.) / П. Кулиш // Журнал Министерства Народного Просвещения. – 1878. – Ч. 196. – С. 1 - 56.    Кулиш П.  Восточный вопрос и Задунайская Славянщина перед глазами московского царя Михаила Федоровича. 1626.: (посвящается Ольге Платоновне М****.) / П. Кулиш // Журнал Министерства Народного Просвещения. – 1878. – Ч. 195. – С. 189 - 240.    Кулиш П.  Письмо П. А. Кулиша к М. Грабовскому / П. Кулиш // Киевская старина. – 1900. – Кн. 4, год 19, т. 71, ноябрь. – С.71 - 74. – Разд. : Документы, известия и заметки.    Л А.  Предки П. А. Кулиша  / А. Л // Киевская старина. – 1898. – Кн. 3, год 17, т. 61, сентябрь. – С. 62 - 65. – Отд. 2 : Докуметы, известия и заметки.    Лободовский М.  Три дня на хуторе у Пантелеймона Александровича и Александры Михайловны (Ганны Барвинок) Кулиш / М. Лободовский // Киевская старина. – 1897. –  Кн. 3/4, год 16, т. 57, апрель. – С. 163 - 176.    Материалы для биографии П. А. Кулиша // Киевская старина. – 1897. –  Кн. 5/6 [год 16, т. 57], [май]. – С. 339 - 362.    Н-ко В.  Полугодовая панихида по П. А. Кулишу / В. Н-ко // Киевская старина. – 1897. –  Кн. 7/8, год 16, т. 58, июль-август. – С. 33 - 34. – Отд. 2 : Докуметы, известия и заметки.  Могила П. А. Кулиша // Киевская старина. – 1899. – Кн. 2, год 18, т. 65, май. – С. 73. –  Отд. 2 : Документы, известия и заметки.     </vt:lpstr>
      <vt:lpstr>     Номис М.  П. А. Кулиш: ( 2 фев. 1897 г.) : некролог / М. Номис // Киевская старина. – 1897. – Кн. 3/4, год 16, т. 56, март. – С. 1 - 2.     Письма П. А. Кулиша к А. Ф. Кистяковскому // Киевская старина. – 1902. – Год 21, т. 77, апрель. – С. 6 - 24.    Письма П. А. Кулиша к А. Ф. Кистяковскому // Киевская старина. – 1902. – Год 21, т. 76, февраль. – С. 208 - 312.    Письма П. А. Кулиша к А. Ф. Кистяковскому // Киевская старина. – 1902. – Год 21, т. 76, март. – С. 518 - 531.    Письма Кулиша к Д. С. Каменецкому : (1857 - 67) // Киевская старина. – 1898. – Кн. 3,  год 17, т. 61, июль-август. – С. 132 - 144.    Письма Кулиша к В. В. Тарновскому: 1855 - 58 гг. // Киевская старина. – 1898. – Кн. 2,  год 17, т. 61, апрель. – С. 107 - 131.    Письма Кулиша к Д. С. Каменецкому : 1857 - 1865 гг. // Киевская старина. – 1898. – Кн. 2, год 17, т. 61, май. – С. 222 - 244.    Письма Кулиша к Д. С. Каменецкому: 1857 - 1865 гг. // Киевская старина. – 1898. – Кн. 2, год 17, т. 61, июнь. – С. 366 - 394.    Письма П. А. Кулиша к С. Д. Носу : (1860 - 1892 гг.) // Киевская старина. – 1899. – Кн. 2,  год 18, т. 65, апрель. – С. 366 - 394.    Письма Кулиша в Буковину, 1861 года // Киевская старина. – 1899. – Кн. 2, год 18, т. 65, апрель. – С. 3 - 4. – Отд. 2 : Документы, известия и заметки.  Письма П. А. Кулиша к О. М. Бодянскому: (1846 - 1877 гг.) : (продожение следует) /  сообщ. А. Титов // Киевская старина. – 1897. – Кн. 9/10, год 16, т. 58, октябрь. – С. 27 - 45.   Письма П. А. Кулиша к О. М. Бодянскому: (1846 - 1877 гг.) : (продожение следует) /  сообщ. А. Титов // Киевская старина. – 1897. – Кн. 9/10, год 16, т. 58, сентябрь. –  С. 349 - 408.   Письма Кулиша к О. М. Бодянскому: 1846 - 1877 гг. // Киевская старина. – 1898. – Кн. 1, год 17, т. 60, №2 (февраль). – С. 283 - 313.    Письма Кулиша к Шевченку: 1846 - 1877 гг. // Киевская старина. – 1898. – Кн. 1, год 17,  т. 60, №2 (февраль). – С. 229 - 239.</vt:lpstr>
      <vt:lpstr>    Письма Кулиша к И. Ф. Хильчевскому: 1858 - 1875 гг. // Киевская старина. – 1898. – Кн. 1, год 17, т. 60, №3 (январь). – С.84 - 149.    Письма Честаховского, писанные в 1861-м году о похоронах поэта Шевченка // Киевская старина. – 1898. – Кн. 1, год 17, т. 60, №2 (февраль). – С. 167 - 193.    Чалый М.  Юные годы П. А. Кулиша / М. Чалый // Киевская старина. – 1897. – Кн. 5/6  [год 16, т. 57], [май]. – С. 290 - 299.  Читатели из народа и поэзия Кулиша  // Киевская старина. – 1898. – Кн. 1, год 17, т. 60, №1 (март). – С. 88 - 95. – Отд. 2 : Докуметы, известия и заметки.    Ш Н.  Живописная Россия. Отечество наше в его земельном, историческом, племенном, экономическом и бытовом значении. Под общей редакцией П. П. Семенова. Издание товарищества М. О. Вольф. Спб. Том пятый. Малоросия и Новоросия. / Н. Ш // Киевская старина. – 1898. – Кн. 2, год 17, т. 61, май. – С. 53 - 60. – Разд. : Библиография.    ШенрокаВ.  П. А. Кулиша: биографический очерк / В. Шенрока // Киевская старина. – 1901. – Год 20, т. 72, февраль. – С. 153 - 179.    Шенрока В.  П. А. Кулиша: биографический очерк / В. Шенрока // Киевская старина. – 1901. – Год 20, т. 72, март. – С. 461 - 492.    Шенрока В.  П. А. Кулиша: биографический очерк / В. Шенрока // Киевская старина. – 1901. – Год 20, т. 75, октябрь. – С. 18 - 44.    Шенрока, В.  П. А. Кулиша: биографический очерк / В. Шенрока // Киевская старина. – 1901. – Год 20, т. 73, апрель. – С. 126 - 152.    Шенрока В.  П. А. Кулиша: биографический очерк / В. Шенрока // Киевская старина. – 1901. – Год 20, т. 73, май. – С. 183 - 213.    Шенрока  В.  П. А. Кулиша: биографический очерк / В. Шенрока // Киевская старина. – 1901. – Год 20, т. 73, июнь. – С. 317- 343.    Щеголев П. Е.  К биографии П. А. Кулиша [/ П. Е. Щеголев // Исторический Весник. – 1902. – Кн. 4, год 23, т. 138, апрель. – С. 243 - 247. </vt:lpstr>
      <vt:lpstr>    Усіх, хто бажає ознайомитися з творчим шляхом видатного українського письменника, педагога, етнографа, публіциста Пантелеймона Олександровича Куліша,  запрошуємо  до бібліотеки університету.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Будівля Міської стрільниці у Львові, де 8 грудня 1868 засновано Товариство «Просвіта»</dc:title>
  <cp:lastModifiedBy>Server</cp:lastModifiedBy>
  <cp:revision>251</cp:revision>
  <dcterms:modified xsi:type="dcterms:W3CDTF">2019-05-16T12:26:57Z</dcterms:modified>
</cp:coreProperties>
</file>