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1A7776-0731-4937-8828-77E757E6F131}" type="doc">
      <dgm:prSet loTypeId="urn:microsoft.com/office/officeart/2005/8/layout/hProcess3" loCatId="process" qsTypeId="urn:microsoft.com/office/officeart/2005/8/quickstyle/3d5" qsCatId="3D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DED14DBD-309B-429C-B2AB-CE036858AFBD}">
      <dgm:prSet custT="1"/>
      <dgm:spPr/>
      <dgm:t>
        <a:bodyPr/>
        <a:lstStyle/>
        <a:p>
          <a:pPr rtl="0"/>
          <a:r>
            <a:rPr lang="ru-RU" sz="2400" smtClean="0">
              <a:solidFill>
                <a:srgbClr val="FFFF00"/>
              </a:solidFill>
              <a:latin typeface="Arial Black" pitchFamily="34" charset="0"/>
            </a:rPr>
            <a:t>«Підручники з математики для початкової школи укладені  викладачами Глухівського закладу вищої </a:t>
          </a:r>
          <a:r>
            <a:rPr lang="ru-RU" sz="2400" smtClean="0">
              <a:solidFill>
                <a:srgbClr val="FFFF00"/>
              </a:solidFill>
              <a:latin typeface="Arial Black" pitchFamily="34" charset="0"/>
            </a:rPr>
            <a:t>освіти </a:t>
          </a:r>
          <a:r>
            <a:rPr lang="ru-RU" sz="2800" smtClean="0">
              <a:solidFill>
                <a:srgbClr val="FFFF00"/>
              </a:solidFill>
              <a:latin typeface="Arial Black" pitchFamily="34" charset="0"/>
            </a:rPr>
            <a:t>(Богданович М.В., Мринська </a:t>
          </a:r>
          <a:r>
            <a:rPr lang="ru-RU" sz="2400" smtClean="0">
              <a:solidFill>
                <a:srgbClr val="FFFF00"/>
              </a:solidFill>
              <a:latin typeface="Arial Black" pitchFamily="34" charset="0"/>
            </a:rPr>
            <a:t>В.І.)»</a:t>
          </a:r>
          <a:endParaRPr lang="ru-RU" sz="2400">
            <a:solidFill>
              <a:srgbClr val="FFFF00"/>
            </a:solidFill>
            <a:latin typeface="Arial Black" pitchFamily="34" charset="0"/>
          </a:endParaRPr>
        </a:p>
      </dgm:t>
    </dgm:pt>
    <dgm:pt modelId="{F5D27EF7-7D5B-42D3-AC56-AE35DFEB3D1C}" type="parTrans" cxnId="{8ECCB8DC-95B7-4337-A4FB-F61A57804274}">
      <dgm:prSet/>
      <dgm:spPr/>
      <dgm:t>
        <a:bodyPr/>
        <a:lstStyle/>
        <a:p>
          <a:endParaRPr lang="ru-RU"/>
        </a:p>
      </dgm:t>
    </dgm:pt>
    <dgm:pt modelId="{4EE65BE8-223B-43A1-98FB-0025A8501385}" type="sibTrans" cxnId="{8ECCB8DC-95B7-4337-A4FB-F61A57804274}">
      <dgm:prSet/>
      <dgm:spPr/>
      <dgm:t>
        <a:bodyPr/>
        <a:lstStyle/>
        <a:p>
          <a:endParaRPr lang="ru-RU"/>
        </a:p>
      </dgm:t>
    </dgm:pt>
    <dgm:pt modelId="{9761E0CB-ED5C-4806-B926-8DFE32F506A8}" type="pres">
      <dgm:prSet presAssocID="{C91A7776-0731-4937-8828-77E757E6F1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BDCCE0-CD08-4F30-8799-69DE24FF2234}" type="pres">
      <dgm:prSet presAssocID="{C91A7776-0731-4937-8828-77E757E6F131}" presName="dummy" presStyleCnt="0"/>
      <dgm:spPr/>
    </dgm:pt>
    <dgm:pt modelId="{E749C9BB-FF4E-45DF-84CA-E4E0340F1753}" type="pres">
      <dgm:prSet presAssocID="{C91A7776-0731-4937-8828-77E757E6F131}" presName="linH" presStyleCnt="0"/>
      <dgm:spPr/>
    </dgm:pt>
    <dgm:pt modelId="{669FB490-A1B2-454F-A518-0531E9A150E7}" type="pres">
      <dgm:prSet presAssocID="{C91A7776-0731-4937-8828-77E757E6F131}" presName="padding1" presStyleCnt="0"/>
      <dgm:spPr/>
    </dgm:pt>
    <dgm:pt modelId="{AB858931-D151-4C88-947B-B635C461A2C0}" type="pres">
      <dgm:prSet presAssocID="{DED14DBD-309B-429C-B2AB-CE036858AFBD}" presName="linV" presStyleCnt="0"/>
      <dgm:spPr/>
    </dgm:pt>
    <dgm:pt modelId="{1B539617-CF34-4CA5-9568-5527EBAF016B}" type="pres">
      <dgm:prSet presAssocID="{DED14DBD-309B-429C-B2AB-CE036858AFBD}" presName="spVertical1" presStyleCnt="0"/>
      <dgm:spPr/>
    </dgm:pt>
    <dgm:pt modelId="{60E99BDF-2A2F-4BD2-AAE6-7D1EC75AAF97}" type="pres">
      <dgm:prSet presAssocID="{DED14DBD-309B-429C-B2AB-CE036858AFBD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AD628-F094-41E0-AB47-EB604CECFACC}" type="pres">
      <dgm:prSet presAssocID="{DED14DBD-309B-429C-B2AB-CE036858AFBD}" presName="spVertical2" presStyleCnt="0"/>
      <dgm:spPr/>
    </dgm:pt>
    <dgm:pt modelId="{B53DA8C2-9CF7-4FED-8597-C21392E0A24F}" type="pres">
      <dgm:prSet presAssocID="{DED14DBD-309B-429C-B2AB-CE036858AFBD}" presName="spVertical3" presStyleCnt="0"/>
      <dgm:spPr/>
    </dgm:pt>
    <dgm:pt modelId="{2E38C738-0BFB-4A08-BDB5-26ED80EE99BC}" type="pres">
      <dgm:prSet presAssocID="{C91A7776-0731-4937-8828-77E757E6F131}" presName="padding2" presStyleCnt="0"/>
      <dgm:spPr/>
    </dgm:pt>
    <dgm:pt modelId="{13B0E2AD-2D30-4176-8C10-C16A41168B8F}" type="pres">
      <dgm:prSet presAssocID="{C91A7776-0731-4937-8828-77E757E6F131}" presName="negArrow" presStyleCnt="0"/>
      <dgm:spPr/>
    </dgm:pt>
    <dgm:pt modelId="{B8F0F8C9-5DB1-41DE-9CA1-558E7EA08208}" type="pres">
      <dgm:prSet presAssocID="{C91A7776-0731-4937-8828-77E757E6F131}" presName="backgroundArrow" presStyleLbl="node1" presStyleIdx="0" presStyleCn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</dgm:pt>
  </dgm:ptLst>
  <dgm:cxnLst>
    <dgm:cxn modelId="{77433793-8B29-42A8-AEC0-AD0C90C10A5A}" type="presOf" srcId="{C91A7776-0731-4937-8828-77E757E6F131}" destId="{9761E0CB-ED5C-4806-B926-8DFE32F506A8}" srcOrd="0" destOrd="0" presId="urn:microsoft.com/office/officeart/2005/8/layout/hProcess3"/>
    <dgm:cxn modelId="{4BD7CE53-C6B2-43DE-A813-DEF918BDA26A}" type="presOf" srcId="{DED14DBD-309B-429C-B2AB-CE036858AFBD}" destId="{60E99BDF-2A2F-4BD2-AAE6-7D1EC75AAF97}" srcOrd="0" destOrd="0" presId="urn:microsoft.com/office/officeart/2005/8/layout/hProcess3"/>
    <dgm:cxn modelId="{8ECCB8DC-95B7-4337-A4FB-F61A57804274}" srcId="{C91A7776-0731-4937-8828-77E757E6F131}" destId="{DED14DBD-309B-429C-B2AB-CE036858AFBD}" srcOrd="0" destOrd="0" parTransId="{F5D27EF7-7D5B-42D3-AC56-AE35DFEB3D1C}" sibTransId="{4EE65BE8-223B-43A1-98FB-0025A8501385}"/>
    <dgm:cxn modelId="{23EC9F9B-17C7-4CB4-A606-E395AE11B00D}" type="presParOf" srcId="{9761E0CB-ED5C-4806-B926-8DFE32F506A8}" destId="{F4BDCCE0-CD08-4F30-8799-69DE24FF2234}" srcOrd="0" destOrd="0" presId="urn:microsoft.com/office/officeart/2005/8/layout/hProcess3"/>
    <dgm:cxn modelId="{8002CDE3-7D67-4494-A1AD-E0FD685E7EC5}" type="presParOf" srcId="{9761E0CB-ED5C-4806-B926-8DFE32F506A8}" destId="{E749C9BB-FF4E-45DF-84CA-E4E0340F1753}" srcOrd="1" destOrd="0" presId="urn:microsoft.com/office/officeart/2005/8/layout/hProcess3"/>
    <dgm:cxn modelId="{73E52065-4C9B-4E29-B92C-B2F7C6AD2415}" type="presParOf" srcId="{E749C9BB-FF4E-45DF-84CA-E4E0340F1753}" destId="{669FB490-A1B2-454F-A518-0531E9A150E7}" srcOrd="0" destOrd="0" presId="urn:microsoft.com/office/officeart/2005/8/layout/hProcess3"/>
    <dgm:cxn modelId="{9F8A4FF0-9D9F-4088-A82D-1C8AD335D9A1}" type="presParOf" srcId="{E749C9BB-FF4E-45DF-84CA-E4E0340F1753}" destId="{AB858931-D151-4C88-947B-B635C461A2C0}" srcOrd="1" destOrd="0" presId="urn:microsoft.com/office/officeart/2005/8/layout/hProcess3"/>
    <dgm:cxn modelId="{1D6222A7-8E7A-45A9-8186-497F7713BDE7}" type="presParOf" srcId="{AB858931-D151-4C88-947B-B635C461A2C0}" destId="{1B539617-CF34-4CA5-9568-5527EBAF016B}" srcOrd="0" destOrd="0" presId="urn:microsoft.com/office/officeart/2005/8/layout/hProcess3"/>
    <dgm:cxn modelId="{7EB0CA57-470F-42C1-A67E-3892EFE1DAE2}" type="presParOf" srcId="{AB858931-D151-4C88-947B-B635C461A2C0}" destId="{60E99BDF-2A2F-4BD2-AAE6-7D1EC75AAF97}" srcOrd="1" destOrd="0" presId="urn:microsoft.com/office/officeart/2005/8/layout/hProcess3"/>
    <dgm:cxn modelId="{921AB781-B260-4FB9-83F9-FE1AAA3D8CF5}" type="presParOf" srcId="{AB858931-D151-4C88-947B-B635C461A2C0}" destId="{750AD628-F094-41E0-AB47-EB604CECFACC}" srcOrd="2" destOrd="0" presId="urn:microsoft.com/office/officeart/2005/8/layout/hProcess3"/>
    <dgm:cxn modelId="{6D5508AF-E271-4157-8B1A-4EE810C7DC3F}" type="presParOf" srcId="{AB858931-D151-4C88-947B-B635C461A2C0}" destId="{B53DA8C2-9CF7-4FED-8597-C21392E0A24F}" srcOrd="3" destOrd="0" presId="urn:microsoft.com/office/officeart/2005/8/layout/hProcess3"/>
    <dgm:cxn modelId="{F9FD110E-3E8E-46DA-9042-2E97D9480792}" type="presParOf" srcId="{E749C9BB-FF4E-45DF-84CA-E4E0340F1753}" destId="{2E38C738-0BFB-4A08-BDB5-26ED80EE99BC}" srcOrd="2" destOrd="0" presId="urn:microsoft.com/office/officeart/2005/8/layout/hProcess3"/>
    <dgm:cxn modelId="{B6CDFF87-A8BB-4E46-A651-763BA2A34A6D}" type="presParOf" srcId="{E749C9BB-FF4E-45DF-84CA-E4E0340F1753}" destId="{13B0E2AD-2D30-4176-8C10-C16A41168B8F}" srcOrd="3" destOrd="0" presId="urn:microsoft.com/office/officeart/2005/8/layout/hProcess3"/>
    <dgm:cxn modelId="{EE1E7D12-2BAB-4B0D-8759-40FB5474C7B2}" type="presParOf" srcId="{E749C9BB-FF4E-45DF-84CA-E4E0340F1753}" destId="{B8F0F8C9-5DB1-41DE-9CA1-558E7EA08208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0F8C9-5DB1-41DE-9CA1-558E7EA08208}">
      <dsp:nvSpPr>
        <dsp:cNvPr id="0" name=""/>
        <dsp:cNvSpPr/>
      </dsp:nvSpPr>
      <dsp:spPr>
        <a:xfrm>
          <a:off x="0" y="216279"/>
          <a:ext cx="6552728" cy="4608000"/>
        </a:xfrm>
        <a:prstGeom prst="rightArrow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  <a:sp3d extrusionH="381000"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</dsp:sp>
    <dsp:sp modelId="{60E99BDF-2A2F-4BD2-AAE6-7D1EC75AAF97}">
      <dsp:nvSpPr>
        <dsp:cNvPr id="0" name=""/>
        <dsp:cNvSpPr/>
      </dsp:nvSpPr>
      <dsp:spPr>
        <a:xfrm>
          <a:off x="528569" y="1368280"/>
          <a:ext cx="5368885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solidFill>
                <a:srgbClr val="FFFF00"/>
              </a:solidFill>
              <a:latin typeface="Arial Black" pitchFamily="34" charset="0"/>
            </a:rPr>
            <a:t>«Підручники з математики для початкової школи укладені  викладачами Глухівського закладу вищої </a:t>
          </a:r>
          <a:r>
            <a:rPr lang="ru-RU" sz="2400" kern="1200" smtClean="0">
              <a:solidFill>
                <a:srgbClr val="FFFF00"/>
              </a:solidFill>
              <a:latin typeface="Arial Black" pitchFamily="34" charset="0"/>
            </a:rPr>
            <a:t>освіти </a:t>
          </a:r>
          <a:r>
            <a:rPr lang="ru-RU" sz="2800" kern="1200" smtClean="0">
              <a:solidFill>
                <a:srgbClr val="FFFF00"/>
              </a:solidFill>
              <a:latin typeface="Arial Black" pitchFamily="34" charset="0"/>
            </a:rPr>
            <a:t>(Богданович М.В., Мринська </a:t>
          </a:r>
          <a:r>
            <a:rPr lang="ru-RU" sz="2400" kern="1200" smtClean="0">
              <a:solidFill>
                <a:srgbClr val="FFFF00"/>
              </a:solidFill>
              <a:latin typeface="Arial Black" pitchFamily="34" charset="0"/>
            </a:rPr>
            <a:t>В.І.)»</a:t>
          </a:r>
          <a:endParaRPr lang="ru-RU" sz="2400" kern="1200">
            <a:solidFill>
              <a:srgbClr val="FFFF00"/>
            </a:solidFill>
            <a:latin typeface="Arial Black" pitchFamily="34" charset="0"/>
          </a:endParaRPr>
        </a:p>
      </dsp:txBody>
      <dsp:txXfrm>
        <a:off x="528569" y="1368280"/>
        <a:ext cx="5368885" cy="230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50B3E-8CAD-483A-A4C3-EB6332E45E0F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B7414-111C-4047-AD01-3484E2927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90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B7414-111C-4047-AD01-3484E29273C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984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microsoft.com/office/2007/relationships/hdphoto" Target="../media/hdphoto2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2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microsoft.com/office/2007/relationships/hdphoto" Target="../media/hdphoto24.wdp"/><Relationship Id="rId4" Type="http://schemas.microsoft.com/office/2007/relationships/hdphoto" Target="../media/hdphoto21.wdp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microsoft.com/office/2007/relationships/hdphoto" Target="../media/hdphoto26.wdp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9.wdp"/><Relationship Id="rId5" Type="http://schemas.openxmlformats.org/officeDocument/2006/relationships/image" Target="../media/image38.jpeg"/><Relationship Id="rId4" Type="http://schemas.microsoft.com/office/2007/relationships/hdphoto" Target="../media/hdphoto2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1.wdp"/><Relationship Id="rId5" Type="http://schemas.openxmlformats.org/officeDocument/2006/relationships/image" Target="../media/image41.jpeg"/><Relationship Id="rId4" Type="http://schemas.microsoft.com/office/2007/relationships/hdphoto" Target="../media/hdphoto30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image" Target="../media/image42.png"/><Relationship Id="rId7" Type="http://schemas.openxmlformats.org/officeDocument/2006/relationships/image" Target="../media/image4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5" Type="http://schemas.openxmlformats.org/officeDocument/2006/relationships/image" Target="../media/image43.png"/><Relationship Id="rId4" Type="http://schemas.microsoft.com/office/2007/relationships/hdphoto" Target="../media/hdphoto3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5.wdp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microsoft.com/office/2007/relationships/hdphoto" Target="../media/hdphoto3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microsoft.com/office/2007/relationships/hdphoto" Target="../media/hdphoto3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microsoft.com/office/2007/relationships/hdphoto" Target="../media/hdphoto3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9.wdp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1.wdp"/><Relationship Id="rId5" Type="http://schemas.openxmlformats.org/officeDocument/2006/relationships/image" Target="../media/image56.png"/><Relationship Id="rId4" Type="http://schemas.microsoft.com/office/2007/relationships/hdphoto" Target="../media/hdphoto4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4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5.wdp"/><Relationship Id="rId3" Type="http://schemas.openxmlformats.org/officeDocument/2006/relationships/image" Target="../media/image60.jpeg"/><Relationship Id="rId7" Type="http://schemas.openxmlformats.org/officeDocument/2006/relationships/image" Target="../media/image6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4.wdp"/><Relationship Id="rId5" Type="http://schemas.openxmlformats.org/officeDocument/2006/relationships/image" Target="../media/image61.png"/><Relationship Id="rId4" Type="http://schemas.microsoft.com/office/2007/relationships/hdphoto" Target="../media/hdphoto4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8.wdp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7.wdp"/><Relationship Id="rId5" Type="http://schemas.openxmlformats.org/officeDocument/2006/relationships/image" Target="../media/image64.jpeg"/><Relationship Id="rId4" Type="http://schemas.microsoft.com/office/2007/relationships/hdphoto" Target="../media/hdphoto4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7.png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19.png"/><Relationship Id="rId4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6.png"/><Relationship Id="rId18" Type="http://schemas.microsoft.com/office/2007/relationships/hdphoto" Target="../media/hdphoto20.wdp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microsoft.com/office/2007/relationships/hdphoto" Target="../media/hdphoto17.wdp"/><Relationship Id="rId17" Type="http://schemas.openxmlformats.org/officeDocument/2006/relationships/image" Target="../media/image28.png"/><Relationship Id="rId2" Type="http://schemas.openxmlformats.org/officeDocument/2006/relationships/image" Target="../media/image9.png"/><Relationship Id="rId16" Type="http://schemas.microsoft.com/office/2007/relationships/hdphoto" Target="../media/hdphoto19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24.png"/><Relationship Id="rId14" Type="http://schemas.microsoft.com/office/2007/relationships/hdphoto" Target="../media/hdphoto1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5" r="796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86854344"/>
              </p:ext>
            </p:extLst>
          </p:nvPr>
        </p:nvGraphicFramePr>
        <p:xfrm>
          <a:off x="1835696" y="764704"/>
          <a:ext cx="655272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52950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45628" y="297789"/>
            <a:ext cx="33726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Поступово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підготував  усі підручники для викладання математики в 1-4 класах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012" y="297789"/>
            <a:ext cx="2304256" cy="34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1414"/>
            <a:ext cx="2421672" cy="357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1" r="14043"/>
          <a:stretch/>
        </p:blipFill>
        <p:spPr bwMode="auto">
          <a:xfrm>
            <a:off x="503352" y="3122970"/>
            <a:ext cx="2526432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31" t="4312" r="10527" b="5506"/>
          <a:stretch/>
        </p:blipFill>
        <p:spPr bwMode="auto">
          <a:xfrm>
            <a:off x="3196992" y="3429000"/>
            <a:ext cx="2239104" cy="3581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628" y="3429000"/>
            <a:ext cx="2337624" cy="339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531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2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М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етодичний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доробок М. Богдановича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764704"/>
            <a:ext cx="3491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М. В. Богданович, Лишенко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Г. П. «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Математика» підручник для учнів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1класу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загальноосвітніх навчальних закладів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-видано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в Києві </a:t>
            </a:r>
          </a:p>
          <a:p>
            <a:pPr algn="ctr"/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2012-го року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07996"/>
            <a:ext cx="2848276" cy="403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 descr="C:\Documents and Settings\admin\Рабочий стол\20210518_104109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114" y="3152645"/>
            <a:ext cx="2774933" cy="3695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Documents and Settings\admin\Рабочий стол\20210518_10421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45458" y="3602131"/>
            <a:ext cx="2597945" cy="34620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049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9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C:\Documents and Settings\admin\Рабочий стол\20210518_10531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26000"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59785" y="3857739"/>
            <a:ext cx="3226908" cy="2418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Documents and Settings\admin\Рабочий стол\20210518_105329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72035" y="3332621"/>
            <a:ext cx="3827272" cy="2867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80" y="332657"/>
            <a:ext cx="36724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М. В. Богданович, Лишенко Г. П. «Математика» підручник для учнів 2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класу -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видано в Києві </a:t>
            </a:r>
          </a:p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2012-го року</a:t>
            </a:r>
          </a:p>
          <a:p>
            <a:pPr algn="ctr"/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9510"/>
            <a:ext cx="2797303" cy="41263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074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116634"/>
            <a:ext cx="61926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Богданович М. В. </a:t>
            </a:r>
            <a:endParaRPr lang="ru-RU" sz="2000" smtClean="0">
              <a:solidFill>
                <a:srgbClr val="FFFF00"/>
              </a:solidFill>
              <a:latin typeface="Arial Black" pitchFamily="34" charset="0"/>
            </a:endParaRPr>
          </a:p>
          <a:p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«Урок математики в початковій школі» К.,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1990 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20072" y="3645024"/>
            <a:ext cx="3600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Богданович М. В. «Уроки математики в 1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класі» 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К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., 2002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0243" name="Picture 3" descr="C:\Documents and Settings\admin\Рабочий стол\20210518_1059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363" t="3681" b="2834"/>
          <a:stretch/>
        </p:blipFill>
        <p:spPr bwMode="auto">
          <a:xfrm rot="16200000">
            <a:off x="-208230" y="731530"/>
            <a:ext cx="3664783" cy="25684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Documents and Settings\admin\Рабочий стол\20210518_11002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11" t="3302" r="8664" b="4180"/>
          <a:stretch/>
        </p:blipFill>
        <p:spPr bwMode="auto">
          <a:xfrm>
            <a:off x="2411760" y="3061878"/>
            <a:ext cx="2539476" cy="37961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090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" y="-1069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3105835"/>
            <a:ext cx="42484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Богданович М. В.  «Методика розв'язування задач у початковій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школі» К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., 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1990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404664"/>
            <a:ext cx="475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Богданович М. В. «Методика вивчення нумерації і арифметичних дій в початковій школі» К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.,  1991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93" y="20005"/>
            <a:ext cx="2531335" cy="3951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00" y="5013177"/>
            <a:ext cx="3421310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 descr="C:\Documents and Settings\admin\Рабочий стол\20210518_110910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97"/>
          <a:stretch/>
        </p:blipFill>
        <p:spPr bwMode="auto">
          <a:xfrm>
            <a:off x="1407560" y="2787352"/>
            <a:ext cx="2659992" cy="38528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81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476672"/>
            <a:ext cx="50405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Богданович М.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В,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  <a:p>
            <a:pPr algn="ctr"/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Козак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М.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В.,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Король Я. А.  «Методика викладання математики в початкових  класах» Тернопіль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., 2010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305944" cy="48018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2" name="Picture 4" descr="C:\Documents and Settings\admin\Рабочий стол\20210518_111532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848" y="2589582"/>
            <a:ext cx="2979400" cy="3972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767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332656"/>
            <a:ext cx="51125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 1981-го  року 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вийшов  з  друку  посібник 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М. В. Богдановича «Математична 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веселка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»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47" r="3231" b="3122"/>
          <a:stretch/>
        </p:blipFill>
        <p:spPr bwMode="auto">
          <a:xfrm>
            <a:off x="232872" y="116632"/>
            <a:ext cx="3384376" cy="42923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" t="6134" r="4999" b="5422"/>
          <a:stretch/>
        </p:blipFill>
        <p:spPr bwMode="auto">
          <a:xfrm>
            <a:off x="4061656" y="3328020"/>
            <a:ext cx="4549080" cy="303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50" t="5529" r="4029" b="4730"/>
          <a:stretch/>
        </p:blipFill>
        <p:spPr bwMode="auto">
          <a:xfrm>
            <a:off x="411186" y="4581128"/>
            <a:ext cx="31809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021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823" y="1569"/>
            <a:ext cx="922083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8617"/>
            <a:ext cx="3118088" cy="3999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Documents and Settings\admin\Рабочий стол\картинки\-горизонталь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20000" flipH="1">
            <a:off x="1604261" y="3106102"/>
            <a:ext cx="4714788" cy="191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3465632" y="-174506"/>
            <a:ext cx="5702384" cy="3227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61656" y="620688"/>
            <a:ext cx="4464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rgbClr val="FFC000"/>
                </a:solidFill>
                <a:latin typeface="Arial Black" pitchFamily="34" charset="0"/>
              </a:rPr>
              <a:t>Мринська Віра Іванівна</a:t>
            </a:r>
          </a:p>
          <a:p>
            <a:pPr algn="ctr"/>
            <a:r>
              <a:rPr lang="ru-RU" sz="2400">
                <a:solidFill>
                  <a:srgbClr val="FFC000"/>
                </a:solidFill>
                <a:latin typeface="Arial Black" pitchFamily="34" charset="0"/>
              </a:rPr>
              <a:t>н</a:t>
            </a:r>
            <a:r>
              <a:rPr lang="ru-RU" sz="2400" smtClean="0">
                <a:solidFill>
                  <a:srgbClr val="FFC000"/>
                </a:solidFill>
                <a:latin typeface="Arial Black" pitchFamily="34" charset="0"/>
              </a:rPr>
              <a:t>ародилася </a:t>
            </a:r>
            <a:r>
              <a:rPr lang="ru-RU" sz="2400">
                <a:solidFill>
                  <a:srgbClr val="FFC000"/>
                </a:solidFill>
                <a:latin typeface="Arial Black" pitchFamily="34" charset="0"/>
              </a:rPr>
              <a:t>20 листопада </a:t>
            </a:r>
            <a:r>
              <a:rPr lang="ru-RU" sz="2400" smtClean="0">
                <a:solidFill>
                  <a:srgbClr val="FFC000"/>
                </a:solidFill>
                <a:latin typeface="Arial Black" pitchFamily="34" charset="0"/>
              </a:rPr>
              <a:t>1927-го </a:t>
            </a:r>
            <a:r>
              <a:rPr lang="ru-RU" sz="2400">
                <a:solidFill>
                  <a:srgbClr val="FFC000"/>
                </a:solidFill>
                <a:latin typeface="Arial Black" pitchFamily="34" charset="0"/>
              </a:rPr>
              <a:t>року на </a:t>
            </a:r>
            <a:r>
              <a:rPr lang="ru-RU" sz="2400" smtClean="0">
                <a:solidFill>
                  <a:srgbClr val="FFC000"/>
                </a:solidFill>
                <a:latin typeface="Arial Black" pitchFamily="34" charset="0"/>
              </a:rPr>
              <a:t>Полтавщині</a:t>
            </a:r>
            <a:endParaRPr lang="ru-RU" sz="2400">
              <a:solidFill>
                <a:srgbClr val="FFC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5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188640"/>
            <a:ext cx="45365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Випускниця фізико-математичного факультету Сумського державного педагогічного інституту ім.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А.С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. Макаренка (1951).</a:t>
            </a:r>
          </a:p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З 1951 по 1961 рік працювала учителем математики на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Сумщині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5261"/>
            <a:ext cx="3604240" cy="48958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admin\Рабочий стол\20210518_14544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" t="6430" r="16134" b="5289"/>
          <a:stretch/>
        </p:blipFill>
        <p:spPr bwMode="auto">
          <a:xfrm>
            <a:off x="4569667" y="2996952"/>
            <a:ext cx="4162007" cy="34733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132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534272"/>
            <a:ext cx="4067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З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1961-го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по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2001-й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рік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викладач, далі  старший викладач,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потім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завідуюча кафедрою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математики, з 1981 року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-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доцент  кафедри методики викладання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математики Глухівського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державного педагогічного інституту ім. С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. М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. Сергєєва-Ценського 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00923"/>
            <a:ext cx="5445889" cy="2978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1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96" y="185232"/>
            <a:ext cx="4481549" cy="294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192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1616530080_15-p-fon-dlya-prezentatsii-po-matematike-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0" r="1149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1" y="769978"/>
            <a:ext cx="36724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Михайло Васильович Богданович  - талановитий педагог, вчений, методист в галузі навчання математики, кандидат педагогічних наук, автор підручників і навчальних посібників з математики для учнів початкових класів, методичних посібників для вчителів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161"/>
            <a:ext cx="3358918" cy="415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5" b="100000" l="143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67"/>
          <a:stretch/>
        </p:blipFill>
        <p:spPr bwMode="auto">
          <a:xfrm>
            <a:off x="741163" y="784106"/>
            <a:ext cx="3368394" cy="4573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20"/>
          <a:stretch/>
        </p:blipFill>
        <p:spPr bwMode="auto">
          <a:xfrm>
            <a:off x="467544" y="784106"/>
            <a:ext cx="37626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778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116632"/>
            <a:ext cx="40324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Відмінник народної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освіти,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з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аслужений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працівник народної освіти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України.</a:t>
            </a:r>
          </a:p>
          <a:p>
            <a:pPr algn="ctr"/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 Нагороджена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Почесною грамотою Міністерства освіти УРСР (1967), медалями «За трудову доблесть»,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А.С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. Макаренка (1986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)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8" r="11712"/>
          <a:stretch/>
        </p:blipFill>
        <p:spPr bwMode="auto">
          <a:xfrm>
            <a:off x="251520" y="548680"/>
            <a:ext cx="2689056" cy="35307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0" t="24667" r="5800" b="15867"/>
          <a:stretch/>
        </p:blipFill>
        <p:spPr bwMode="auto">
          <a:xfrm>
            <a:off x="1948732" y="3606512"/>
            <a:ext cx="2623268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Documents and Settings\admin\Рабочий стол\images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1" b="87387" l="9692" r="898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65104"/>
            <a:ext cx="287156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040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188640"/>
            <a:ext cx="4392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А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втор 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методичних посібників  з викладання математики для вчителів початкової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школи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6387" name="Picture 3" descr="C:\Documents and Settings\admin\Рабочий стол\20210518_11385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55" t="8108" r="8426" b="10596"/>
          <a:stretch/>
        </p:blipFill>
        <p:spPr bwMode="auto">
          <a:xfrm>
            <a:off x="251520" y="188640"/>
            <a:ext cx="2701908" cy="4351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75367"/>
            <a:ext cx="3096344" cy="4130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86" r="11563"/>
          <a:stretch/>
        </p:blipFill>
        <p:spPr bwMode="auto">
          <a:xfrm>
            <a:off x="4572000" y="3920227"/>
            <a:ext cx="2895861" cy="2744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92751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260648"/>
            <a:ext cx="53640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Мринська В. І., Лисицина Н. В.  Уроки з математики для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1 та 3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класів малокомплектної школи К., Радянська школа,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1975.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– 320 с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616384"/>
            <a:ext cx="5355377" cy="3037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 descr="C:\Documents and Settings\admin\Рабочий стол\20210518_113529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232650" cy="4307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5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2800029"/>
            <a:ext cx="5081456" cy="3810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86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188640"/>
            <a:ext cx="47880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З рекомендованою літературою ви можете ознайомитися відвідавши читальний зал навчальної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літератури.</a:t>
            </a:r>
          </a:p>
          <a:p>
            <a:pPr algn="ctr"/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Для підготовки до занять та йдучи на практику ви можете взяти літературу додому  на науковому абонементі бібліотеки </a:t>
            </a:r>
            <a:r>
              <a:rPr lang="ru-RU" sz="2000" smtClean="0">
                <a:solidFill>
                  <a:srgbClr val="FFFF00"/>
                </a:solidFill>
                <a:latin typeface="Arial Black" pitchFamily="34" charset="0"/>
              </a:rPr>
              <a:t>університету</a:t>
            </a:r>
            <a:endParaRPr lang="ru-RU" sz="20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099" name="Picture 3" descr="C:\Documents and Settings\admin\Рабочий стол\pngtree-cartoon-world-reading-day-book-stairs-get-knowledge-image_120427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9375" l="3125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1484784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581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20180701_2031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33"/>
          <a:stretch/>
        </p:blipFill>
        <p:spPr bwMode="auto">
          <a:xfrm>
            <a:off x="-16377" y="0"/>
            <a:ext cx="91603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89480" y="3933056"/>
            <a:ext cx="7488832" cy="1200329"/>
          </a:xfrm>
          <a:prstGeom prst="rect">
            <a:avLst/>
          </a:prstGeom>
        </p:spPr>
        <p:txBody>
          <a:bodyPr wrap="square">
            <a:spAutoFit/>
            <a:scene3d>
              <a:camera prst="perspectiveHeroicExtremeLeftFacing"/>
              <a:lightRig rig="threePt" dir="t"/>
            </a:scene3d>
          </a:bodyPr>
          <a:lstStyle/>
          <a:p>
            <a:pPr algn="r"/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Народився 1925-го року на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Сумщині, у місті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Глухові з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дивовижною багатовіковою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історією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7000"/>
                    </a14:imgEffect>
                    <a14:imgEffect>
                      <a14:colorTemperature colorTemp="11200"/>
                    </a14:imgEffect>
                    <a14:imgEffect>
                      <a14:brightnessContrast bright="-15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27" t="12897" r="18292" b="53782"/>
          <a:stretch/>
        </p:blipFill>
        <p:spPr bwMode="auto">
          <a:xfrm>
            <a:off x="179512" y="492696"/>
            <a:ext cx="3366992" cy="2592288"/>
          </a:xfrm>
          <a:prstGeom prst="rect">
            <a:avLst/>
          </a:prstGeom>
          <a:ln w="76200">
            <a:solidFill>
              <a:srgbClr val="FF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554" name="Picture 2" descr="C:\Documents and Settings\admin\Рабочий стол\картинки\0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80000">
            <a:off x="1732162" y="1105002"/>
            <a:ext cx="4752549" cy="259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073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07797" y="116632"/>
            <a:ext cx="35447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В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ісімнадцятилітнім потрапив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на фронт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.</a:t>
            </a:r>
          </a:p>
          <a:p>
            <a:pPr algn="ctr"/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 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Відважно захищав Батьківщину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,</a:t>
            </a:r>
          </a:p>
          <a:p>
            <a:pPr algn="ctr"/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мав нагороди за бойові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заслуги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3000"/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5" y="260648"/>
            <a:ext cx="5960332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cvetok_1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49460"/>
            <a:ext cx="5544727" cy="486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246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Documents and Settings\admin\Рабочий стол\ychitelskiy_institut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67" y="1388969"/>
            <a:ext cx="8417450" cy="5297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275" y="188640"/>
            <a:ext cx="8601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Після мобілізації став студентом Глухівського учительського інституту, який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закінчив 1951-го року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592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68144" y="260648"/>
            <a:ext cx="30963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1955-го року завершив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навчання на фізико-математичному факультеті Сумського педагогічного інституту.  Педагогічну діяльність розпочав на Сумщині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12" y="161409"/>
            <a:ext cx="3951287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Documents and Settings\admin\Рабочий стол\28-285223_book-and-pen-clipart-png-book-and-pen-18-1024x66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93705"/>
            <a:ext cx="5464304" cy="35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">
            <a:off x="1916405" y="3681911"/>
            <a:ext cx="2206698" cy="1305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991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260648"/>
            <a:ext cx="388843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Викладав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математику для учнів старших класів у Глухівському районі. </a:t>
            </a:r>
            <a:endParaRPr lang="ru-RU" sz="2400" smtClean="0">
              <a:solidFill>
                <a:srgbClr val="FFFF00"/>
              </a:solidFill>
              <a:latin typeface="Arial Black" pitchFamily="34" charset="0"/>
            </a:endParaRPr>
          </a:p>
          <a:p>
            <a:pPr algn="ctr"/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З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 1958-го по 1962-й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рік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набував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досвід на посаді старшого викладача методики математики у Глухівському педагогічному інституті, де і розпочалася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робота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над створенням навчальних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посібників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2" y="260648"/>
            <a:ext cx="4577526" cy="3415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C:\Documents and Settings\admin\Рабочий стол\лестница-книги-292564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1" b="90000" l="0" r="99385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61" y="2478320"/>
            <a:ext cx="4577526" cy="48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721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28276"/>
            <a:ext cx="5914633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7"/>
            <a:ext cx="4752528" cy="316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12160" y="332657"/>
            <a:ext cx="28083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Вивчення  «Математики»  або  «Арифметики»  завжди  посідало  одне з основних місць у початковій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школі 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53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80" y="3946690"/>
            <a:ext cx="2884238" cy="240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945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909" y="1055132"/>
            <a:ext cx="1695450" cy="2695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" y="-16430"/>
            <a:ext cx="1885950" cy="241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596" y="344939"/>
            <a:ext cx="180975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32" y="2935770"/>
            <a:ext cx="1771650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73016"/>
            <a:ext cx="179070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363" y="4181032"/>
            <a:ext cx="1881708" cy="26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731" y="4383838"/>
            <a:ext cx="1677433" cy="24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152" y="4335350"/>
            <a:ext cx="1654373" cy="236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6096" y="188640"/>
            <a:ext cx="3600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Михайло Васильович м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ає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близько 300 педагогічних праць. Основна частина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надрукована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у журналі «Початкова 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школа», також у </a:t>
            </a:r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фахових виданнях «Рідна школа», «Математика в школі</a:t>
            </a:r>
            <a:r>
              <a:rPr lang="ru-RU" sz="2400" smtClean="0">
                <a:solidFill>
                  <a:srgbClr val="FFFF00"/>
                </a:solidFill>
                <a:latin typeface="Arial Black" pitchFamily="34" charset="0"/>
              </a:rPr>
              <a:t>»</a:t>
            </a:r>
            <a:endParaRPr lang="ru-RU" sz="2400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63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549</Words>
  <Application>Microsoft Office PowerPoint</Application>
  <PresentationFormat>Экран (4:3)</PresentationFormat>
  <Paragraphs>38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45</cp:revision>
  <dcterms:modified xsi:type="dcterms:W3CDTF">2021-07-05T12:35:54Z</dcterms:modified>
</cp:coreProperties>
</file>