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8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1A7776-0731-4937-8828-77E757E6F131}" type="doc">
      <dgm:prSet loTypeId="urn:microsoft.com/office/officeart/2005/8/layout/hProcess3" loCatId="process" qsTypeId="urn:microsoft.com/office/officeart/2005/8/quickstyle/3d5" qsCatId="3D" csTypeId="urn:microsoft.com/office/officeart/2005/8/colors/colorful3" csCatId="colorful"/>
      <dgm:spPr/>
      <dgm:t>
        <a:bodyPr/>
        <a:lstStyle/>
        <a:p>
          <a:endParaRPr lang="ru-RU"/>
        </a:p>
      </dgm:t>
    </dgm:pt>
    <dgm:pt modelId="{DED14DBD-309B-429C-B2AB-CE036858AFBD}">
      <dgm:prSet custT="1"/>
      <dgm:spPr/>
      <dgm:t>
        <a:bodyPr/>
        <a:lstStyle/>
        <a:p>
          <a:pPr rtl="0"/>
          <a:r>
            <a:rPr lang="ru-RU" sz="2400" smtClean="0">
              <a:solidFill>
                <a:srgbClr val="FFFF00"/>
              </a:solidFill>
              <a:latin typeface="Arial Black" pitchFamily="34" charset="0"/>
            </a:rPr>
            <a:t>«Підручники з математики для початкової школи укладені  викладачами Глухівського закладу вищої </a:t>
          </a:r>
          <a:r>
            <a:rPr lang="ru-RU" sz="2400" smtClean="0">
              <a:solidFill>
                <a:srgbClr val="FFFF00"/>
              </a:solidFill>
              <a:latin typeface="Arial Black" pitchFamily="34" charset="0"/>
            </a:rPr>
            <a:t>освіти </a:t>
          </a:r>
          <a:r>
            <a:rPr lang="ru-RU" sz="2800" smtClean="0">
              <a:solidFill>
                <a:srgbClr val="FFFF00"/>
              </a:solidFill>
              <a:latin typeface="Arial Black" pitchFamily="34" charset="0"/>
            </a:rPr>
            <a:t>(Богданович М.В., Мринська </a:t>
          </a:r>
          <a:r>
            <a:rPr lang="ru-RU" sz="2400" smtClean="0">
              <a:solidFill>
                <a:srgbClr val="FFFF00"/>
              </a:solidFill>
              <a:latin typeface="Arial Black" pitchFamily="34" charset="0"/>
            </a:rPr>
            <a:t>В.І.)»</a:t>
          </a:r>
          <a:endParaRPr lang="ru-RU" sz="2400">
            <a:solidFill>
              <a:srgbClr val="FFFF00"/>
            </a:solidFill>
            <a:latin typeface="Arial Black" pitchFamily="34" charset="0"/>
          </a:endParaRPr>
        </a:p>
      </dgm:t>
    </dgm:pt>
    <dgm:pt modelId="{F5D27EF7-7D5B-42D3-AC56-AE35DFEB3D1C}" type="parTrans" cxnId="{8ECCB8DC-95B7-4337-A4FB-F61A57804274}">
      <dgm:prSet/>
      <dgm:spPr/>
      <dgm:t>
        <a:bodyPr/>
        <a:lstStyle/>
        <a:p>
          <a:endParaRPr lang="ru-RU"/>
        </a:p>
      </dgm:t>
    </dgm:pt>
    <dgm:pt modelId="{4EE65BE8-223B-43A1-98FB-0025A8501385}" type="sibTrans" cxnId="{8ECCB8DC-95B7-4337-A4FB-F61A57804274}">
      <dgm:prSet/>
      <dgm:spPr/>
      <dgm:t>
        <a:bodyPr/>
        <a:lstStyle/>
        <a:p>
          <a:endParaRPr lang="ru-RU"/>
        </a:p>
      </dgm:t>
    </dgm:pt>
    <dgm:pt modelId="{9761E0CB-ED5C-4806-B926-8DFE32F506A8}" type="pres">
      <dgm:prSet presAssocID="{C91A7776-0731-4937-8828-77E757E6F13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4BDCCE0-CD08-4F30-8799-69DE24FF2234}" type="pres">
      <dgm:prSet presAssocID="{C91A7776-0731-4937-8828-77E757E6F131}" presName="dummy" presStyleCnt="0"/>
      <dgm:spPr/>
    </dgm:pt>
    <dgm:pt modelId="{E749C9BB-FF4E-45DF-84CA-E4E0340F1753}" type="pres">
      <dgm:prSet presAssocID="{C91A7776-0731-4937-8828-77E757E6F131}" presName="linH" presStyleCnt="0"/>
      <dgm:spPr/>
    </dgm:pt>
    <dgm:pt modelId="{669FB490-A1B2-454F-A518-0531E9A150E7}" type="pres">
      <dgm:prSet presAssocID="{C91A7776-0731-4937-8828-77E757E6F131}" presName="padding1" presStyleCnt="0"/>
      <dgm:spPr/>
    </dgm:pt>
    <dgm:pt modelId="{AB858931-D151-4C88-947B-B635C461A2C0}" type="pres">
      <dgm:prSet presAssocID="{DED14DBD-309B-429C-B2AB-CE036858AFBD}" presName="linV" presStyleCnt="0"/>
      <dgm:spPr/>
    </dgm:pt>
    <dgm:pt modelId="{1B539617-CF34-4CA5-9568-5527EBAF016B}" type="pres">
      <dgm:prSet presAssocID="{DED14DBD-309B-429C-B2AB-CE036858AFBD}" presName="spVertical1" presStyleCnt="0"/>
      <dgm:spPr/>
    </dgm:pt>
    <dgm:pt modelId="{60E99BDF-2A2F-4BD2-AAE6-7D1EC75AAF97}" type="pres">
      <dgm:prSet presAssocID="{DED14DBD-309B-429C-B2AB-CE036858AFBD}" presName="parTx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0AD628-F094-41E0-AB47-EB604CECFACC}" type="pres">
      <dgm:prSet presAssocID="{DED14DBD-309B-429C-B2AB-CE036858AFBD}" presName="spVertical2" presStyleCnt="0"/>
      <dgm:spPr/>
    </dgm:pt>
    <dgm:pt modelId="{B53DA8C2-9CF7-4FED-8597-C21392E0A24F}" type="pres">
      <dgm:prSet presAssocID="{DED14DBD-309B-429C-B2AB-CE036858AFBD}" presName="spVertical3" presStyleCnt="0"/>
      <dgm:spPr/>
    </dgm:pt>
    <dgm:pt modelId="{2E38C738-0BFB-4A08-BDB5-26ED80EE99BC}" type="pres">
      <dgm:prSet presAssocID="{C91A7776-0731-4937-8828-77E757E6F131}" presName="padding2" presStyleCnt="0"/>
      <dgm:spPr/>
    </dgm:pt>
    <dgm:pt modelId="{13B0E2AD-2D30-4176-8C10-C16A41168B8F}" type="pres">
      <dgm:prSet presAssocID="{C91A7776-0731-4937-8828-77E757E6F131}" presName="negArrow" presStyleCnt="0"/>
      <dgm:spPr/>
    </dgm:pt>
    <dgm:pt modelId="{B8F0F8C9-5DB1-41DE-9CA1-558E7EA08208}" type="pres">
      <dgm:prSet presAssocID="{C91A7776-0731-4937-8828-77E757E6F131}" presName="backgroundArrow" presStyleLbl="node1" presStyleIdx="0" presStyleCn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</dgm:pt>
  </dgm:ptLst>
  <dgm:cxnLst>
    <dgm:cxn modelId="{77433793-8B29-42A8-AEC0-AD0C90C10A5A}" type="presOf" srcId="{C91A7776-0731-4937-8828-77E757E6F131}" destId="{9761E0CB-ED5C-4806-B926-8DFE32F506A8}" srcOrd="0" destOrd="0" presId="urn:microsoft.com/office/officeart/2005/8/layout/hProcess3"/>
    <dgm:cxn modelId="{4BD7CE53-C6B2-43DE-A813-DEF918BDA26A}" type="presOf" srcId="{DED14DBD-309B-429C-B2AB-CE036858AFBD}" destId="{60E99BDF-2A2F-4BD2-AAE6-7D1EC75AAF97}" srcOrd="0" destOrd="0" presId="urn:microsoft.com/office/officeart/2005/8/layout/hProcess3"/>
    <dgm:cxn modelId="{8ECCB8DC-95B7-4337-A4FB-F61A57804274}" srcId="{C91A7776-0731-4937-8828-77E757E6F131}" destId="{DED14DBD-309B-429C-B2AB-CE036858AFBD}" srcOrd="0" destOrd="0" parTransId="{F5D27EF7-7D5B-42D3-AC56-AE35DFEB3D1C}" sibTransId="{4EE65BE8-223B-43A1-98FB-0025A8501385}"/>
    <dgm:cxn modelId="{23EC9F9B-17C7-4CB4-A606-E395AE11B00D}" type="presParOf" srcId="{9761E0CB-ED5C-4806-B926-8DFE32F506A8}" destId="{F4BDCCE0-CD08-4F30-8799-69DE24FF2234}" srcOrd="0" destOrd="0" presId="urn:microsoft.com/office/officeart/2005/8/layout/hProcess3"/>
    <dgm:cxn modelId="{8002CDE3-7D67-4494-A1AD-E0FD685E7EC5}" type="presParOf" srcId="{9761E0CB-ED5C-4806-B926-8DFE32F506A8}" destId="{E749C9BB-FF4E-45DF-84CA-E4E0340F1753}" srcOrd="1" destOrd="0" presId="urn:microsoft.com/office/officeart/2005/8/layout/hProcess3"/>
    <dgm:cxn modelId="{73E52065-4C9B-4E29-B92C-B2F7C6AD2415}" type="presParOf" srcId="{E749C9BB-FF4E-45DF-84CA-E4E0340F1753}" destId="{669FB490-A1B2-454F-A518-0531E9A150E7}" srcOrd="0" destOrd="0" presId="urn:microsoft.com/office/officeart/2005/8/layout/hProcess3"/>
    <dgm:cxn modelId="{9F8A4FF0-9D9F-4088-A82D-1C8AD335D9A1}" type="presParOf" srcId="{E749C9BB-FF4E-45DF-84CA-E4E0340F1753}" destId="{AB858931-D151-4C88-947B-B635C461A2C0}" srcOrd="1" destOrd="0" presId="urn:microsoft.com/office/officeart/2005/8/layout/hProcess3"/>
    <dgm:cxn modelId="{1D6222A7-8E7A-45A9-8186-497F7713BDE7}" type="presParOf" srcId="{AB858931-D151-4C88-947B-B635C461A2C0}" destId="{1B539617-CF34-4CA5-9568-5527EBAF016B}" srcOrd="0" destOrd="0" presId="urn:microsoft.com/office/officeart/2005/8/layout/hProcess3"/>
    <dgm:cxn modelId="{7EB0CA57-470F-42C1-A67E-3892EFE1DAE2}" type="presParOf" srcId="{AB858931-D151-4C88-947B-B635C461A2C0}" destId="{60E99BDF-2A2F-4BD2-AAE6-7D1EC75AAF97}" srcOrd="1" destOrd="0" presId="urn:microsoft.com/office/officeart/2005/8/layout/hProcess3"/>
    <dgm:cxn modelId="{921AB781-B260-4FB9-83F9-FE1AAA3D8CF5}" type="presParOf" srcId="{AB858931-D151-4C88-947B-B635C461A2C0}" destId="{750AD628-F094-41E0-AB47-EB604CECFACC}" srcOrd="2" destOrd="0" presId="urn:microsoft.com/office/officeart/2005/8/layout/hProcess3"/>
    <dgm:cxn modelId="{6D5508AF-E271-4157-8B1A-4EE810C7DC3F}" type="presParOf" srcId="{AB858931-D151-4C88-947B-B635C461A2C0}" destId="{B53DA8C2-9CF7-4FED-8597-C21392E0A24F}" srcOrd="3" destOrd="0" presId="urn:microsoft.com/office/officeart/2005/8/layout/hProcess3"/>
    <dgm:cxn modelId="{F9FD110E-3E8E-46DA-9042-2E97D9480792}" type="presParOf" srcId="{E749C9BB-FF4E-45DF-84CA-E4E0340F1753}" destId="{2E38C738-0BFB-4A08-BDB5-26ED80EE99BC}" srcOrd="2" destOrd="0" presId="urn:microsoft.com/office/officeart/2005/8/layout/hProcess3"/>
    <dgm:cxn modelId="{B6CDFF87-A8BB-4E46-A651-763BA2A34A6D}" type="presParOf" srcId="{E749C9BB-FF4E-45DF-84CA-E4E0340F1753}" destId="{13B0E2AD-2D30-4176-8C10-C16A41168B8F}" srcOrd="3" destOrd="0" presId="urn:microsoft.com/office/officeart/2005/8/layout/hProcess3"/>
    <dgm:cxn modelId="{EE1E7D12-2BAB-4B0D-8759-40FB5474C7B2}" type="presParOf" srcId="{E749C9BB-FF4E-45DF-84CA-E4E0340F1753}" destId="{B8F0F8C9-5DB1-41DE-9CA1-558E7EA08208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F0F8C9-5DB1-41DE-9CA1-558E7EA08208}">
      <dsp:nvSpPr>
        <dsp:cNvPr id="0" name=""/>
        <dsp:cNvSpPr/>
      </dsp:nvSpPr>
      <dsp:spPr>
        <a:xfrm>
          <a:off x="0" y="216279"/>
          <a:ext cx="6552728" cy="4608000"/>
        </a:xfrm>
        <a:prstGeom prst="rightArrow">
          <a:avLst/>
        </a:prstGeom>
        <a:solidFill>
          <a:schemeClr val="accent3"/>
        </a:solidFill>
        <a:ln w="25400" cap="flat" cmpd="sng" algn="ctr">
          <a:solidFill>
            <a:schemeClr val="accent3">
              <a:shade val="50000"/>
            </a:schemeClr>
          </a:solidFill>
          <a:prstDash val="solid"/>
        </a:ln>
        <a:effectLst/>
        <a:sp3d extrusionH="381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</dsp:sp>
    <dsp:sp modelId="{60E99BDF-2A2F-4BD2-AAE6-7D1EC75AAF97}">
      <dsp:nvSpPr>
        <dsp:cNvPr id="0" name=""/>
        <dsp:cNvSpPr/>
      </dsp:nvSpPr>
      <dsp:spPr>
        <a:xfrm>
          <a:off x="528569" y="1368280"/>
          <a:ext cx="5368885" cy="2304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43840" rIns="0" bIns="2438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rgbClr val="FFFF00"/>
              </a:solidFill>
              <a:latin typeface="Arial Black" pitchFamily="34" charset="0"/>
            </a:rPr>
            <a:t>«Підручники з математики для початкової школи укладені  викладачами Глухівського закладу вищої </a:t>
          </a:r>
          <a:r>
            <a:rPr lang="ru-RU" sz="2400" kern="1200" smtClean="0">
              <a:solidFill>
                <a:srgbClr val="FFFF00"/>
              </a:solidFill>
              <a:latin typeface="Arial Black" pitchFamily="34" charset="0"/>
            </a:rPr>
            <a:t>освіти </a:t>
          </a:r>
          <a:r>
            <a:rPr lang="ru-RU" sz="2800" kern="1200" smtClean="0">
              <a:solidFill>
                <a:srgbClr val="FFFF00"/>
              </a:solidFill>
              <a:latin typeface="Arial Black" pitchFamily="34" charset="0"/>
            </a:rPr>
            <a:t>(Богданович М.В., Мринська </a:t>
          </a:r>
          <a:r>
            <a:rPr lang="ru-RU" sz="2400" kern="1200" smtClean="0">
              <a:solidFill>
                <a:srgbClr val="FFFF00"/>
              </a:solidFill>
              <a:latin typeface="Arial Black" pitchFamily="34" charset="0"/>
            </a:rPr>
            <a:t>В.І.)»</a:t>
          </a:r>
          <a:endParaRPr lang="ru-RU" sz="2400" kern="1200">
            <a:solidFill>
              <a:srgbClr val="FFFF00"/>
            </a:solidFill>
            <a:latin typeface="Arial Black" pitchFamily="34" charset="0"/>
          </a:endParaRPr>
        </a:p>
      </dsp:txBody>
      <dsp:txXfrm>
        <a:off x="528569" y="1368280"/>
        <a:ext cx="5368885" cy="2304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E50B3E-8CAD-483A-A4C3-EB6332E45E0F}" type="datetimeFigureOut">
              <a:rPr lang="ru-RU" smtClean="0"/>
              <a:t>05.07.2021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5B7414-111C-4047-AD01-3484E2927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909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B7414-111C-4047-AD01-3484E29273CF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9846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>
        <p:wipe/>
      </p:transition>
    </mc:Choice>
    <mc:Fallback>
      <p:transition spd="slow" advClick="0" advTm="6000">
        <p:wip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>
        <p:wipe/>
      </p:transition>
    </mc:Choice>
    <mc:Fallback>
      <p:transition spd="slow" advClick="0" advTm="6000">
        <p:wip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>
        <p:wipe/>
      </p:transition>
    </mc:Choice>
    <mc:Fallback>
      <p:transition spd="slow" advClick="0" advTm="6000">
        <p:wip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>
        <p:wipe/>
      </p:transition>
    </mc:Choice>
    <mc:Fallback>
      <p:transition spd="slow" advClick="0" advTm="6000">
        <p:wip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>
        <p:wipe/>
      </p:transition>
    </mc:Choice>
    <mc:Fallback>
      <p:transition spd="slow" advClick="0" advTm="6000">
        <p:wip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>
        <p:wipe/>
      </p:transition>
    </mc:Choice>
    <mc:Fallback>
      <p:transition spd="slow" advClick="0" advTm="6000">
        <p:wip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05.07.2021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>
        <p:wipe/>
      </p:transition>
    </mc:Choice>
    <mc:Fallback>
      <p:transition spd="slow" advClick="0" advTm="6000">
        <p:wip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05.07.2021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>
        <p:wipe/>
      </p:transition>
    </mc:Choice>
    <mc:Fallback>
      <p:transition spd="slow" advClick="0" advTm="6000">
        <p:wip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05.07.2021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>
        <p:wipe/>
      </p:transition>
    </mc:Choice>
    <mc:Fallback>
      <p:transition spd="slow" advClick="0" advTm="6000">
        <p:wip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>
        <p:wipe/>
      </p:transition>
    </mc:Choice>
    <mc:Fallback>
      <p:transition spd="slow" advClick="0" advTm="6000">
        <p:wip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>
        <p:wipe/>
      </p:transition>
    </mc:Choice>
    <mc:Fallback>
      <p:transition spd="slow" advClick="0" advTm="6000">
        <p:wip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6000">
        <p:wipe/>
      </p:transition>
    </mc:Choice>
    <mc:Fallback>
      <p:transition spd="slow" advClick="0" advTm="6000">
        <p:wip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microsoft.com/office/2007/relationships/hdphoto" Target="../media/hdphoto1.wdp"/><Relationship Id="rId7" Type="http://schemas.openxmlformats.org/officeDocument/2006/relationships/diagramColors" Target="../diagrams/colors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23.wdp"/><Relationship Id="rId3" Type="http://schemas.openxmlformats.org/officeDocument/2006/relationships/image" Target="../media/image29.png"/><Relationship Id="rId7" Type="http://schemas.openxmlformats.org/officeDocument/2006/relationships/image" Target="../media/image31.png"/><Relationship Id="rId12" Type="http://schemas.microsoft.com/office/2007/relationships/hdphoto" Target="../media/hdphoto25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2.wdp"/><Relationship Id="rId11" Type="http://schemas.openxmlformats.org/officeDocument/2006/relationships/image" Target="../media/image33.png"/><Relationship Id="rId5" Type="http://schemas.openxmlformats.org/officeDocument/2006/relationships/image" Target="../media/image30.png"/><Relationship Id="rId10" Type="http://schemas.microsoft.com/office/2007/relationships/hdphoto" Target="../media/hdphoto24.wdp"/><Relationship Id="rId4" Type="http://schemas.microsoft.com/office/2007/relationships/hdphoto" Target="../media/hdphoto21.wdp"/><Relationship Id="rId9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microsoft.com/office/2007/relationships/hdphoto" Target="../media/hdphoto27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microsoft.com/office/2007/relationships/hdphoto" Target="../media/hdphoto26.wdp"/><Relationship Id="rId4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3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9.wdp"/><Relationship Id="rId5" Type="http://schemas.openxmlformats.org/officeDocument/2006/relationships/image" Target="../media/image38.jpeg"/><Relationship Id="rId4" Type="http://schemas.microsoft.com/office/2007/relationships/hdphoto" Target="../media/hdphoto28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microsoft.com/office/2007/relationships/hdphoto" Target="../media/hdphoto31.wdp"/><Relationship Id="rId5" Type="http://schemas.openxmlformats.org/officeDocument/2006/relationships/image" Target="../media/image41.jpeg"/><Relationship Id="rId4" Type="http://schemas.microsoft.com/office/2007/relationships/hdphoto" Target="../media/hdphoto30.wdp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34.wdp"/><Relationship Id="rId3" Type="http://schemas.openxmlformats.org/officeDocument/2006/relationships/image" Target="../media/image42.png"/><Relationship Id="rId7" Type="http://schemas.openxmlformats.org/officeDocument/2006/relationships/image" Target="../media/image4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microsoft.com/office/2007/relationships/hdphoto" Target="../media/hdphoto33.wdp"/><Relationship Id="rId5" Type="http://schemas.openxmlformats.org/officeDocument/2006/relationships/image" Target="../media/image43.png"/><Relationship Id="rId4" Type="http://schemas.microsoft.com/office/2007/relationships/hdphoto" Target="../media/hdphoto32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microsoft.com/office/2007/relationships/hdphoto" Target="../media/hdphoto35.wdp"/><Relationship Id="rId4" Type="http://schemas.openxmlformats.org/officeDocument/2006/relationships/image" Target="../media/image4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microsoft.com/office/2007/relationships/hdphoto" Target="../media/hdphoto37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microsoft.com/office/2007/relationships/hdphoto" Target="../media/hdphoto36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png"/><Relationship Id="rId4" Type="http://schemas.microsoft.com/office/2007/relationships/hdphoto" Target="../media/hdphoto38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microsoft.com/office/2007/relationships/hdphoto" Target="../media/hdphoto39.wdp"/><Relationship Id="rId4" Type="http://schemas.openxmlformats.org/officeDocument/2006/relationships/image" Target="../media/image5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microsoft.com/office/2007/relationships/hdphoto" Target="../media/hdphoto41.wdp"/><Relationship Id="rId5" Type="http://schemas.openxmlformats.org/officeDocument/2006/relationships/image" Target="../media/image56.png"/><Relationship Id="rId4" Type="http://schemas.microsoft.com/office/2007/relationships/hdphoto" Target="../media/hdphoto40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microsoft.com/office/2007/relationships/hdphoto" Target="../media/hdphoto42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hdphoto" Target="../media/hdphoto45.wdp"/><Relationship Id="rId3" Type="http://schemas.openxmlformats.org/officeDocument/2006/relationships/image" Target="../media/image60.jpeg"/><Relationship Id="rId7" Type="http://schemas.openxmlformats.org/officeDocument/2006/relationships/image" Target="../media/image6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microsoft.com/office/2007/relationships/hdphoto" Target="../media/hdphoto44.wdp"/><Relationship Id="rId5" Type="http://schemas.openxmlformats.org/officeDocument/2006/relationships/image" Target="../media/image61.png"/><Relationship Id="rId4" Type="http://schemas.microsoft.com/office/2007/relationships/hdphoto" Target="../media/hdphoto43.wdp"/></Relationships>
</file>

<file path=ppt/slides/_rels/slide22.xml.rels><?xml version="1.0" encoding="UTF-8" standalone="yes"?>
<Relationships xmlns="http://schemas.openxmlformats.org/package/2006/relationships"><Relationship Id="rId8" Type="http://schemas.microsoft.com/office/2007/relationships/hdphoto" Target="../media/hdphoto48.wdp"/><Relationship Id="rId3" Type="http://schemas.openxmlformats.org/officeDocument/2006/relationships/image" Target="../media/image63.png"/><Relationship Id="rId7" Type="http://schemas.openxmlformats.org/officeDocument/2006/relationships/image" Target="../media/image6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microsoft.com/office/2007/relationships/hdphoto" Target="../media/hdphoto47.wdp"/><Relationship Id="rId5" Type="http://schemas.openxmlformats.org/officeDocument/2006/relationships/image" Target="../media/image64.jpeg"/><Relationship Id="rId4" Type="http://schemas.microsoft.com/office/2007/relationships/hdphoto" Target="../media/hdphoto46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microsoft.com/office/2007/relationships/hdphoto" Target="../media/hdphoto49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microsoft.com/office/2007/relationships/hdphoto" Target="../media/hdphoto4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microsoft.com/office/2007/relationships/hdphoto" Target="../media/hdphoto5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microsoft.com/office/2007/relationships/hdphoto" Target="../media/hdphoto6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microsoft.com/office/2007/relationships/hdphoto" Target="../media/hdphoto7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microsoft.com/office/2007/relationships/hdphoto" Target="../media/hdphoto9.wdp"/><Relationship Id="rId5" Type="http://schemas.openxmlformats.org/officeDocument/2006/relationships/image" Target="../media/image17.png"/><Relationship Id="rId4" Type="http://schemas.microsoft.com/office/2007/relationships/hdphoto" Target="../media/hdphoto8.wdp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12.wdp"/><Relationship Id="rId3" Type="http://schemas.openxmlformats.org/officeDocument/2006/relationships/image" Target="../media/image18.png"/><Relationship Id="rId7" Type="http://schemas.openxmlformats.org/officeDocument/2006/relationships/image" Target="../media/image2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1.wdp"/><Relationship Id="rId5" Type="http://schemas.openxmlformats.org/officeDocument/2006/relationships/image" Target="../media/image19.png"/><Relationship Id="rId4" Type="http://schemas.microsoft.com/office/2007/relationships/hdphoto" Target="../media/hdphoto10.wdp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5.wdp"/><Relationship Id="rId13" Type="http://schemas.openxmlformats.org/officeDocument/2006/relationships/image" Target="../media/image26.png"/><Relationship Id="rId18" Type="http://schemas.microsoft.com/office/2007/relationships/hdphoto" Target="../media/hdphoto20.wdp"/><Relationship Id="rId3" Type="http://schemas.openxmlformats.org/officeDocument/2006/relationships/image" Target="../media/image21.png"/><Relationship Id="rId7" Type="http://schemas.openxmlformats.org/officeDocument/2006/relationships/image" Target="../media/image23.png"/><Relationship Id="rId12" Type="http://schemas.microsoft.com/office/2007/relationships/hdphoto" Target="../media/hdphoto17.wdp"/><Relationship Id="rId17" Type="http://schemas.openxmlformats.org/officeDocument/2006/relationships/image" Target="../media/image28.png"/><Relationship Id="rId2" Type="http://schemas.openxmlformats.org/officeDocument/2006/relationships/image" Target="../media/image9.png"/><Relationship Id="rId16" Type="http://schemas.microsoft.com/office/2007/relationships/hdphoto" Target="../media/hdphoto19.wdp"/><Relationship Id="rId1" Type="http://schemas.openxmlformats.org/officeDocument/2006/relationships/slideLayout" Target="../slideLayouts/slideLayout7.xml"/><Relationship Id="rId6" Type="http://schemas.microsoft.com/office/2007/relationships/hdphoto" Target="../media/hdphoto14.wdp"/><Relationship Id="rId11" Type="http://schemas.openxmlformats.org/officeDocument/2006/relationships/image" Target="../media/image25.png"/><Relationship Id="rId5" Type="http://schemas.openxmlformats.org/officeDocument/2006/relationships/image" Target="../media/image22.png"/><Relationship Id="rId15" Type="http://schemas.openxmlformats.org/officeDocument/2006/relationships/image" Target="../media/image27.png"/><Relationship Id="rId10" Type="http://schemas.microsoft.com/office/2007/relationships/hdphoto" Target="../media/hdphoto16.wdp"/><Relationship Id="rId4" Type="http://schemas.microsoft.com/office/2007/relationships/hdphoto" Target="../media/hdphoto13.wdp"/><Relationship Id="rId9" Type="http://schemas.openxmlformats.org/officeDocument/2006/relationships/image" Target="../media/image24.png"/><Relationship Id="rId14" Type="http://schemas.microsoft.com/office/2007/relationships/hdphoto" Target="../media/hdphoto18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45" r="796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786854344"/>
              </p:ext>
            </p:extLst>
          </p:nvPr>
        </p:nvGraphicFramePr>
        <p:xfrm>
          <a:off x="1835696" y="764704"/>
          <a:ext cx="6552728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5529501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>
        <p:wipe/>
      </p:transition>
    </mc:Choice>
    <mc:Fallback>
      <p:transition spd="slow" advClick="0" advTm="6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645628" y="297789"/>
            <a:ext cx="33726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smtClean="0">
                <a:solidFill>
                  <a:srgbClr val="FFFF00"/>
                </a:solidFill>
                <a:latin typeface="Arial Black" pitchFamily="34" charset="0"/>
              </a:rPr>
              <a:t>Поступово </a:t>
            </a:r>
            <a:r>
              <a:rPr lang="ru-RU" sz="2400">
                <a:solidFill>
                  <a:srgbClr val="FFFF00"/>
                </a:solidFill>
                <a:latin typeface="Arial Black" pitchFamily="34" charset="0"/>
              </a:rPr>
              <a:t>підготував  усі підручники для викладання математики в 1-4 класах 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012" y="297789"/>
            <a:ext cx="2304256" cy="341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1414"/>
            <a:ext cx="2421672" cy="3579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271" r="14043"/>
          <a:stretch/>
        </p:blipFill>
        <p:spPr bwMode="auto">
          <a:xfrm>
            <a:off x="503352" y="3122970"/>
            <a:ext cx="2526432" cy="375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631" t="4312" r="10527" b="5506"/>
          <a:stretch/>
        </p:blipFill>
        <p:spPr bwMode="auto">
          <a:xfrm>
            <a:off x="3196992" y="3429000"/>
            <a:ext cx="2239104" cy="3581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5628" y="3429000"/>
            <a:ext cx="2337624" cy="339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6531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>
        <p:wipe/>
      </p:transition>
    </mc:Choice>
    <mc:Fallback>
      <p:transition spd="slow" advClick="0" advTm="6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116632"/>
            <a:ext cx="792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>
                <a:solidFill>
                  <a:srgbClr val="FFFF00"/>
                </a:solidFill>
                <a:latin typeface="Arial Black" pitchFamily="34" charset="0"/>
              </a:rPr>
              <a:t>М</a:t>
            </a:r>
            <a:r>
              <a:rPr lang="ru-RU" sz="2400" smtClean="0">
                <a:solidFill>
                  <a:srgbClr val="FFFF00"/>
                </a:solidFill>
                <a:latin typeface="Arial Black" pitchFamily="34" charset="0"/>
              </a:rPr>
              <a:t>етодичний </a:t>
            </a:r>
            <a:r>
              <a:rPr lang="ru-RU" sz="2400">
                <a:solidFill>
                  <a:srgbClr val="FFFF00"/>
                </a:solidFill>
                <a:latin typeface="Arial Black" pitchFamily="34" charset="0"/>
              </a:rPr>
              <a:t>доробок М. Богдановича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652120" y="764704"/>
            <a:ext cx="34918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>
                <a:solidFill>
                  <a:srgbClr val="FFFF00"/>
                </a:solidFill>
                <a:latin typeface="Arial Black" pitchFamily="34" charset="0"/>
              </a:rPr>
              <a:t>М. В. Богданович, Лишенко </a:t>
            </a:r>
            <a:r>
              <a:rPr lang="ru-RU" sz="2000" smtClean="0">
                <a:solidFill>
                  <a:srgbClr val="FFFF00"/>
                </a:solidFill>
                <a:latin typeface="Arial Black" pitchFamily="34" charset="0"/>
              </a:rPr>
              <a:t>Г. П. «</a:t>
            </a:r>
            <a:r>
              <a:rPr lang="ru-RU" sz="2000">
                <a:solidFill>
                  <a:srgbClr val="FFFF00"/>
                </a:solidFill>
                <a:latin typeface="Arial Black" pitchFamily="34" charset="0"/>
              </a:rPr>
              <a:t>Математика» підручник для учнів </a:t>
            </a:r>
            <a:r>
              <a:rPr lang="ru-RU" sz="2000" smtClean="0">
                <a:solidFill>
                  <a:srgbClr val="FFFF00"/>
                </a:solidFill>
                <a:latin typeface="Arial Black" pitchFamily="34" charset="0"/>
              </a:rPr>
              <a:t>1класу </a:t>
            </a:r>
            <a:r>
              <a:rPr lang="ru-RU" sz="2000">
                <a:solidFill>
                  <a:srgbClr val="FFFF00"/>
                </a:solidFill>
                <a:latin typeface="Arial Black" pitchFamily="34" charset="0"/>
              </a:rPr>
              <a:t>загальноосвітніх навчальних закладів </a:t>
            </a:r>
            <a:r>
              <a:rPr lang="ru-RU" sz="2000" smtClean="0">
                <a:solidFill>
                  <a:srgbClr val="FFFF00"/>
                </a:solidFill>
                <a:latin typeface="Arial Black" pitchFamily="34" charset="0"/>
              </a:rPr>
              <a:t>-видано </a:t>
            </a:r>
            <a:r>
              <a:rPr lang="ru-RU" sz="2000">
                <a:solidFill>
                  <a:srgbClr val="FFFF00"/>
                </a:solidFill>
                <a:latin typeface="Arial Black" pitchFamily="34" charset="0"/>
              </a:rPr>
              <a:t>в Києві </a:t>
            </a:r>
          </a:p>
          <a:p>
            <a:pPr algn="ctr"/>
            <a:r>
              <a:rPr lang="ru-RU" sz="2000" smtClean="0">
                <a:solidFill>
                  <a:srgbClr val="FFFF00"/>
                </a:solidFill>
                <a:latin typeface="Arial Black" pitchFamily="34" charset="0"/>
              </a:rPr>
              <a:t>2012-го року</a:t>
            </a:r>
            <a:endParaRPr lang="ru-RU" sz="200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07996"/>
            <a:ext cx="2848276" cy="40375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196" name="Picture 4" descr="C:\Documents and Settings\admin\Рабочий стол\20210518_104109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9114" y="3152645"/>
            <a:ext cx="2774933" cy="36955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 descr="C:\Documents and Settings\admin\Рабочий стол\20210518_104211.jp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845458" y="3602131"/>
            <a:ext cx="2597945" cy="346201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10496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>
        <p:wipe/>
      </p:transition>
    </mc:Choice>
    <mc:Fallback>
      <p:transition spd="slow" advClick="0" advTm="6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96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 descr="C:\Documents and Settings\admin\Рабочий стол\20210518_105312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36000"/>
                    </a14:imgEffect>
                    <a14:imgEffect>
                      <a14:brightnessContrast bright="26000" contrast="6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859785" y="3857739"/>
            <a:ext cx="3226908" cy="24180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C:\Documents and Settings\admin\Рабочий стол\20210518_105329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572035" y="3332621"/>
            <a:ext cx="3827272" cy="28679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292080" y="332657"/>
            <a:ext cx="367240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>
                <a:solidFill>
                  <a:srgbClr val="FFFF00"/>
                </a:solidFill>
                <a:latin typeface="Arial Black" pitchFamily="34" charset="0"/>
              </a:rPr>
              <a:t>М. В. Богданович, Лишенко Г. П. «Математика» підручник для учнів 2 </a:t>
            </a:r>
            <a:r>
              <a:rPr lang="ru-RU" sz="2000" smtClean="0">
                <a:solidFill>
                  <a:srgbClr val="FFFF00"/>
                </a:solidFill>
                <a:latin typeface="Arial Black" pitchFamily="34" charset="0"/>
              </a:rPr>
              <a:t>класу - </a:t>
            </a:r>
            <a:r>
              <a:rPr lang="ru-RU" sz="2000">
                <a:solidFill>
                  <a:srgbClr val="FFFF00"/>
                </a:solidFill>
                <a:latin typeface="Arial Black" pitchFamily="34" charset="0"/>
              </a:rPr>
              <a:t>видано в Києві </a:t>
            </a:r>
          </a:p>
          <a:p>
            <a:pPr algn="ctr"/>
            <a:r>
              <a:rPr lang="ru-RU" sz="2000">
                <a:solidFill>
                  <a:srgbClr val="FFFF00"/>
                </a:solidFill>
                <a:latin typeface="Arial Black" pitchFamily="34" charset="0"/>
              </a:rPr>
              <a:t>2012-го року</a:t>
            </a:r>
          </a:p>
          <a:p>
            <a:pPr algn="ctr"/>
            <a:endParaRPr lang="ru-RU" sz="200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79510"/>
            <a:ext cx="2797303" cy="412638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7074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>
        <p:wipe/>
      </p:transition>
    </mc:Choice>
    <mc:Fallback>
      <p:transition spd="slow" advClick="0" advTm="6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131840" y="116634"/>
            <a:ext cx="61926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>
                <a:solidFill>
                  <a:srgbClr val="FFFF00"/>
                </a:solidFill>
                <a:latin typeface="Arial Black" pitchFamily="34" charset="0"/>
              </a:rPr>
              <a:t>Богданович М. В. </a:t>
            </a:r>
            <a:endParaRPr lang="ru-RU" sz="2000" smtClean="0">
              <a:solidFill>
                <a:srgbClr val="FFFF00"/>
              </a:solidFill>
              <a:latin typeface="Arial Black" pitchFamily="34" charset="0"/>
            </a:endParaRPr>
          </a:p>
          <a:p>
            <a:r>
              <a:rPr lang="ru-RU" sz="2000" smtClean="0">
                <a:solidFill>
                  <a:srgbClr val="FFFF00"/>
                </a:solidFill>
                <a:latin typeface="Arial Black" pitchFamily="34" charset="0"/>
              </a:rPr>
              <a:t> </a:t>
            </a:r>
            <a:r>
              <a:rPr lang="ru-RU" sz="2000">
                <a:solidFill>
                  <a:srgbClr val="FFFF00"/>
                </a:solidFill>
                <a:latin typeface="Arial Black" pitchFamily="34" charset="0"/>
              </a:rPr>
              <a:t>«Урок математики в початковій школі» К., </a:t>
            </a:r>
            <a:r>
              <a:rPr lang="ru-RU" sz="2000" smtClean="0">
                <a:solidFill>
                  <a:srgbClr val="FFFF00"/>
                </a:solidFill>
                <a:latin typeface="Arial Black" pitchFamily="34" charset="0"/>
              </a:rPr>
              <a:t>1990 </a:t>
            </a:r>
            <a:endParaRPr lang="ru-RU" sz="200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20072" y="3645024"/>
            <a:ext cx="3600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>
                <a:solidFill>
                  <a:srgbClr val="FFFF00"/>
                </a:solidFill>
                <a:latin typeface="Arial Black" pitchFamily="34" charset="0"/>
              </a:rPr>
              <a:t>Богданович М. В. «Уроки математики в 1 </a:t>
            </a:r>
            <a:r>
              <a:rPr lang="ru-RU" sz="2000" smtClean="0">
                <a:solidFill>
                  <a:srgbClr val="FFFF00"/>
                </a:solidFill>
                <a:latin typeface="Arial Black" pitchFamily="34" charset="0"/>
              </a:rPr>
              <a:t>класі»  </a:t>
            </a:r>
            <a:r>
              <a:rPr lang="ru-RU" sz="2000">
                <a:solidFill>
                  <a:srgbClr val="FFFF00"/>
                </a:solidFill>
                <a:latin typeface="Arial Black" pitchFamily="34" charset="0"/>
              </a:rPr>
              <a:t>К</a:t>
            </a:r>
            <a:r>
              <a:rPr lang="ru-RU" sz="2000" smtClean="0">
                <a:solidFill>
                  <a:srgbClr val="FFFF00"/>
                </a:solidFill>
                <a:latin typeface="Arial Black" pitchFamily="34" charset="0"/>
              </a:rPr>
              <a:t>., 2002</a:t>
            </a:r>
            <a:endParaRPr lang="ru-RU" sz="200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10243" name="Picture 3" descr="C:\Documents and Settings\admin\Рабочий стол\20210518_10594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2363" t="3681" b="2834"/>
          <a:stretch/>
        </p:blipFill>
        <p:spPr bwMode="auto">
          <a:xfrm rot="16200000">
            <a:off x="-208230" y="731530"/>
            <a:ext cx="3664783" cy="25684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Documents and Settings\admin\Рабочий стол\20210518_110025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911" t="3302" r="8664" b="4180"/>
          <a:stretch/>
        </p:blipFill>
        <p:spPr bwMode="auto">
          <a:xfrm>
            <a:off x="2411760" y="3061878"/>
            <a:ext cx="2539476" cy="37961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40900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>
        <p:wipe/>
      </p:transition>
    </mc:Choice>
    <mc:Fallback>
      <p:transition spd="slow" advClick="0" advTm="6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" y="-10696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139952" y="3105835"/>
            <a:ext cx="42484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>
                <a:solidFill>
                  <a:srgbClr val="FFFF00"/>
                </a:solidFill>
                <a:latin typeface="Arial Black" pitchFamily="34" charset="0"/>
              </a:rPr>
              <a:t>Богданович М. В.  «Методика розв'язування задач у початковій </a:t>
            </a:r>
            <a:r>
              <a:rPr lang="ru-RU" sz="2000" smtClean="0">
                <a:solidFill>
                  <a:srgbClr val="FFFF00"/>
                </a:solidFill>
                <a:latin typeface="Arial Black" pitchFamily="34" charset="0"/>
              </a:rPr>
              <a:t>школі» К</a:t>
            </a:r>
            <a:r>
              <a:rPr lang="ru-RU" sz="2000">
                <a:solidFill>
                  <a:srgbClr val="FFFF00"/>
                </a:solidFill>
                <a:latin typeface="Arial Black" pitchFamily="34" charset="0"/>
              </a:rPr>
              <a:t>.,  </a:t>
            </a:r>
            <a:r>
              <a:rPr lang="ru-RU" sz="2000" smtClean="0">
                <a:solidFill>
                  <a:srgbClr val="FFFF00"/>
                </a:solidFill>
                <a:latin typeface="Arial Black" pitchFamily="34" charset="0"/>
              </a:rPr>
              <a:t>1990</a:t>
            </a:r>
            <a:endParaRPr lang="ru-RU" sz="200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95936" y="404664"/>
            <a:ext cx="47525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>
                <a:solidFill>
                  <a:srgbClr val="FFFF00"/>
                </a:solidFill>
                <a:latin typeface="Arial Black" pitchFamily="34" charset="0"/>
              </a:rPr>
              <a:t>Богданович М. В. «Методика вивчення нумерації і арифметичних дій в початковій школі» К</a:t>
            </a:r>
            <a:r>
              <a:rPr lang="ru-RU" sz="2000" smtClean="0">
                <a:solidFill>
                  <a:srgbClr val="FFFF00"/>
                </a:solidFill>
                <a:latin typeface="Arial Black" pitchFamily="34" charset="0"/>
              </a:rPr>
              <a:t>.,  1991</a:t>
            </a:r>
            <a:endParaRPr lang="ru-RU" sz="200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88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93" y="20005"/>
            <a:ext cx="2531335" cy="39513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900" y="5013177"/>
            <a:ext cx="3421310" cy="1844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5" descr="C:\Documents and Settings\admin\Рабочий стол\20210518_110910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112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997"/>
          <a:stretch/>
        </p:blipFill>
        <p:spPr bwMode="auto">
          <a:xfrm>
            <a:off x="1407560" y="2787352"/>
            <a:ext cx="2659992" cy="38528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7817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>
        <p:wipe/>
      </p:transition>
    </mc:Choice>
    <mc:Fallback>
      <p:transition spd="slow" advClick="0" advTm="6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83968" y="476672"/>
            <a:ext cx="504056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>
                <a:solidFill>
                  <a:srgbClr val="FFFF00"/>
                </a:solidFill>
                <a:latin typeface="Arial Black" pitchFamily="34" charset="0"/>
              </a:rPr>
              <a:t>Богданович М. </a:t>
            </a:r>
            <a:r>
              <a:rPr lang="ru-RU" sz="2000" smtClean="0">
                <a:solidFill>
                  <a:srgbClr val="FFFF00"/>
                </a:solidFill>
                <a:latin typeface="Arial Black" pitchFamily="34" charset="0"/>
              </a:rPr>
              <a:t>В,</a:t>
            </a:r>
            <a:endParaRPr lang="ru-RU" sz="2000">
              <a:solidFill>
                <a:srgbClr val="FFFF00"/>
              </a:solidFill>
              <a:latin typeface="Arial Black" pitchFamily="34" charset="0"/>
            </a:endParaRPr>
          </a:p>
          <a:p>
            <a:pPr algn="ctr"/>
            <a:r>
              <a:rPr lang="ru-RU" sz="2000" smtClean="0">
                <a:solidFill>
                  <a:srgbClr val="FFFF00"/>
                </a:solidFill>
                <a:latin typeface="Arial Black" pitchFamily="34" charset="0"/>
              </a:rPr>
              <a:t>Козак </a:t>
            </a:r>
            <a:r>
              <a:rPr lang="ru-RU" sz="2000">
                <a:solidFill>
                  <a:srgbClr val="FFFF00"/>
                </a:solidFill>
                <a:latin typeface="Arial Black" pitchFamily="34" charset="0"/>
              </a:rPr>
              <a:t>М. </a:t>
            </a:r>
            <a:r>
              <a:rPr lang="ru-RU" sz="2000" smtClean="0">
                <a:solidFill>
                  <a:srgbClr val="FFFF00"/>
                </a:solidFill>
                <a:latin typeface="Arial Black" pitchFamily="34" charset="0"/>
              </a:rPr>
              <a:t>В., </a:t>
            </a:r>
            <a:r>
              <a:rPr lang="ru-RU" sz="2000">
                <a:solidFill>
                  <a:srgbClr val="FFFF00"/>
                </a:solidFill>
                <a:latin typeface="Arial Black" pitchFamily="34" charset="0"/>
              </a:rPr>
              <a:t>Король Я. А.  «Методика викладання математики в початкових  класах» Тернопіль</a:t>
            </a:r>
            <a:r>
              <a:rPr lang="ru-RU" sz="2000" smtClean="0">
                <a:solidFill>
                  <a:srgbClr val="FFFF00"/>
                </a:solidFill>
                <a:latin typeface="Arial Black" pitchFamily="34" charset="0"/>
              </a:rPr>
              <a:t>., 2010</a:t>
            </a:r>
            <a:endParaRPr lang="ru-RU" sz="200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3305944" cy="48018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2532" name="Picture 4" descr="C:\Documents and Settings\admin\Рабочий стол\20210518_111532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4848" y="2589582"/>
            <a:ext cx="2979400" cy="39725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77676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>
        <p:wipe/>
      </p:transition>
    </mc:Choice>
    <mc:Fallback>
      <p:transition spd="slow" advClick="0" advTm="6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779912" y="332656"/>
            <a:ext cx="51125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/>
              <a:t> </a:t>
            </a:r>
            <a:r>
              <a:rPr lang="ru-RU" sz="2000" smtClean="0">
                <a:solidFill>
                  <a:srgbClr val="FFFF00"/>
                </a:solidFill>
                <a:latin typeface="Arial Black" pitchFamily="34" charset="0"/>
              </a:rPr>
              <a:t> 1981-го  року  </a:t>
            </a:r>
            <a:r>
              <a:rPr lang="ru-RU" sz="2000">
                <a:solidFill>
                  <a:srgbClr val="FFFF00"/>
                </a:solidFill>
                <a:latin typeface="Arial Black" pitchFamily="34" charset="0"/>
              </a:rPr>
              <a:t>вийшов  з  друку  посібник  </a:t>
            </a:r>
            <a:r>
              <a:rPr lang="ru-RU" sz="2000" smtClean="0">
                <a:solidFill>
                  <a:srgbClr val="FFFF00"/>
                </a:solidFill>
                <a:latin typeface="Arial Black" pitchFamily="34" charset="0"/>
              </a:rPr>
              <a:t>М. В. Богдановича «Математична  </a:t>
            </a:r>
            <a:r>
              <a:rPr lang="ru-RU" sz="2000">
                <a:solidFill>
                  <a:srgbClr val="FFFF00"/>
                </a:solidFill>
                <a:latin typeface="Arial Black" pitchFamily="34" charset="0"/>
              </a:rPr>
              <a:t>веселка</a:t>
            </a:r>
            <a:r>
              <a:rPr lang="ru-RU" sz="2000" smtClean="0">
                <a:solidFill>
                  <a:srgbClr val="FFFF00"/>
                </a:solidFill>
                <a:latin typeface="Arial Black" pitchFamily="34" charset="0"/>
              </a:rPr>
              <a:t>»</a:t>
            </a:r>
            <a:endParaRPr lang="ru-RU" sz="200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51" t="2547" r="3231" b="3122"/>
          <a:stretch/>
        </p:blipFill>
        <p:spPr bwMode="auto">
          <a:xfrm>
            <a:off x="232872" y="116632"/>
            <a:ext cx="3384376" cy="42923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0" t="6134" r="4999" b="5422"/>
          <a:stretch/>
        </p:blipFill>
        <p:spPr bwMode="auto">
          <a:xfrm>
            <a:off x="4061656" y="3328020"/>
            <a:ext cx="4549080" cy="3032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10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050" t="5529" r="4029" b="4730"/>
          <a:stretch/>
        </p:blipFill>
        <p:spPr bwMode="auto">
          <a:xfrm>
            <a:off x="411186" y="4581128"/>
            <a:ext cx="318095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8021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>
        <p:wipe/>
      </p:transition>
    </mc:Choice>
    <mc:Fallback>
      <p:transition spd="slow" advClick="0" advTm="6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823" y="1569"/>
            <a:ext cx="9220839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48617"/>
            <a:ext cx="3118088" cy="39999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C:\Documents and Settings\admin\Рабочий стол\картинки\-горизонталь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720000" flipH="1">
            <a:off x="1604261" y="3106102"/>
            <a:ext cx="4714788" cy="1916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трелка вправо 3"/>
          <p:cNvSpPr/>
          <p:nvPr/>
        </p:nvSpPr>
        <p:spPr>
          <a:xfrm>
            <a:off x="3465632" y="-174506"/>
            <a:ext cx="5702384" cy="3227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961656" y="620688"/>
            <a:ext cx="44644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2400">
                <a:solidFill>
                  <a:srgbClr val="FFC000"/>
                </a:solidFill>
                <a:latin typeface="Arial Black" pitchFamily="34" charset="0"/>
              </a:rPr>
              <a:t>Мринська Віра Іванівна</a:t>
            </a:r>
          </a:p>
          <a:p>
            <a:pPr algn="ctr"/>
            <a:r>
              <a:rPr lang="ru-RU" sz="2400">
                <a:solidFill>
                  <a:srgbClr val="FFC000"/>
                </a:solidFill>
                <a:latin typeface="Arial Black" pitchFamily="34" charset="0"/>
              </a:rPr>
              <a:t>н</a:t>
            </a:r>
            <a:r>
              <a:rPr lang="ru-RU" sz="2400" smtClean="0">
                <a:solidFill>
                  <a:srgbClr val="FFC000"/>
                </a:solidFill>
                <a:latin typeface="Arial Black" pitchFamily="34" charset="0"/>
              </a:rPr>
              <a:t>ародилася </a:t>
            </a:r>
            <a:r>
              <a:rPr lang="ru-RU" sz="2400">
                <a:solidFill>
                  <a:srgbClr val="FFC000"/>
                </a:solidFill>
                <a:latin typeface="Arial Black" pitchFamily="34" charset="0"/>
              </a:rPr>
              <a:t>20 листопада </a:t>
            </a:r>
            <a:r>
              <a:rPr lang="ru-RU" sz="2400" smtClean="0">
                <a:solidFill>
                  <a:srgbClr val="FFC000"/>
                </a:solidFill>
                <a:latin typeface="Arial Black" pitchFamily="34" charset="0"/>
              </a:rPr>
              <a:t>1927-го </a:t>
            </a:r>
            <a:r>
              <a:rPr lang="ru-RU" sz="2400">
                <a:solidFill>
                  <a:srgbClr val="FFC000"/>
                </a:solidFill>
                <a:latin typeface="Arial Black" pitchFamily="34" charset="0"/>
              </a:rPr>
              <a:t>року на </a:t>
            </a:r>
            <a:r>
              <a:rPr lang="ru-RU" sz="2400" smtClean="0">
                <a:solidFill>
                  <a:srgbClr val="FFC000"/>
                </a:solidFill>
                <a:latin typeface="Arial Black" pitchFamily="34" charset="0"/>
              </a:rPr>
              <a:t>Полтавщині</a:t>
            </a:r>
            <a:endParaRPr lang="ru-RU" sz="2400">
              <a:solidFill>
                <a:srgbClr val="FFC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13557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>
        <p:wipe/>
      </p:transition>
    </mc:Choice>
    <mc:Fallback>
      <p:transition spd="slow" advClick="0" advTm="6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1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" dur="1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427984" y="188640"/>
            <a:ext cx="453650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>
                <a:solidFill>
                  <a:srgbClr val="FFFF00"/>
                </a:solidFill>
                <a:latin typeface="Arial Black" pitchFamily="34" charset="0"/>
              </a:rPr>
              <a:t>Випускниця фізико-математичного факультету Сумського державного педагогічного інституту ім. </a:t>
            </a:r>
            <a:r>
              <a:rPr lang="ru-RU" sz="2000" smtClean="0">
                <a:solidFill>
                  <a:srgbClr val="FFFF00"/>
                </a:solidFill>
                <a:latin typeface="Arial Black" pitchFamily="34" charset="0"/>
              </a:rPr>
              <a:t>А.С</a:t>
            </a:r>
            <a:r>
              <a:rPr lang="ru-RU" sz="2000">
                <a:solidFill>
                  <a:srgbClr val="FFFF00"/>
                </a:solidFill>
                <a:latin typeface="Arial Black" pitchFamily="34" charset="0"/>
              </a:rPr>
              <a:t>. Макаренка (1951).</a:t>
            </a:r>
          </a:p>
          <a:p>
            <a:pPr algn="ctr"/>
            <a:r>
              <a:rPr lang="ru-RU" sz="2000">
                <a:solidFill>
                  <a:srgbClr val="FFFF00"/>
                </a:solidFill>
                <a:latin typeface="Arial Black" pitchFamily="34" charset="0"/>
              </a:rPr>
              <a:t>З 1951 по 1961 рік працювала учителем математики на </a:t>
            </a:r>
            <a:r>
              <a:rPr lang="ru-RU" sz="2000" smtClean="0">
                <a:solidFill>
                  <a:srgbClr val="FFFF00"/>
                </a:solidFill>
                <a:latin typeface="Arial Black" pitchFamily="34" charset="0"/>
              </a:rPr>
              <a:t>Сумщині</a:t>
            </a:r>
            <a:endParaRPr lang="ru-RU" sz="200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5261"/>
            <a:ext cx="3604240" cy="489584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Documents and Settings\admin\Рабочий стол\20210518_145443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72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60" t="6430" r="16134" b="5289"/>
          <a:stretch/>
        </p:blipFill>
        <p:spPr bwMode="auto">
          <a:xfrm>
            <a:off x="4569667" y="2996952"/>
            <a:ext cx="4162007" cy="347331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41320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>
        <p:wipe/>
      </p:transition>
    </mc:Choice>
    <mc:Fallback>
      <p:transition spd="slow" advClick="0" advTm="6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76056" y="534272"/>
            <a:ext cx="406794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smtClean="0">
                <a:solidFill>
                  <a:srgbClr val="FFFF00"/>
                </a:solidFill>
                <a:latin typeface="Arial Black" pitchFamily="34" charset="0"/>
              </a:rPr>
              <a:t>З </a:t>
            </a:r>
            <a:r>
              <a:rPr lang="ru-RU" sz="2000" smtClean="0">
                <a:solidFill>
                  <a:srgbClr val="FFFF00"/>
                </a:solidFill>
                <a:latin typeface="Arial Black" pitchFamily="34" charset="0"/>
              </a:rPr>
              <a:t>1961-го </a:t>
            </a:r>
            <a:r>
              <a:rPr lang="ru-RU" sz="2000">
                <a:solidFill>
                  <a:srgbClr val="FFFF00"/>
                </a:solidFill>
                <a:latin typeface="Arial Black" pitchFamily="34" charset="0"/>
              </a:rPr>
              <a:t>по </a:t>
            </a:r>
            <a:r>
              <a:rPr lang="ru-RU" sz="2000" smtClean="0">
                <a:solidFill>
                  <a:srgbClr val="FFFF00"/>
                </a:solidFill>
                <a:latin typeface="Arial Black" pitchFamily="34" charset="0"/>
              </a:rPr>
              <a:t>2001-й </a:t>
            </a:r>
            <a:r>
              <a:rPr lang="ru-RU" sz="2000">
                <a:solidFill>
                  <a:srgbClr val="FFFF00"/>
                </a:solidFill>
                <a:latin typeface="Arial Black" pitchFamily="34" charset="0"/>
              </a:rPr>
              <a:t>рік </a:t>
            </a:r>
            <a:r>
              <a:rPr lang="ru-RU" sz="2000" smtClean="0">
                <a:solidFill>
                  <a:srgbClr val="FFFF00"/>
                </a:solidFill>
                <a:latin typeface="Arial Black" pitchFamily="34" charset="0"/>
              </a:rPr>
              <a:t>викладач, далі  старший викладач, </a:t>
            </a:r>
            <a:r>
              <a:rPr lang="ru-RU" sz="2000">
                <a:solidFill>
                  <a:srgbClr val="FFFF00"/>
                </a:solidFill>
                <a:latin typeface="Arial Black" pitchFamily="34" charset="0"/>
              </a:rPr>
              <a:t>потім </a:t>
            </a:r>
            <a:r>
              <a:rPr lang="ru-RU" sz="2000" smtClean="0">
                <a:solidFill>
                  <a:srgbClr val="FFFF00"/>
                </a:solidFill>
                <a:latin typeface="Arial Black" pitchFamily="34" charset="0"/>
              </a:rPr>
              <a:t>завідуюча кафедрою </a:t>
            </a:r>
            <a:r>
              <a:rPr lang="ru-RU" sz="2000">
                <a:solidFill>
                  <a:srgbClr val="FFFF00"/>
                </a:solidFill>
                <a:latin typeface="Arial Black" pitchFamily="34" charset="0"/>
              </a:rPr>
              <a:t>математики, з 1981 року </a:t>
            </a:r>
            <a:r>
              <a:rPr lang="ru-RU" sz="2000" smtClean="0">
                <a:solidFill>
                  <a:srgbClr val="FFFF00"/>
                </a:solidFill>
                <a:latin typeface="Arial Black" pitchFamily="34" charset="0"/>
              </a:rPr>
              <a:t>- </a:t>
            </a:r>
            <a:r>
              <a:rPr lang="ru-RU" sz="2000">
                <a:solidFill>
                  <a:srgbClr val="FFFF00"/>
                </a:solidFill>
                <a:latin typeface="Arial Black" pitchFamily="34" charset="0"/>
              </a:rPr>
              <a:t>доцент  кафедри методики викладання </a:t>
            </a:r>
            <a:r>
              <a:rPr lang="ru-RU" sz="2000" smtClean="0">
                <a:solidFill>
                  <a:srgbClr val="FFFF00"/>
                </a:solidFill>
                <a:latin typeface="Arial Black" pitchFamily="34" charset="0"/>
              </a:rPr>
              <a:t>математики Глухівського </a:t>
            </a:r>
            <a:r>
              <a:rPr lang="ru-RU" sz="2000">
                <a:solidFill>
                  <a:srgbClr val="FFFF00"/>
                </a:solidFill>
                <a:latin typeface="Arial Black" pitchFamily="34" charset="0"/>
              </a:rPr>
              <a:t>державного педагогічного інституту ім. С</a:t>
            </a:r>
            <a:r>
              <a:rPr lang="ru-RU" sz="2000" smtClean="0">
                <a:solidFill>
                  <a:srgbClr val="FFFF00"/>
                </a:solidFill>
                <a:latin typeface="Arial Black" pitchFamily="34" charset="0"/>
              </a:rPr>
              <a:t>. М</a:t>
            </a:r>
            <a:r>
              <a:rPr lang="ru-RU" sz="2000">
                <a:solidFill>
                  <a:srgbClr val="FFFF00"/>
                </a:solidFill>
                <a:latin typeface="Arial Black" pitchFamily="34" charset="0"/>
              </a:rPr>
              <a:t>. Сергєєва-Ценського </a:t>
            </a:r>
          </a:p>
        </p:txBody>
      </p:sp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700923"/>
            <a:ext cx="5445889" cy="2978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9819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496" y="185232"/>
            <a:ext cx="4481549" cy="2944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01922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>
        <p:wipe/>
      </p:transition>
    </mc:Choice>
    <mc:Fallback>
      <p:transition spd="slow" advClick="0" advTm="6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1616530080_15-p-fon-dlya-prezentatsii-po-matematike-1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10" r="1149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572001" y="769978"/>
            <a:ext cx="367240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/>
              <a:t> </a:t>
            </a:r>
            <a:r>
              <a:rPr lang="ru-RU" sz="2000">
                <a:solidFill>
                  <a:srgbClr val="FFFF00"/>
                </a:solidFill>
                <a:latin typeface="Arial Black" pitchFamily="34" charset="0"/>
              </a:rPr>
              <a:t>Михайло Васильович Богданович  - талановитий педагог, вчений, методист в галузі навчання математики, кандидат педагогічних наук, автор підручників і навчальних посібників з математики для учнів початкових класів, методичних посібників для вчителів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80161"/>
            <a:ext cx="3358918" cy="41532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05" b="100000" l="1431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2267"/>
          <a:stretch/>
        </p:blipFill>
        <p:spPr bwMode="auto">
          <a:xfrm>
            <a:off x="741163" y="784106"/>
            <a:ext cx="3368394" cy="4573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820"/>
          <a:stretch/>
        </p:blipFill>
        <p:spPr bwMode="auto">
          <a:xfrm>
            <a:off x="467544" y="784106"/>
            <a:ext cx="376268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2778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>
        <p:wipe/>
      </p:transition>
    </mc:Choice>
    <mc:Fallback>
      <p:transition spd="slow" advClick="0" advTm="6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04048" y="116632"/>
            <a:ext cx="403244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>
                <a:solidFill>
                  <a:srgbClr val="FFFF00"/>
                </a:solidFill>
                <a:latin typeface="Arial Black" pitchFamily="34" charset="0"/>
              </a:rPr>
              <a:t>Відмінник народної </a:t>
            </a:r>
            <a:r>
              <a:rPr lang="ru-RU" sz="2000" smtClean="0">
                <a:solidFill>
                  <a:srgbClr val="FFFF00"/>
                </a:solidFill>
                <a:latin typeface="Arial Black" pitchFamily="34" charset="0"/>
              </a:rPr>
              <a:t>освіти, </a:t>
            </a:r>
            <a:r>
              <a:rPr lang="ru-RU" sz="2000">
                <a:solidFill>
                  <a:srgbClr val="FFFF00"/>
                </a:solidFill>
                <a:latin typeface="Arial Black" pitchFamily="34" charset="0"/>
              </a:rPr>
              <a:t>з</a:t>
            </a:r>
            <a:r>
              <a:rPr lang="ru-RU" sz="2000" smtClean="0">
                <a:solidFill>
                  <a:srgbClr val="FFFF00"/>
                </a:solidFill>
                <a:latin typeface="Arial Black" pitchFamily="34" charset="0"/>
              </a:rPr>
              <a:t>аслужений </a:t>
            </a:r>
            <a:r>
              <a:rPr lang="ru-RU" sz="2000">
                <a:solidFill>
                  <a:srgbClr val="FFFF00"/>
                </a:solidFill>
                <a:latin typeface="Arial Black" pitchFamily="34" charset="0"/>
              </a:rPr>
              <a:t>працівник народної освіти </a:t>
            </a:r>
            <a:r>
              <a:rPr lang="ru-RU" sz="2000" smtClean="0">
                <a:solidFill>
                  <a:srgbClr val="FFFF00"/>
                </a:solidFill>
                <a:latin typeface="Arial Black" pitchFamily="34" charset="0"/>
              </a:rPr>
              <a:t>України.</a:t>
            </a:r>
          </a:p>
          <a:p>
            <a:pPr algn="ctr"/>
            <a:r>
              <a:rPr lang="ru-RU" sz="2000" smtClean="0">
                <a:solidFill>
                  <a:srgbClr val="FFFF00"/>
                </a:solidFill>
                <a:latin typeface="Arial Black" pitchFamily="34" charset="0"/>
              </a:rPr>
              <a:t> Нагороджена </a:t>
            </a:r>
            <a:r>
              <a:rPr lang="ru-RU" sz="2000">
                <a:solidFill>
                  <a:srgbClr val="FFFF00"/>
                </a:solidFill>
                <a:latin typeface="Arial Black" pitchFamily="34" charset="0"/>
              </a:rPr>
              <a:t>Почесною грамотою Міністерства освіти УРСР (1967), медалями «За трудову доблесть», </a:t>
            </a:r>
            <a:r>
              <a:rPr lang="ru-RU" sz="2000" smtClean="0">
                <a:solidFill>
                  <a:srgbClr val="FFFF00"/>
                </a:solidFill>
                <a:latin typeface="Arial Black" pitchFamily="34" charset="0"/>
              </a:rPr>
              <a:t>А.С</a:t>
            </a:r>
            <a:r>
              <a:rPr lang="ru-RU" sz="2000">
                <a:solidFill>
                  <a:srgbClr val="FFFF00"/>
                </a:solidFill>
                <a:latin typeface="Arial Black" pitchFamily="34" charset="0"/>
              </a:rPr>
              <a:t>. Макаренка (1986</a:t>
            </a:r>
            <a:r>
              <a:rPr lang="ru-RU" sz="2000" smtClean="0">
                <a:solidFill>
                  <a:srgbClr val="FFFF00"/>
                </a:solidFill>
                <a:latin typeface="Arial Black" pitchFamily="34" charset="0"/>
              </a:rPr>
              <a:t>)</a:t>
            </a:r>
            <a:endParaRPr lang="ru-RU" sz="200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28" r="11712"/>
          <a:stretch/>
        </p:blipFill>
        <p:spPr bwMode="auto">
          <a:xfrm>
            <a:off x="251520" y="548680"/>
            <a:ext cx="2689056" cy="353079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00" t="24667" r="5800" b="15867"/>
          <a:stretch/>
        </p:blipFill>
        <p:spPr bwMode="auto">
          <a:xfrm>
            <a:off x="1948732" y="3606512"/>
            <a:ext cx="2623268" cy="29249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8" name="Picture 4" descr="C:\Documents and Settings\admin\Рабочий стол\images.jp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01" b="87387" l="9692" r="8986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365104"/>
            <a:ext cx="2871562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90405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>
        <p:wipe/>
      </p:transition>
    </mc:Choice>
    <mc:Fallback>
      <p:transition spd="slow" advClick="0" advTm="6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572000" y="188640"/>
            <a:ext cx="43924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>
                <a:solidFill>
                  <a:srgbClr val="FFFF00"/>
                </a:solidFill>
                <a:latin typeface="Arial Black" pitchFamily="34" charset="0"/>
              </a:rPr>
              <a:t>А</a:t>
            </a:r>
            <a:r>
              <a:rPr lang="ru-RU" sz="2000" smtClean="0">
                <a:solidFill>
                  <a:srgbClr val="FFFF00"/>
                </a:solidFill>
                <a:latin typeface="Arial Black" pitchFamily="34" charset="0"/>
              </a:rPr>
              <a:t>втор  </a:t>
            </a:r>
            <a:r>
              <a:rPr lang="ru-RU" sz="2000">
                <a:solidFill>
                  <a:srgbClr val="FFFF00"/>
                </a:solidFill>
                <a:latin typeface="Arial Black" pitchFamily="34" charset="0"/>
              </a:rPr>
              <a:t>методичних посібників  з викладання математики для вчителів початкової </a:t>
            </a:r>
            <a:r>
              <a:rPr lang="ru-RU" sz="2000" smtClean="0">
                <a:solidFill>
                  <a:srgbClr val="FFFF00"/>
                </a:solidFill>
                <a:latin typeface="Arial Black" pitchFamily="34" charset="0"/>
              </a:rPr>
              <a:t>школи</a:t>
            </a:r>
            <a:endParaRPr lang="ru-RU" sz="200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16387" name="Picture 3" descr="C:\Documents and Settings\admin\Рабочий стол\20210518_11385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355" t="8108" r="8426" b="10596"/>
          <a:stretch/>
        </p:blipFill>
        <p:spPr bwMode="auto">
          <a:xfrm>
            <a:off x="251520" y="188640"/>
            <a:ext cx="2701908" cy="43517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475367"/>
            <a:ext cx="3096344" cy="41300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386" r="11563"/>
          <a:stretch/>
        </p:blipFill>
        <p:spPr bwMode="auto">
          <a:xfrm>
            <a:off x="4572000" y="3920227"/>
            <a:ext cx="2895861" cy="27444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2927510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>
        <p:wipe/>
      </p:transition>
    </mc:Choice>
    <mc:Fallback>
      <p:transition spd="slow" advClick="0" advTm="6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779912" y="260648"/>
            <a:ext cx="53640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>
                <a:solidFill>
                  <a:srgbClr val="FFFF00"/>
                </a:solidFill>
                <a:latin typeface="Arial Black" pitchFamily="34" charset="0"/>
              </a:rPr>
              <a:t>Мринська В. І., Лисицина Н. В.  Уроки з математики для </a:t>
            </a:r>
            <a:r>
              <a:rPr lang="ru-RU" sz="2000" smtClean="0">
                <a:solidFill>
                  <a:srgbClr val="FFFF00"/>
                </a:solidFill>
                <a:latin typeface="Arial Black" pitchFamily="34" charset="0"/>
              </a:rPr>
              <a:t>1 та 3 </a:t>
            </a:r>
            <a:r>
              <a:rPr lang="ru-RU" sz="2000">
                <a:solidFill>
                  <a:srgbClr val="FFFF00"/>
                </a:solidFill>
                <a:latin typeface="Arial Black" pitchFamily="34" charset="0"/>
              </a:rPr>
              <a:t>класів малокомплектної школи К., Радянська школа, </a:t>
            </a:r>
            <a:r>
              <a:rPr lang="ru-RU" sz="2000" smtClean="0">
                <a:solidFill>
                  <a:srgbClr val="FFFF00"/>
                </a:solidFill>
                <a:latin typeface="Arial Black" pitchFamily="34" charset="0"/>
              </a:rPr>
              <a:t>1975. </a:t>
            </a:r>
            <a:r>
              <a:rPr lang="ru-RU" sz="2000" smtClean="0">
                <a:solidFill>
                  <a:srgbClr val="FFFF00"/>
                </a:solidFill>
                <a:latin typeface="Arial Black" pitchFamily="34" charset="0"/>
              </a:rPr>
              <a:t>– 320 с</a:t>
            </a:r>
            <a:r>
              <a:rPr lang="ru-RU" sz="2000">
                <a:solidFill>
                  <a:srgbClr val="FFFF00"/>
                </a:solidFill>
                <a:latin typeface="Arial Black" pitchFamily="34" charset="0"/>
              </a:rPr>
              <a:t>. 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616384"/>
            <a:ext cx="5355377" cy="30371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 descr="C:\Documents and Settings\admin\Рабочий стол\20210518_113529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42000"/>
                    </a14:imgEffect>
                    <a14:imgEffect>
                      <a14:colorTemperature colorTemp="112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3232650" cy="43078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985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2800029"/>
            <a:ext cx="5081456" cy="3810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30867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>
        <p:wipe/>
      </p:transition>
    </mc:Choice>
    <mc:Fallback>
      <p:transition spd="slow" advClick="0" advTm="6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355976" y="188640"/>
            <a:ext cx="478802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>
                <a:solidFill>
                  <a:srgbClr val="FFFF00"/>
                </a:solidFill>
                <a:latin typeface="Arial Black" pitchFamily="34" charset="0"/>
              </a:rPr>
              <a:t>З рекомендованою літературою ви можете ознайомитися відвідавши читальний зал навчальної </a:t>
            </a:r>
            <a:r>
              <a:rPr lang="ru-RU" sz="2000" smtClean="0">
                <a:solidFill>
                  <a:srgbClr val="FFFF00"/>
                </a:solidFill>
                <a:latin typeface="Arial Black" pitchFamily="34" charset="0"/>
              </a:rPr>
              <a:t>літератури.</a:t>
            </a:r>
          </a:p>
          <a:p>
            <a:pPr algn="ctr"/>
            <a:r>
              <a:rPr lang="ru-RU" sz="2000" smtClean="0">
                <a:solidFill>
                  <a:srgbClr val="FFFF00"/>
                </a:solidFill>
                <a:latin typeface="Arial Black" pitchFamily="34" charset="0"/>
              </a:rPr>
              <a:t> </a:t>
            </a:r>
            <a:r>
              <a:rPr lang="ru-RU" sz="2000">
                <a:solidFill>
                  <a:srgbClr val="FFFF00"/>
                </a:solidFill>
                <a:latin typeface="Arial Black" pitchFamily="34" charset="0"/>
              </a:rPr>
              <a:t>Для підготовки до занять та йдучи на практику ви можете взяти літературу додому  на науковому абонементі бібліотеки </a:t>
            </a:r>
            <a:r>
              <a:rPr lang="ru-RU" sz="2000" smtClean="0">
                <a:solidFill>
                  <a:srgbClr val="FFFF00"/>
                </a:solidFill>
                <a:latin typeface="Arial Black" pitchFamily="34" charset="0"/>
              </a:rPr>
              <a:t>університету</a:t>
            </a:r>
            <a:endParaRPr lang="ru-RU" sz="200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4099" name="Picture 3" descr="C:\Documents and Settings\admin\Рабочий стол\pngtree-cartoon-world-reading-day-book-stairs-get-knowledge-image_1204274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500" b="99375" l="3125" r="968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6592" y="1484784"/>
            <a:ext cx="6096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35818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>
        <p:wipe/>
      </p:transition>
    </mc:Choice>
    <mc:Fallback>
      <p:transition spd="slow" advClick="0" advTm="6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20180701_20311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933"/>
          <a:stretch/>
        </p:blipFill>
        <p:spPr bwMode="auto">
          <a:xfrm>
            <a:off x="-16377" y="0"/>
            <a:ext cx="916037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89480" y="3933056"/>
            <a:ext cx="7488832" cy="1200329"/>
          </a:xfrm>
          <a:prstGeom prst="rect">
            <a:avLst/>
          </a:prstGeom>
        </p:spPr>
        <p:txBody>
          <a:bodyPr wrap="square">
            <a:spAutoFit/>
            <a:scene3d>
              <a:camera prst="perspectiveHeroicExtremeLeftFacing"/>
              <a:lightRig rig="threePt" dir="t"/>
            </a:scene3d>
          </a:bodyPr>
          <a:lstStyle/>
          <a:p>
            <a:pPr algn="r"/>
            <a:r>
              <a:rPr lang="ru-RU" sz="2400" smtClean="0">
                <a:solidFill>
                  <a:srgbClr val="FFFF00"/>
                </a:solidFill>
                <a:latin typeface="Arial Black" pitchFamily="34" charset="0"/>
              </a:rPr>
              <a:t>Народився 1925-го року на </a:t>
            </a:r>
            <a:r>
              <a:rPr lang="ru-RU" sz="2400">
                <a:solidFill>
                  <a:srgbClr val="FFFF00"/>
                </a:solidFill>
                <a:latin typeface="Arial Black" pitchFamily="34" charset="0"/>
              </a:rPr>
              <a:t>Сумщині, у місті </a:t>
            </a:r>
            <a:r>
              <a:rPr lang="ru-RU" sz="2400" smtClean="0">
                <a:solidFill>
                  <a:srgbClr val="FFFF00"/>
                </a:solidFill>
                <a:latin typeface="Arial Black" pitchFamily="34" charset="0"/>
              </a:rPr>
              <a:t>Глухові з </a:t>
            </a:r>
            <a:r>
              <a:rPr lang="ru-RU" sz="2400">
                <a:solidFill>
                  <a:srgbClr val="FFFF00"/>
                </a:solidFill>
                <a:latin typeface="Arial Black" pitchFamily="34" charset="0"/>
              </a:rPr>
              <a:t>дивовижною багатовіковою </a:t>
            </a:r>
            <a:r>
              <a:rPr lang="ru-RU" sz="2400" smtClean="0">
                <a:solidFill>
                  <a:srgbClr val="FFFF00"/>
                </a:solidFill>
                <a:latin typeface="Arial Black" pitchFamily="34" charset="0"/>
              </a:rPr>
              <a:t>історією</a:t>
            </a:r>
            <a:endParaRPr lang="ru-RU" sz="240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7000"/>
                    </a14:imgEffect>
                    <a14:imgEffect>
                      <a14:colorTemperature colorTemp="11200"/>
                    </a14:imgEffect>
                    <a14:imgEffect>
                      <a14:brightnessContrast bright="-15000" contras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327" t="12897" r="18292" b="53782"/>
          <a:stretch/>
        </p:blipFill>
        <p:spPr bwMode="auto">
          <a:xfrm>
            <a:off x="179512" y="492696"/>
            <a:ext cx="3366992" cy="2592288"/>
          </a:xfrm>
          <a:prstGeom prst="rect">
            <a:avLst/>
          </a:prstGeom>
          <a:ln w="76200">
            <a:solidFill>
              <a:srgbClr val="FFFF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  <a:reflection blurRad="6350" stA="50000" endA="295" endPos="92000" dist="1016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3554" name="Picture 2" descr="C:\Documents and Settings\admin\Рабочий стол\картинки\005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280000">
            <a:off x="1732162" y="1105002"/>
            <a:ext cx="4752549" cy="2591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00732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>
        <p:wipe/>
      </p:transition>
    </mc:Choice>
    <mc:Fallback>
      <p:transition spd="slow" advClick="0" advTm="6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707797" y="116632"/>
            <a:ext cx="354472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>
                <a:solidFill>
                  <a:srgbClr val="FFFF00"/>
                </a:solidFill>
                <a:latin typeface="Arial Black" pitchFamily="34" charset="0"/>
              </a:rPr>
              <a:t>В</a:t>
            </a:r>
            <a:r>
              <a:rPr lang="ru-RU" sz="2400" smtClean="0">
                <a:solidFill>
                  <a:srgbClr val="FFFF00"/>
                </a:solidFill>
                <a:latin typeface="Arial Black" pitchFamily="34" charset="0"/>
              </a:rPr>
              <a:t>ісімнадцятилітнім потрапив </a:t>
            </a:r>
            <a:r>
              <a:rPr lang="ru-RU" sz="2400">
                <a:solidFill>
                  <a:srgbClr val="FFFF00"/>
                </a:solidFill>
                <a:latin typeface="Arial Black" pitchFamily="34" charset="0"/>
              </a:rPr>
              <a:t>на фронт</a:t>
            </a:r>
            <a:r>
              <a:rPr lang="ru-RU" sz="2400" smtClean="0">
                <a:solidFill>
                  <a:srgbClr val="FFFF00"/>
                </a:solidFill>
                <a:latin typeface="Arial Black" pitchFamily="34" charset="0"/>
              </a:rPr>
              <a:t>.</a:t>
            </a:r>
          </a:p>
          <a:p>
            <a:pPr algn="ctr"/>
            <a:r>
              <a:rPr lang="ru-RU" sz="2400" smtClean="0">
                <a:solidFill>
                  <a:srgbClr val="FFFF00"/>
                </a:solidFill>
                <a:latin typeface="Arial Black" pitchFamily="34" charset="0"/>
              </a:rPr>
              <a:t>  </a:t>
            </a:r>
            <a:r>
              <a:rPr lang="ru-RU" sz="2400">
                <a:solidFill>
                  <a:srgbClr val="FFFF00"/>
                </a:solidFill>
                <a:latin typeface="Arial Black" pitchFamily="34" charset="0"/>
              </a:rPr>
              <a:t>Відважно захищав Батьківщину</a:t>
            </a:r>
            <a:r>
              <a:rPr lang="ru-RU" sz="2400" smtClean="0">
                <a:solidFill>
                  <a:srgbClr val="FFFF00"/>
                </a:solidFill>
                <a:latin typeface="Arial Black" pitchFamily="34" charset="0"/>
              </a:rPr>
              <a:t>,</a:t>
            </a:r>
          </a:p>
          <a:p>
            <a:pPr algn="ctr"/>
            <a:r>
              <a:rPr lang="ru-RU" sz="2400" smtClean="0">
                <a:solidFill>
                  <a:srgbClr val="FFFF00"/>
                </a:solidFill>
                <a:latin typeface="Arial Black" pitchFamily="34" charset="0"/>
              </a:rPr>
              <a:t> </a:t>
            </a:r>
            <a:r>
              <a:rPr lang="ru-RU" sz="2400">
                <a:solidFill>
                  <a:srgbClr val="FFFF00"/>
                </a:solidFill>
                <a:latin typeface="Arial Black" pitchFamily="34" charset="0"/>
              </a:rPr>
              <a:t>мав нагороди за бойові </a:t>
            </a:r>
            <a:r>
              <a:rPr lang="ru-RU" sz="2400" smtClean="0">
                <a:solidFill>
                  <a:srgbClr val="FFFF00"/>
                </a:solidFill>
                <a:latin typeface="Arial Black" pitchFamily="34" charset="0"/>
              </a:rPr>
              <a:t>заслуги</a:t>
            </a:r>
            <a:endParaRPr lang="ru-RU" sz="240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3000"/>
                    </a14:imgEffect>
                    <a14:imgEffect>
                      <a14:colorTemperature colorTemp="112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5" y="260648"/>
            <a:ext cx="5960332" cy="44644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 descr="C:\Documents and Settings\admin\Рабочий стол\cvetok_13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149460"/>
            <a:ext cx="5544727" cy="486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1246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>
        <p:wipe/>
      </p:transition>
    </mc:Choice>
    <mc:Fallback>
      <p:transition spd="slow" advClick="0" advTm="6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C:\Documents and Settings\admin\Рабочий стол\ychitelskiy_institute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067" y="1388969"/>
            <a:ext cx="8417450" cy="52978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63275" y="188640"/>
            <a:ext cx="860121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>
                <a:solidFill>
                  <a:srgbClr val="FFFF00"/>
                </a:solidFill>
                <a:latin typeface="Arial Black" pitchFamily="34" charset="0"/>
              </a:rPr>
              <a:t>Після мобілізації став студентом Глухівського учительського інституту, який </a:t>
            </a:r>
            <a:r>
              <a:rPr lang="ru-RU" sz="2400" smtClean="0">
                <a:solidFill>
                  <a:srgbClr val="FFFF00"/>
                </a:solidFill>
                <a:latin typeface="Arial Black" pitchFamily="34" charset="0"/>
              </a:rPr>
              <a:t>закінчив 1951-го року</a:t>
            </a:r>
            <a:endParaRPr lang="ru-RU" sz="2400">
              <a:solidFill>
                <a:srgbClr val="FFFF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5923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>
        <p:wipe/>
      </p:transition>
    </mc:Choice>
    <mc:Fallback>
      <p:transition spd="slow" advClick="0" advTm="6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868144" y="260648"/>
            <a:ext cx="309634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smtClean="0">
                <a:solidFill>
                  <a:srgbClr val="FFFF00"/>
                </a:solidFill>
                <a:latin typeface="Arial Black" pitchFamily="34" charset="0"/>
              </a:rPr>
              <a:t>1955-го року завершив </a:t>
            </a:r>
            <a:r>
              <a:rPr lang="ru-RU" sz="2400">
                <a:solidFill>
                  <a:srgbClr val="FFFF00"/>
                </a:solidFill>
                <a:latin typeface="Arial Black" pitchFamily="34" charset="0"/>
              </a:rPr>
              <a:t>навчання на фізико-математичному факультеті Сумського педагогічного інституту.  Педагогічну діяльність розпочав на Сумщині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6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12" y="161409"/>
            <a:ext cx="3951287" cy="345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C:\Documents and Settings\admin\Рабочий стол\28-285223_book-and-pen-clipart-png-book-and-pen-18-1024x668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293705"/>
            <a:ext cx="5464304" cy="3564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">
            <a:off x="1916405" y="3681911"/>
            <a:ext cx="2206698" cy="13053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4991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>
        <p:wipe/>
      </p:transition>
    </mc:Choice>
    <mc:Fallback>
      <p:transition spd="slow" advClick="0" advTm="6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76056" y="260648"/>
            <a:ext cx="388843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smtClean="0">
                <a:solidFill>
                  <a:srgbClr val="FFFF00"/>
                </a:solidFill>
                <a:latin typeface="Arial Black" pitchFamily="34" charset="0"/>
              </a:rPr>
              <a:t>Викладав </a:t>
            </a:r>
            <a:r>
              <a:rPr lang="ru-RU" sz="2400">
                <a:solidFill>
                  <a:srgbClr val="FFFF00"/>
                </a:solidFill>
                <a:latin typeface="Arial Black" pitchFamily="34" charset="0"/>
              </a:rPr>
              <a:t>математику для учнів старших класів у Глухівському районі. </a:t>
            </a:r>
            <a:endParaRPr lang="ru-RU" sz="2400" smtClean="0">
              <a:solidFill>
                <a:srgbClr val="FFFF00"/>
              </a:solidFill>
              <a:latin typeface="Arial Black" pitchFamily="34" charset="0"/>
            </a:endParaRPr>
          </a:p>
          <a:p>
            <a:pPr algn="ctr"/>
            <a:r>
              <a:rPr lang="ru-RU" sz="2400">
                <a:solidFill>
                  <a:srgbClr val="FFFF00"/>
                </a:solidFill>
                <a:latin typeface="Arial Black" pitchFamily="34" charset="0"/>
              </a:rPr>
              <a:t>З</a:t>
            </a:r>
            <a:r>
              <a:rPr lang="ru-RU" sz="2400" smtClean="0">
                <a:solidFill>
                  <a:srgbClr val="FFFF00"/>
                </a:solidFill>
                <a:latin typeface="Arial Black" pitchFamily="34" charset="0"/>
              </a:rPr>
              <a:t> 1958-го по 1962-й </a:t>
            </a:r>
            <a:r>
              <a:rPr lang="ru-RU" sz="2400" smtClean="0">
                <a:solidFill>
                  <a:srgbClr val="FFFF00"/>
                </a:solidFill>
                <a:latin typeface="Arial Black" pitchFamily="34" charset="0"/>
              </a:rPr>
              <a:t>рік </a:t>
            </a:r>
            <a:r>
              <a:rPr lang="ru-RU" sz="2400" smtClean="0">
                <a:solidFill>
                  <a:srgbClr val="FFFF00"/>
                </a:solidFill>
                <a:latin typeface="Arial Black" pitchFamily="34" charset="0"/>
              </a:rPr>
              <a:t>набував </a:t>
            </a:r>
            <a:r>
              <a:rPr lang="ru-RU" sz="2400">
                <a:solidFill>
                  <a:srgbClr val="FFFF00"/>
                </a:solidFill>
                <a:latin typeface="Arial Black" pitchFamily="34" charset="0"/>
              </a:rPr>
              <a:t>досвід на посаді старшого викладача методики математики у Глухівському педагогічному інституті, де і розпочалася </a:t>
            </a:r>
            <a:r>
              <a:rPr lang="ru-RU" sz="2400" smtClean="0">
                <a:solidFill>
                  <a:srgbClr val="FFFF00"/>
                </a:solidFill>
                <a:latin typeface="Arial Black" pitchFamily="34" charset="0"/>
              </a:rPr>
              <a:t>робота </a:t>
            </a:r>
            <a:r>
              <a:rPr lang="ru-RU" sz="2400">
                <a:solidFill>
                  <a:srgbClr val="FFFF00"/>
                </a:solidFill>
                <a:latin typeface="Arial Black" pitchFamily="34" charset="0"/>
              </a:rPr>
              <a:t>над створенням навчальних </a:t>
            </a:r>
            <a:r>
              <a:rPr lang="ru-RU" sz="2400" smtClean="0">
                <a:solidFill>
                  <a:srgbClr val="FFFF00"/>
                </a:solidFill>
                <a:latin typeface="Arial Black" pitchFamily="34" charset="0"/>
              </a:rPr>
              <a:t>посібників</a:t>
            </a:r>
            <a:endParaRPr lang="ru-RU" sz="240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992" y="260648"/>
            <a:ext cx="4577526" cy="34155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 descr="C:\Documents and Settings\admin\Рабочий стол\лестница-книги-2925646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791" b="90000" l="0" r="99385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61" y="2478320"/>
            <a:ext cx="4577526" cy="4894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37210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>
        <p:wipe/>
      </p:transition>
    </mc:Choice>
    <mc:Fallback>
      <p:transition spd="slow" advClick="0" advTm="6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528276"/>
            <a:ext cx="5914633" cy="32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7"/>
            <a:ext cx="4752528" cy="31625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012160" y="332657"/>
            <a:ext cx="280831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>
                <a:solidFill>
                  <a:srgbClr val="FFFF00"/>
                </a:solidFill>
                <a:latin typeface="Arial Black" pitchFamily="34" charset="0"/>
              </a:rPr>
              <a:t>Вивчення  «Математики»  або  «Арифметики»  завжди  посідало  одне з основних місць у початковій </a:t>
            </a:r>
            <a:r>
              <a:rPr lang="ru-RU" sz="2400" smtClean="0">
                <a:solidFill>
                  <a:srgbClr val="FFFF00"/>
                </a:solidFill>
                <a:latin typeface="Arial Black" pitchFamily="34" charset="0"/>
              </a:rPr>
              <a:t>школі </a:t>
            </a:r>
            <a:endParaRPr lang="ru-RU" sz="240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8537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680" y="3946690"/>
            <a:ext cx="2884238" cy="2403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89454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>
        <p:wipe/>
      </p:transition>
    </mc:Choice>
    <mc:Fallback>
      <p:transition spd="slow" advClick="0" advTm="6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16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7909" y="1055132"/>
            <a:ext cx="1695450" cy="2695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92" y="-16430"/>
            <a:ext cx="1885950" cy="2419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112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6596" y="344939"/>
            <a:ext cx="1809750" cy="2857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32" y="2935770"/>
            <a:ext cx="1771650" cy="258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573016"/>
            <a:ext cx="1790700" cy="256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5363" y="4181032"/>
            <a:ext cx="1881708" cy="267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0731" y="4383838"/>
            <a:ext cx="1677433" cy="2444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4152" y="4335350"/>
            <a:ext cx="1654373" cy="2363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436096" y="188640"/>
            <a:ext cx="36004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/>
              <a:t> </a:t>
            </a:r>
            <a:r>
              <a:rPr lang="ru-RU" sz="2400">
                <a:solidFill>
                  <a:srgbClr val="FFFF00"/>
                </a:solidFill>
                <a:latin typeface="Arial Black" pitchFamily="34" charset="0"/>
              </a:rPr>
              <a:t>Михайло Васильович м</a:t>
            </a:r>
            <a:r>
              <a:rPr lang="ru-RU" sz="2400" smtClean="0">
                <a:solidFill>
                  <a:srgbClr val="FFFF00"/>
                </a:solidFill>
                <a:latin typeface="Arial Black" pitchFamily="34" charset="0"/>
              </a:rPr>
              <a:t>ає </a:t>
            </a:r>
            <a:r>
              <a:rPr lang="ru-RU" sz="2400">
                <a:solidFill>
                  <a:srgbClr val="FFFF00"/>
                </a:solidFill>
                <a:latin typeface="Arial Black" pitchFamily="34" charset="0"/>
              </a:rPr>
              <a:t>близько 300 педагогічних праць. Основна частина </a:t>
            </a:r>
            <a:r>
              <a:rPr lang="ru-RU" sz="2400" smtClean="0">
                <a:solidFill>
                  <a:srgbClr val="FFFF00"/>
                </a:solidFill>
                <a:latin typeface="Arial Black" pitchFamily="34" charset="0"/>
              </a:rPr>
              <a:t>надрукована </a:t>
            </a:r>
            <a:r>
              <a:rPr lang="ru-RU" sz="2400">
                <a:solidFill>
                  <a:srgbClr val="FFFF00"/>
                </a:solidFill>
                <a:latin typeface="Arial Black" pitchFamily="34" charset="0"/>
              </a:rPr>
              <a:t>у журналі «Початкова </a:t>
            </a:r>
            <a:r>
              <a:rPr lang="ru-RU" sz="2400" smtClean="0">
                <a:solidFill>
                  <a:srgbClr val="FFFF00"/>
                </a:solidFill>
                <a:latin typeface="Arial Black" pitchFamily="34" charset="0"/>
              </a:rPr>
              <a:t>школа», також у </a:t>
            </a:r>
            <a:r>
              <a:rPr lang="ru-RU" sz="2400">
                <a:solidFill>
                  <a:srgbClr val="FFFF00"/>
                </a:solidFill>
                <a:latin typeface="Arial Black" pitchFamily="34" charset="0"/>
              </a:rPr>
              <a:t>фахових виданнях «Рідна школа», «Математика в школі</a:t>
            </a:r>
            <a:r>
              <a:rPr lang="ru-RU" sz="2400" smtClean="0">
                <a:solidFill>
                  <a:srgbClr val="FFFF00"/>
                </a:solidFill>
                <a:latin typeface="Arial Black" pitchFamily="34" charset="0"/>
              </a:rPr>
              <a:t>»</a:t>
            </a:r>
            <a:endParaRPr lang="ru-RU" sz="2400">
              <a:solidFill>
                <a:srgbClr val="FFFF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06321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>
        <p:wipe/>
      </p:transition>
    </mc:Choice>
    <mc:Fallback>
      <p:transition spd="slow" advClick="0" advTm="6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</TotalTime>
  <Words>549</Words>
  <Application>Microsoft Office PowerPoint</Application>
  <PresentationFormat>Экран (4:3)</PresentationFormat>
  <Paragraphs>38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Bill</cp:lastModifiedBy>
  <cp:revision>45</cp:revision>
  <dcterms:modified xsi:type="dcterms:W3CDTF">2021-07-05T12:35:54Z</dcterms:modified>
</cp:coreProperties>
</file>