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30"/>
  </p:notesMasterIdLst>
  <p:sldIdLst>
    <p:sldId id="294" r:id="rId2"/>
    <p:sldId id="259" r:id="rId3"/>
    <p:sldId id="282" r:id="rId4"/>
    <p:sldId id="277" r:id="rId5"/>
    <p:sldId id="283" r:id="rId6"/>
    <p:sldId id="284" r:id="rId7"/>
    <p:sldId id="285" r:id="rId8"/>
    <p:sldId id="276" r:id="rId9"/>
    <p:sldId id="262" r:id="rId10"/>
    <p:sldId id="279" r:id="rId11"/>
    <p:sldId id="275" r:id="rId12"/>
    <p:sldId id="293" r:id="rId13"/>
    <p:sldId id="295" r:id="rId14"/>
    <p:sldId id="280" r:id="rId15"/>
    <p:sldId id="291" r:id="rId16"/>
    <p:sldId id="298" r:id="rId17"/>
    <p:sldId id="290" r:id="rId18"/>
    <p:sldId id="257" r:id="rId19"/>
    <p:sldId id="297" r:id="rId20"/>
    <p:sldId id="286" r:id="rId21"/>
    <p:sldId id="287" r:id="rId22"/>
    <p:sldId id="288" r:id="rId23"/>
    <p:sldId id="289" r:id="rId24"/>
    <p:sldId id="278" r:id="rId25"/>
    <p:sldId id="296" r:id="rId26"/>
    <p:sldId id="299" r:id="rId27"/>
    <p:sldId id="300" r:id="rId28"/>
    <p:sldId id="301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E7DD86-A61B-40B2-A89C-7107FEABA61E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E9968E-0625-4D1A-B262-F21A06AE0C3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  <p:transition spd="slow" advClick="0" advTm="3000">
    <p:sndAc>
      <p:stSnd>
        <p:snd r:embed="rId1" name="y2mate.com-11-Etudes-in-the-Form-of-Old-Dances_-Op.-19-No.-7.-Gavotte-in-B-Minor (online-audio-converter.com)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">
    <p:sndAc>
      <p:stSnd>
        <p:snd r:embed="rId1" name="y2mate.com-11-Etudes-in-the-Form-of-Old-Dances_-Op.-19-No.-7.-Gavotte-in-B-Minor (online-audio-converter.com)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">
    <p:sndAc>
      <p:stSnd>
        <p:snd r:embed="rId1" name="y2mate.com-11-Etudes-in-the-Form-of-Old-Dances_-Op.-19-No.-7.-Gavotte-in-B-Minor (online-audio-converter.com)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">
    <p:sndAc>
      <p:stSnd>
        <p:snd r:embed="rId1" name="y2mate.com-11-Etudes-in-the-Form-of-Old-Dances_-Op.-19-No.-7.-Gavotte-in-B-Minor (online-audio-converter.com)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3000">
    <p:sndAc>
      <p:stSnd>
        <p:snd r:embed="rId1" name="y2mate.com-11-Etudes-in-the-Form-of-Old-Dances_-Op.-19-No.-7.-Gavotte-in-B-Minor (online-audio-converter.com)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 advClick="0" advTm="3000">
    <p:sndAc>
      <p:stSnd>
        <p:snd r:embed="rId1" name="y2mate.com-11-Etudes-in-the-Form-of-Old-Dances_-Op.-19-No.-7.-Gavotte-in-B-Minor (online-audio-converter.com)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">
    <p:sndAc>
      <p:stSnd>
        <p:snd r:embed="rId1" name="y2mate.com-11-Etudes-in-the-Form-of-Old-Dances_-Op.-19-No.-7.-Gavotte-in-B-Minor (online-audio-converter.com)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 advClick="0" advTm="3000">
    <p:sndAc>
      <p:stSnd>
        <p:snd r:embed="rId1" name="y2mate.com-11-Etudes-in-the-Form-of-Old-Dances_-Op.-19-No.-7.-Gavotte-in-B-Minor (online-audio-converter.com)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">
    <p:sndAc>
      <p:stSnd>
        <p:snd r:embed="rId1" name="y2mate.com-11-Etudes-in-the-Form-of-Old-Dances_-Op.-19-No.-7.-Gavotte-in-B-Minor (online-audio-converter.com)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3000">
    <p:sndAc>
      <p:stSnd>
        <p:snd r:embed="rId1" name="y2mate.com-11-Etudes-in-the-Form-of-Old-Dances_-Op.-19-No.-7.-Gavotte-in-B-Minor (online-audio-converter.com)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  <p:transition spd="slow" advClick="0" advTm="3000">
    <p:sndAc>
      <p:stSnd>
        <p:snd r:embed="rId1" name="y2mate.com-11-Etudes-in-the-Form-of-Old-Dances_-Op.-19-No.-7.-Gavotte-in-B-Minor (online-audio-converter.com)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ransition spd="slow" advClick="0" advTm="3000">
    <p:sndAc>
      <p:stSnd>
        <p:snd r:embed="rId13" name="y2mate.com-11-Etudes-in-the-Form-of-Old-Dances_-Op.-19-No.-7.-Gavotte-in-B-Minor (online-audio-converter.com).wav"/>
      </p:stSnd>
    </p:sndAc>
  </p:transition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10" Type="http://schemas.openxmlformats.org/officeDocument/2006/relationships/image" Target="../media/image37.jpeg"/><Relationship Id="rId4" Type="http://schemas.openxmlformats.org/officeDocument/2006/relationships/image" Target="../media/image33.jpeg"/><Relationship Id="rId9" Type="http://schemas.openxmlformats.org/officeDocument/2006/relationships/image" Target="../media/image23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istrator\Рабочий стол\пирогов\Pirogov_N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642918"/>
            <a:ext cx="3591903" cy="576500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429124" y="500042"/>
            <a:ext cx="385762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700" dirty="0" smtClean="0">
                <a:latin typeface="Book Antiqua" pitchFamily="18" charset="0"/>
              </a:rPr>
              <a:t>«Педагогічна діяльність М. І. Пирогова»</a:t>
            </a:r>
            <a:r>
              <a:rPr lang="ru-RU" sz="2700" dirty="0" smtClean="0">
                <a:latin typeface="Book Antiqua" pitchFamily="18" charset="0"/>
              </a:rPr>
              <a:t/>
            </a:r>
            <a:br>
              <a:rPr lang="ru-RU" sz="2700" dirty="0" smtClean="0">
                <a:latin typeface="Book Antiqua" pitchFamily="18" charset="0"/>
              </a:rPr>
            </a:br>
            <a:r>
              <a:rPr lang="uk-UA" sz="2700" dirty="0" smtClean="0">
                <a:latin typeface="Book Antiqua" pitchFamily="18" charset="0"/>
              </a:rPr>
              <a:t>210 років від дня народження Миколи Івановича Пирогова (1810–1881), російського та українського вченого, хірурга, анатома, патолога, педагога, громадського діяча, засновника воєнно-польової хірургії</a:t>
            </a:r>
            <a:r>
              <a:rPr lang="ru-RU" sz="2800" dirty="0" smtClean="0">
                <a:latin typeface="Book Antiqua" pitchFamily="18" charset="0"/>
              </a:rPr>
              <a:t/>
            </a:r>
            <a:br>
              <a:rPr lang="ru-RU" sz="2800" dirty="0" smtClean="0">
                <a:latin typeface="Book Antiqua" pitchFamily="18" charset="0"/>
              </a:rPr>
            </a:br>
            <a:endParaRPr lang="ru-RU" sz="2800" dirty="0">
              <a:latin typeface="Book Antiqua" pitchFamily="18" charset="0"/>
            </a:endParaRPr>
          </a:p>
        </p:txBody>
      </p:sp>
    </p:spTree>
  </p:cSld>
  <p:clrMapOvr>
    <a:masterClrMapping/>
  </p:clrMapOvr>
  <p:transition spd="slow" advClick="0" advTm="5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214942" y="785794"/>
            <a:ext cx="328614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Book Antiqua" pitchFamily="18" charset="0"/>
              </a:rPr>
              <a:t>  </a:t>
            </a:r>
            <a:r>
              <a:rPr lang="ru-RU" sz="1900" dirty="0" err="1" smtClean="0">
                <a:latin typeface="Book Antiqua" pitchFamily="18" charset="0"/>
              </a:rPr>
              <a:t>Вже</a:t>
            </a:r>
            <a:r>
              <a:rPr lang="ru-RU" sz="1900" dirty="0" smtClean="0">
                <a:latin typeface="Book Antiqua" pitchFamily="18" charset="0"/>
              </a:rPr>
              <a:t> </a:t>
            </a:r>
            <a:r>
              <a:rPr lang="ru-RU" sz="1900" dirty="0" err="1" smtClean="0">
                <a:latin typeface="Book Antiqua" pitchFamily="18" charset="0"/>
              </a:rPr>
              <a:t>маючи</a:t>
            </a:r>
            <a:r>
              <a:rPr lang="ru-RU" sz="1900" dirty="0" smtClean="0">
                <a:latin typeface="Book Antiqua" pitchFamily="18" charset="0"/>
              </a:rPr>
              <a:t> </a:t>
            </a:r>
            <a:r>
              <a:rPr lang="ru-RU" sz="1900" dirty="0" err="1" smtClean="0">
                <a:latin typeface="Book Antiqua" pitchFamily="18" charset="0"/>
              </a:rPr>
              <a:t>досвід</a:t>
            </a:r>
            <a:r>
              <a:rPr lang="ru-RU" sz="1900" dirty="0" smtClean="0">
                <a:latin typeface="Book Antiqua" pitchFamily="18" charset="0"/>
              </a:rPr>
              <a:t> </a:t>
            </a:r>
            <a:r>
              <a:rPr lang="ru-RU" sz="1900" dirty="0" err="1" smtClean="0">
                <a:latin typeface="Book Antiqua" pitchFamily="18" charset="0"/>
              </a:rPr>
              <a:t>попечительсва</a:t>
            </a:r>
            <a:r>
              <a:rPr lang="ru-RU" sz="1900" dirty="0" smtClean="0">
                <a:latin typeface="Book Antiqua" pitchFamily="18" charset="0"/>
              </a:rPr>
              <a:t> округом, не </a:t>
            </a:r>
            <a:r>
              <a:rPr lang="ru-RU" sz="1900" dirty="0" err="1" smtClean="0">
                <a:latin typeface="Book Antiqua" pitchFamily="18" charset="0"/>
              </a:rPr>
              <a:t>змінює</a:t>
            </a:r>
            <a:r>
              <a:rPr lang="ru-RU" sz="1900" dirty="0" smtClean="0">
                <a:latin typeface="Book Antiqua" pitchFamily="18" charset="0"/>
              </a:rPr>
              <a:t>  </a:t>
            </a:r>
            <a:r>
              <a:rPr lang="ru-RU" sz="1900" dirty="0" err="1" smtClean="0">
                <a:latin typeface="Book Antiqua" pitchFamily="18" charset="0"/>
              </a:rPr>
              <a:t>своїм</a:t>
            </a:r>
            <a:r>
              <a:rPr lang="ru-RU" sz="1900" dirty="0" smtClean="0">
                <a:latin typeface="Book Antiqua" pitchFamily="18" charset="0"/>
              </a:rPr>
              <a:t> принципам  на </a:t>
            </a:r>
            <a:r>
              <a:rPr lang="ru-RU" sz="1900" dirty="0" err="1" smtClean="0">
                <a:latin typeface="Book Antiqua" pitchFamily="18" charset="0"/>
              </a:rPr>
              <a:t>новій</a:t>
            </a:r>
            <a:r>
              <a:rPr lang="ru-RU" sz="1900" dirty="0" smtClean="0">
                <a:latin typeface="Book Antiqua" pitchFamily="18" charset="0"/>
              </a:rPr>
              <a:t> </a:t>
            </a:r>
            <a:r>
              <a:rPr lang="ru-RU" sz="1900" dirty="0" err="1" smtClean="0">
                <a:latin typeface="Book Antiqua" pitchFamily="18" charset="0"/>
              </a:rPr>
              <a:t>посаді</a:t>
            </a:r>
            <a:r>
              <a:rPr lang="ru-RU" sz="1900" dirty="0" smtClean="0">
                <a:latin typeface="Book Antiqua" pitchFamily="18" charset="0"/>
              </a:rPr>
              <a:t>.</a:t>
            </a:r>
          </a:p>
          <a:p>
            <a:pPr algn="ctr"/>
            <a:r>
              <a:rPr lang="ru-RU" sz="1900" dirty="0" smtClean="0">
                <a:latin typeface="Book Antiqua" pitchFamily="18" charset="0"/>
              </a:rPr>
              <a:t> За </a:t>
            </a:r>
            <a:r>
              <a:rPr lang="ru-RU" sz="1900" dirty="0" err="1" smtClean="0">
                <a:latin typeface="Book Antiqua" pitchFamily="18" charset="0"/>
              </a:rPr>
              <a:t>його</a:t>
            </a:r>
            <a:r>
              <a:rPr lang="ru-RU" sz="1900" dirty="0" smtClean="0">
                <a:latin typeface="Book Antiqua" pitchFamily="18" charset="0"/>
              </a:rPr>
              <a:t> </a:t>
            </a:r>
            <a:r>
              <a:rPr lang="ru-RU" sz="1900" dirty="0" err="1" smtClean="0">
                <a:latin typeface="Book Antiqua" pitchFamily="18" charset="0"/>
              </a:rPr>
              <a:t>рекомендаціями</a:t>
            </a:r>
            <a:r>
              <a:rPr lang="ru-RU" sz="1900" dirty="0" smtClean="0">
                <a:latin typeface="Book Antiqua" pitchFamily="18" charset="0"/>
              </a:rPr>
              <a:t> </a:t>
            </a:r>
            <a:r>
              <a:rPr lang="ru-RU" sz="1900" dirty="0" err="1" smtClean="0">
                <a:latin typeface="Book Antiqua" pitchFamily="18" charset="0"/>
              </a:rPr>
              <a:t>вчителі</a:t>
            </a:r>
            <a:r>
              <a:rPr lang="ru-RU" sz="1900" dirty="0" smtClean="0">
                <a:latin typeface="Book Antiqua" pitchFamily="18" charset="0"/>
              </a:rPr>
              <a:t> стали </a:t>
            </a:r>
            <a:r>
              <a:rPr lang="ru-RU" sz="1900" dirty="0" err="1" smtClean="0">
                <a:latin typeface="Book Antiqua" pitchFamily="18" charset="0"/>
              </a:rPr>
              <a:t>відвідувати</a:t>
            </a:r>
            <a:r>
              <a:rPr lang="ru-RU" sz="1900" dirty="0" smtClean="0">
                <a:latin typeface="Book Antiqua" pitchFamily="18" charset="0"/>
              </a:rPr>
              <a:t> уроки один одного, </a:t>
            </a:r>
            <a:r>
              <a:rPr lang="ru-RU" sz="1900" dirty="0" err="1" smtClean="0">
                <a:latin typeface="Book Antiqua" pitchFamily="18" charset="0"/>
              </a:rPr>
              <a:t>він</a:t>
            </a:r>
            <a:r>
              <a:rPr lang="ru-RU" sz="1900" dirty="0" smtClean="0">
                <a:latin typeface="Book Antiqua" pitchFamily="18" charset="0"/>
              </a:rPr>
              <a:t> </a:t>
            </a:r>
            <a:r>
              <a:rPr lang="ru-RU" sz="1900" dirty="0" err="1" smtClean="0">
                <a:latin typeface="Book Antiqua" pitchFamily="18" charset="0"/>
              </a:rPr>
              <a:t>заохочував</a:t>
            </a:r>
            <a:r>
              <a:rPr lang="ru-RU" sz="1900" dirty="0" smtClean="0">
                <a:latin typeface="Book Antiqua" pitchFamily="18" charset="0"/>
              </a:rPr>
              <a:t> </a:t>
            </a:r>
            <a:r>
              <a:rPr lang="ru-RU" sz="1900" dirty="0" err="1" smtClean="0">
                <a:latin typeface="Book Antiqua" pitchFamily="18" charset="0"/>
              </a:rPr>
              <a:t>дослідні</a:t>
            </a:r>
            <a:r>
              <a:rPr lang="ru-RU" sz="1900" dirty="0" smtClean="0">
                <a:latin typeface="Book Antiqua" pitchFamily="18" charset="0"/>
              </a:rPr>
              <a:t> </a:t>
            </a:r>
            <a:r>
              <a:rPr lang="ru-RU" sz="1900" dirty="0" err="1" smtClean="0">
                <a:latin typeface="Book Antiqua" pitchFamily="18" charset="0"/>
              </a:rPr>
              <a:t>пошуки</a:t>
            </a:r>
            <a:r>
              <a:rPr lang="ru-RU" sz="1900" dirty="0" smtClean="0">
                <a:latin typeface="Book Antiqua" pitchFamily="18" charset="0"/>
              </a:rPr>
              <a:t> </a:t>
            </a:r>
            <a:r>
              <a:rPr lang="ru-RU" sz="1900" dirty="0" err="1" smtClean="0">
                <a:latin typeface="Book Antiqua" pitchFamily="18" charset="0"/>
              </a:rPr>
              <a:t>педагогів</a:t>
            </a:r>
            <a:r>
              <a:rPr lang="ru-RU" sz="1900" dirty="0" smtClean="0">
                <a:latin typeface="Book Antiqua" pitchFamily="18" charset="0"/>
              </a:rPr>
              <a:t>, </a:t>
            </a:r>
            <a:r>
              <a:rPr lang="ru-RU" sz="1900" dirty="0" err="1" smtClean="0">
                <a:latin typeface="Book Antiqua" pitchFamily="18" charset="0"/>
              </a:rPr>
              <a:t>допоміг</a:t>
            </a:r>
            <a:r>
              <a:rPr lang="ru-RU" sz="1900" dirty="0" smtClean="0">
                <a:latin typeface="Book Antiqua" pitchFamily="18" charset="0"/>
              </a:rPr>
              <a:t> </a:t>
            </a:r>
            <a:r>
              <a:rPr lang="ru-RU" sz="1900" dirty="0" err="1" smtClean="0">
                <a:latin typeface="Book Antiqua" pitchFamily="18" charset="0"/>
              </a:rPr>
              <a:t>відкриттю</a:t>
            </a:r>
            <a:r>
              <a:rPr lang="ru-RU" sz="1900" dirty="0" smtClean="0">
                <a:latin typeface="Book Antiqua" pitchFamily="18" charset="0"/>
              </a:rPr>
              <a:t> </a:t>
            </a:r>
            <a:r>
              <a:rPr lang="ru-RU" sz="1900" dirty="0" err="1" smtClean="0">
                <a:latin typeface="Book Antiqua" pitchFamily="18" charset="0"/>
              </a:rPr>
              <a:t>недільних</a:t>
            </a:r>
            <a:r>
              <a:rPr lang="ru-RU" sz="1900" dirty="0" smtClean="0">
                <a:latin typeface="Book Antiqua" pitchFamily="18" charset="0"/>
              </a:rPr>
              <a:t> </a:t>
            </a:r>
            <a:r>
              <a:rPr lang="ru-RU" sz="1900" dirty="0" err="1" smtClean="0">
                <a:latin typeface="Book Antiqua" pitchFamily="18" charset="0"/>
              </a:rPr>
              <a:t>шкіл</a:t>
            </a:r>
            <a:r>
              <a:rPr lang="ru-RU" sz="1900" dirty="0" smtClean="0">
                <a:latin typeface="Book Antiqua" pitchFamily="18" charset="0"/>
              </a:rPr>
              <a:t> для </a:t>
            </a:r>
            <a:r>
              <a:rPr lang="ru-RU" sz="1900" dirty="0" err="1" smtClean="0">
                <a:latin typeface="Book Antiqua" pitchFamily="18" charset="0"/>
              </a:rPr>
              <a:t>дорослих</a:t>
            </a:r>
            <a:r>
              <a:rPr lang="ru-RU" sz="1900" dirty="0" smtClean="0">
                <a:latin typeface="Book Antiqua" pitchFamily="18" charset="0"/>
              </a:rPr>
              <a:t>, в </a:t>
            </a:r>
            <a:r>
              <a:rPr lang="ru-RU" sz="1900" dirty="0" err="1" smtClean="0">
                <a:latin typeface="Book Antiqua" pitchFamily="18" charset="0"/>
              </a:rPr>
              <a:t>забезпеченні</a:t>
            </a:r>
            <a:r>
              <a:rPr lang="ru-RU" sz="1900" dirty="0" smtClean="0">
                <a:latin typeface="Book Antiqua" pitchFamily="18" charset="0"/>
              </a:rPr>
              <a:t> </a:t>
            </a:r>
            <a:r>
              <a:rPr lang="ru-RU" sz="1900" dirty="0" err="1" smtClean="0">
                <a:latin typeface="Book Antiqua" pitchFamily="18" charset="0"/>
              </a:rPr>
              <a:t>роботи</a:t>
            </a:r>
            <a:r>
              <a:rPr lang="ru-RU" sz="1900" dirty="0" smtClean="0">
                <a:latin typeface="Book Antiqua" pitchFamily="18" charset="0"/>
              </a:rPr>
              <a:t> </a:t>
            </a:r>
            <a:r>
              <a:rPr lang="ru-RU" sz="1900" dirty="0" err="1" smtClean="0">
                <a:latin typeface="Book Antiqua" pitchFamily="18" charset="0"/>
              </a:rPr>
              <a:t>яких</a:t>
            </a:r>
            <a:r>
              <a:rPr lang="ru-RU" sz="1900" dirty="0" smtClean="0">
                <a:latin typeface="Book Antiqua" pitchFamily="18" charset="0"/>
              </a:rPr>
              <a:t> </a:t>
            </a:r>
            <a:r>
              <a:rPr lang="ru-RU" sz="1900" dirty="0" err="1" smtClean="0">
                <a:latin typeface="Book Antiqua" pitchFamily="18" charset="0"/>
              </a:rPr>
              <a:t>активну</a:t>
            </a:r>
            <a:r>
              <a:rPr lang="ru-RU" sz="1900" dirty="0" smtClean="0">
                <a:latin typeface="Book Antiqua" pitchFamily="18" charset="0"/>
              </a:rPr>
              <a:t> участь взяли </a:t>
            </a:r>
          </a:p>
          <a:p>
            <a:pPr algn="ctr"/>
            <a:r>
              <a:rPr lang="ru-RU" sz="1900" dirty="0" smtClean="0">
                <a:latin typeface="Book Antiqua" pitchFamily="18" charset="0"/>
              </a:rPr>
              <a:t>Т. Г. Шевченко </a:t>
            </a:r>
            <a:r>
              <a:rPr lang="ru-RU" sz="1900" dirty="0" err="1" smtClean="0">
                <a:latin typeface="Book Antiqua" pitchFamily="18" charset="0"/>
              </a:rPr>
              <a:t>і</a:t>
            </a:r>
            <a:r>
              <a:rPr lang="ru-RU" sz="1900" dirty="0" smtClean="0">
                <a:latin typeface="Book Antiqua" pitchFamily="18" charset="0"/>
              </a:rPr>
              <a:t> </a:t>
            </a:r>
          </a:p>
          <a:p>
            <a:pPr algn="ctr"/>
            <a:r>
              <a:rPr lang="ru-RU" sz="1900" dirty="0" smtClean="0">
                <a:latin typeface="Book Antiqua" pitchFamily="18" charset="0"/>
              </a:rPr>
              <a:t>М. П. Драгоманов, </a:t>
            </a:r>
            <a:r>
              <a:rPr lang="ru-RU" sz="1900" dirty="0" err="1" smtClean="0">
                <a:latin typeface="Book Antiqua" pitchFamily="18" charset="0"/>
              </a:rPr>
              <a:t>студенти</a:t>
            </a:r>
            <a:r>
              <a:rPr lang="ru-RU" sz="1900" dirty="0" smtClean="0">
                <a:latin typeface="Book Antiqua" pitchFamily="18" charset="0"/>
              </a:rPr>
              <a:t> </a:t>
            </a:r>
            <a:r>
              <a:rPr lang="ru-RU" sz="1900" dirty="0" err="1" smtClean="0">
                <a:latin typeface="Book Antiqua" pitchFamily="18" charset="0"/>
              </a:rPr>
              <a:t>Київського</a:t>
            </a:r>
            <a:r>
              <a:rPr lang="ru-RU" sz="1900" dirty="0" smtClean="0">
                <a:latin typeface="Book Antiqua" pitchFamily="18" charset="0"/>
              </a:rPr>
              <a:t> </a:t>
            </a:r>
            <a:r>
              <a:rPr lang="ru-RU" sz="1900" dirty="0" err="1" smtClean="0">
                <a:latin typeface="Book Antiqua" pitchFamily="18" charset="0"/>
              </a:rPr>
              <a:t>університету</a:t>
            </a:r>
            <a:endParaRPr lang="ru-RU" sz="1900" dirty="0" smtClean="0">
              <a:latin typeface="Book Antiqua" pitchFamily="18" charset="0"/>
            </a:endParaRPr>
          </a:p>
          <a:p>
            <a:pPr algn="ctr"/>
            <a:r>
              <a:rPr lang="ru-RU" sz="1900" dirty="0" smtClean="0">
                <a:latin typeface="Book Antiqua" pitchFamily="18" charset="0"/>
              </a:rPr>
              <a:t> Св. </a:t>
            </a:r>
            <a:r>
              <a:rPr lang="ru-RU" sz="1900" dirty="0" err="1" smtClean="0">
                <a:latin typeface="Book Antiqua" pitchFamily="18" charset="0"/>
              </a:rPr>
              <a:t>Володимира</a:t>
            </a:r>
            <a:r>
              <a:rPr lang="ru-RU" sz="1900" dirty="0" smtClean="0">
                <a:latin typeface="Book Antiqua" pitchFamily="18" charset="0"/>
              </a:rPr>
              <a:t>.</a:t>
            </a:r>
          </a:p>
        </p:txBody>
      </p:sp>
      <p:pic>
        <p:nvPicPr>
          <p:cNvPr id="8" name="Picture 4" descr="C:\Documents and Settings\Administrator\Рабочий стол\пирогов\67d0508c-b14f-4846-b728-b337b7b8c9ed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785794"/>
            <a:ext cx="3929090" cy="5143536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24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29190" y="1714488"/>
            <a:ext cx="3900486" cy="335758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dirty="0" smtClean="0">
                <a:latin typeface="Book Antiqua" pitchFamily="18" charset="0"/>
              </a:rPr>
              <a:t>        </a:t>
            </a:r>
            <a:r>
              <a:rPr lang="ru-RU" sz="2000" dirty="0" err="1" smtClean="0">
                <a:latin typeface="Book Antiqua" pitchFamily="18" charset="0"/>
              </a:rPr>
              <a:t>Йому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належить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ініціатива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здійснення</a:t>
            </a:r>
            <a:r>
              <a:rPr lang="ru-RU" sz="2000" dirty="0" smtClean="0">
                <a:latin typeface="Book Antiqua" pitchFamily="18" charset="0"/>
              </a:rPr>
              <a:t> в </a:t>
            </a:r>
            <a:r>
              <a:rPr lang="ru-RU" sz="2000" dirty="0" err="1" smtClean="0">
                <a:latin typeface="Book Antiqua" pitchFamily="18" charset="0"/>
              </a:rPr>
              <a:t>Київському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навчальному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окрузі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реформи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середніх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навчальних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закладів</a:t>
            </a:r>
            <a:r>
              <a:rPr lang="ru-RU" sz="2000" dirty="0" smtClean="0">
                <a:latin typeface="Book Antiqua" pitchFamily="18" charset="0"/>
              </a:rPr>
              <a:t>, а </a:t>
            </a:r>
            <a:r>
              <a:rPr lang="ru-RU" sz="2000" dirty="0" err="1" smtClean="0">
                <a:latin typeface="Book Antiqua" pitchFamily="18" charset="0"/>
              </a:rPr>
              <a:t>також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реалізація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ідеї</a:t>
            </a:r>
            <a:r>
              <a:rPr lang="ru-RU" sz="2000" dirty="0" smtClean="0">
                <a:latin typeface="Book Antiqua" pitchFamily="18" charset="0"/>
              </a:rPr>
              <a:t> про </a:t>
            </a:r>
            <a:r>
              <a:rPr lang="ru-RU" sz="2000" dirty="0" err="1" smtClean="0">
                <a:latin typeface="Book Antiqua" pitchFamily="18" charset="0"/>
              </a:rPr>
              <a:t>заснування</a:t>
            </a:r>
            <a:r>
              <a:rPr lang="ru-RU" sz="2000" dirty="0" smtClean="0">
                <a:latin typeface="Book Antiqua" pitchFamily="18" charset="0"/>
              </a:rPr>
              <a:t> по </a:t>
            </a:r>
            <a:r>
              <a:rPr lang="ru-RU" sz="2000" dirty="0" err="1" smtClean="0">
                <a:latin typeface="Book Antiqua" pitchFamily="18" charset="0"/>
              </a:rPr>
              <a:t>всій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території</a:t>
            </a:r>
            <a:r>
              <a:rPr lang="ru-RU" sz="2000" dirty="0" smtClean="0">
                <a:latin typeface="Book Antiqua" pitchFamily="18" charset="0"/>
              </a:rPr>
              <a:t> округу </a:t>
            </a:r>
            <a:r>
              <a:rPr lang="ru-RU" sz="2000" dirty="0" err="1" smtClean="0">
                <a:latin typeface="Book Antiqua" pitchFamily="18" charset="0"/>
              </a:rPr>
              <a:t>народних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шкіл</a:t>
            </a:r>
            <a:endParaRPr lang="ru-RU" sz="2000" dirty="0">
              <a:latin typeface="Book Antiqua" pitchFamily="18" charset="0"/>
            </a:endParaRPr>
          </a:p>
        </p:txBody>
      </p:sp>
      <p:pic>
        <p:nvPicPr>
          <p:cNvPr id="4099" name="Picture 3" descr="C:\Documents and Settings\Administrator\Рабочий стол\пирогов\unnamed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928670"/>
            <a:ext cx="3743325" cy="48768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3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14414" y="1071547"/>
            <a:ext cx="692948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Book Antiqua" pitchFamily="18" charset="0"/>
              </a:rPr>
              <a:t>У </a:t>
            </a:r>
            <a:r>
              <a:rPr lang="ru-RU" sz="2400" dirty="0" err="1" smtClean="0">
                <a:latin typeface="Book Antiqua" pitchFamily="18" charset="0"/>
              </a:rPr>
              <a:t>своїй</a:t>
            </a: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ru-RU" sz="2400" dirty="0" err="1" smtClean="0">
                <a:latin typeface="Book Antiqua" pitchFamily="18" charset="0"/>
              </a:rPr>
              <a:t>педагогічній</a:t>
            </a: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ru-RU" sz="2400" dirty="0" err="1" smtClean="0">
                <a:latin typeface="Book Antiqua" pitchFamily="18" charset="0"/>
              </a:rPr>
              <a:t>діяльності</a:t>
            </a:r>
            <a:r>
              <a:rPr lang="ru-RU" sz="2400" dirty="0" smtClean="0">
                <a:latin typeface="Book Antiqua" pitchFamily="18" charset="0"/>
              </a:rPr>
              <a:t>, </a:t>
            </a:r>
            <a:r>
              <a:rPr lang="ru-RU" sz="2400" dirty="0" err="1" smtClean="0">
                <a:latin typeface="Book Antiqua" pitchFamily="18" charset="0"/>
              </a:rPr>
              <a:t>відзначений</a:t>
            </a:r>
            <a:r>
              <a:rPr lang="ru-RU" sz="2400" dirty="0" smtClean="0">
                <a:latin typeface="Book Antiqua" pitchFamily="18" charset="0"/>
              </a:rPr>
              <a:t> новаторством. </a:t>
            </a:r>
            <a:r>
              <a:rPr lang="ru-RU" sz="2400" dirty="0" err="1" smtClean="0">
                <a:latin typeface="Book Antiqua" pitchFamily="18" charset="0"/>
              </a:rPr>
              <a:t>Всіляко</a:t>
            </a: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ru-RU" sz="2400" dirty="0" err="1" smtClean="0">
                <a:latin typeface="Book Antiqua" pitchFamily="18" charset="0"/>
              </a:rPr>
              <a:t>сприяв</a:t>
            </a: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ru-RU" sz="2400" dirty="0" err="1" smtClean="0">
                <a:latin typeface="Book Antiqua" pitchFamily="18" charset="0"/>
              </a:rPr>
              <a:t>демократизації</a:t>
            </a: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ru-RU" sz="2400" dirty="0" err="1" smtClean="0">
                <a:latin typeface="Book Antiqua" pitchFamily="18" charset="0"/>
              </a:rPr>
              <a:t>освіти</a:t>
            </a:r>
            <a:r>
              <a:rPr lang="ru-RU" sz="2400" dirty="0" smtClean="0">
                <a:latin typeface="Book Antiqua" pitchFamily="18" charset="0"/>
              </a:rPr>
              <a:t>: </a:t>
            </a:r>
            <a:r>
              <a:rPr lang="ru-RU" sz="2400" dirty="0" err="1" smtClean="0">
                <a:latin typeface="Book Antiqua" pitchFamily="18" charset="0"/>
              </a:rPr>
              <a:t>можливістю</a:t>
            </a: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ru-RU" sz="2400" dirty="0" err="1" smtClean="0">
                <a:latin typeface="Book Antiqua" pitchFamily="18" charset="0"/>
              </a:rPr>
              <a:t>навчання</a:t>
            </a: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ru-RU" sz="2400" dirty="0" err="1" smtClean="0">
                <a:latin typeface="Book Antiqua" pitchFamily="18" charset="0"/>
              </a:rPr>
              <a:t>рідною</a:t>
            </a: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ru-RU" sz="2400" dirty="0" err="1" smtClean="0">
                <a:latin typeface="Book Antiqua" pitchFamily="18" charset="0"/>
              </a:rPr>
              <a:t>мовою</a:t>
            </a:r>
            <a:r>
              <a:rPr lang="ru-RU" sz="2400" dirty="0" smtClean="0">
                <a:latin typeface="Book Antiqua" pitchFamily="18" charset="0"/>
              </a:rPr>
              <a:t>, про </a:t>
            </a:r>
            <a:r>
              <a:rPr lang="ru-RU" sz="2400" dirty="0" err="1" smtClean="0">
                <a:latin typeface="Book Antiqua" pitchFamily="18" charset="0"/>
              </a:rPr>
              <a:t>підготовку</a:t>
            </a: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ru-RU" sz="2400" dirty="0" err="1" smtClean="0">
                <a:latin typeface="Book Antiqua" pitchFamily="18" charset="0"/>
              </a:rPr>
              <a:t>вчительських</a:t>
            </a: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ru-RU" sz="2400" dirty="0" err="1" smtClean="0">
                <a:latin typeface="Book Antiqua" pitchFamily="18" charset="0"/>
              </a:rPr>
              <a:t>кадрів</a:t>
            </a:r>
            <a:r>
              <a:rPr lang="ru-RU" sz="2400" dirty="0" smtClean="0">
                <a:latin typeface="Book Antiqua" pitchFamily="18" charset="0"/>
              </a:rPr>
              <a:t> для </a:t>
            </a:r>
            <a:r>
              <a:rPr lang="ru-RU" sz="2400" dirty="0" err="1" smtClean="0">
                <a:latin typeface="Book Antiqua" pitchFamily="18" charset="0"/>
              </a:rPr>
              <a:t>шкіл</a:t>
            </a:r>
            <a:r>
              <a:rPr lang="ru-RU" sz="2400" dirty="0" smtClean="0">
                <a:latin typeface="Book Antiqua" pitchFamily="18" charset="0"/>
              </a:rPr>
              <a:t> та </a:t>
            </a:r>
            <a:r>
              <a:rPr lang="ru-RU" sz="2400" dirty="0" err="1" smtClean="0">
                <a:latin typeface="Book Antiqua" pitchFamily="18" charset="0"/>
              </a:rPr>
              <a:t>гімназій</a:t>
            </a:r>
            <a:r>
              <a:rPr lang="ru-RU" sz="2400" dirty="0" smtClean="0">
                <a:latin typeface="Book Antiqua" pitchFamily="18" charset="0"/>
              </a:rPr>
              <a:t> шляхом </a:t>
            </a:r>
            <a:r>
              <a:rPr lang="ru-RU" sz="2400" dirty="0" err="1" smtClean="0">
                <a:latin typeface="Book Antiqua" pitchFamily="18" charset="0"/>
              </a:rPr>
              <a:t>організації</a:t>
            </a: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ru-RU" sz="2400" dirty="0" err="1" smtClean="0">
                <a:latin typeface="Book Antiqua" pitchFamily="18" charset="0"/>
              </a:rPr>
              <a:t>вчительських</a:t>
            </a: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ru-RU" sz="2400" dirty="0" err="1" smtClean="0">
                <a:latin typeface="Book Antiqua" pitchFamily="18" charset="0"/>
              </a:rPr>
              <a:t>семінарій</a:t>
            </a:r>
            <a:r>
              <a:rPr lang="ru-RU" sz="2400" dirty="0" smtClean="0">
                <a:latin typeface="Book Antiqua" pitchFamily="18" charset="0"/>
              </a:rPr>
              <a:t>. У </a:t>
            </a:r>
            <a:r>
              <a:rPr lang="ru-RU" sz="2400" dirty="0" err="1" smtClean="0">
                <a:latin typeface="Book Antiqua" pitchFamily="18" charset="0"/>
              </a:rPr>
              <a:t>реформі</a:t>
            </a: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ru-RU" sz="2400" dirty="0" err="1" smtClean="0">
                <a:latin typeface="Book Antiqua" pitchFamily="18" charset="0"/>
              </a:rPr>
              <a:t>вищої</a:t>
            </a: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ru-RU" sz="2400" dirty="0" err="1" smtClean="0">
                <a:latin typeface="Book Antiqua" pitchFamily="18" charset="0"/>
              </a:rPr>
              <a:t>школи</a:t>
            </a:r>
            <a:r>
              <a:rPr lang="ru-RU" sz="2400" dirty="0" smtClean="0">
                <a:latin typeface="Book Antiqua" pitchFamily="18" charset="0"/>
              </a:rPr>
              <a:t>  </a:t>
            </a:r>
            <a:r>
              <a:rPr lang="ru-RU" sz="2400" dirty="0" err="1" smtClean="0">
                <a:latin typeface="Book Antiqua" pitchFamily="18" charset="0"/>
              </a:rPr>
              <a:t>виступав</a:t>
            </a:r>
            <a:r>
              <a:rPr lang="ru-RU" sz="2400" dirty="0" smtClean="0">
                <a:latin typeface="Book Antiqua" pitchFamily="18" charset="0"/>
              </a:rPr>
              <a:t> за </a:t>
            </a:r>
            <a:r>
              <a:rPr lang="ru-RU" sz="2400" dirty="0" err="1" smtClean="0">
                <a:latin typeface="Book Antiqua" pitchFamily="18" charset="0"/>
              </a:rPr>
              <a:t>автономію</a:t>
            </a: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ru-RU" sz="2400" dirty="0" err="1" smtClean="0">
                <a:latin typeface="Book Antiqua" pitchFamily="18" charset="0"/>
              </a:rPr>
              <a:t>університетів</a:t>
            </a:r>
            <a:r>
              <a:rPr lang="ru-RU" sz="2400" dirty="0" smtClean="0">
                <a:latin typeface="Book Antiqua" pitchFamily="18" charset="0"/>
              </a:rPr>
              <a:t>, </a:t>
            </a:r>
            <a:r>
              <a:rPr lang="ru-RU" sz="2400" dirty="0" err="1" smtClean="0">
                <a:latin typeface="Book Antiqua" pitchFamily="18" charset="0"/>
              </a:rPr>
              <a:t>заміщення</a:t>
            </a: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ru-RU" sz="2400" dirty="0" err="1" smtClean="0">
                <a:latin typeface="Book Antiqua" pitchFamily="18" charset="0"/>
              </a:rPr>
              <a:t>вакантних</a:t>
            </a:r>
            <a:r>
              <a:rPr lang="ru-RU" sz="2400" dirty="0" smtClean="0">
                <a:latin typeface="Book Antiqua" pitchFamily="18" charset="0"/>
              </a:rPr>
              <a:t> посад </a:t>
            </a:r>
            <a:r>
              <a:rPr lang="ru-RU" sz="2400" dirty="0" err="1" smtClean="0">
                <a:latin typeface="Book Antiqua" pitchFamily="18" charset="0"/>
              </a:rPr>
              <a:t>професорів</a:t>
            </a:r>
            <a:r>
              <a:rPr lang="ru-RU" sz="2400" dirty="0" smtClean="0">
                <a:latin typeface="Book Antiqua" pitchFamily="18" charset="0"/>
              </a:rPr>
              <a:t> шляхом конкурсу, за </a:t>
            </a:r>
            <a:r>
              <a:rPr lang="ru-RU" sz="2400" dirty="0" err="1" smtClean="0">
                <a:latin typeface="Book Antiqua" pitchFamily="18" charset="0"/>
              </a:rPr>
              <a:t>розширення</a:t>
            </a: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ru-RU" sz="2400" dirty="0" err="1" smtClean="0">
                <a:latin typeface="Book Antiqua" pitchFamily="18" charset="0"/>
              </a:rPr>
              <a:t>можливостей</a:t>
            </a:r>
            <a:r>
              <a:rPr lang="ru-RU" sz="2400" dirty="0" smtClean="0">
                <a:latin typeface="Book Antiqua" pitchFamily="18" charset="0"/>
              </a:rPr>
              <a:t> для </a:t>
            </a:r>
            <a:r>
              <a:rPr lang="ru-RU" sz="2400" dirty="0" err="1" smtClean="0">
                <a:latin typeface="Book Antiqua" pitchFamily="18" charset="0"/>
              </a:rPr>
              <a:t>вступу</a:t>
            </a:r>
            <a:r>
              <a:rPr lang="ru-RU" sz="2400" dirty="0" smtClean="0">
                <a:latin typeface="Book Antiqua" pitchFamily="18" charset="0"/>
              </a:rPr>
              <a:t> в </a:t>
            </a:r>
            <a:r>
              <a:rPr lang="ru-RU" sz="2400" dirty="0" err="1" smtClean="0">
                <a:latin typeface="Book Antiqua" pitchFamily="18" charset="0"/>
              </a:rPr>
              <a:t>університети</a:t>
            </a: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ru-RU" sz="2400" dirty="0" err="1" smtClean="0">
                <a:latin typeface="Book Antiqua" pitchFamily="18" charset="0"/>
              </a:rPr>
              <a:t>різних</a:t>
            </a: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ru-RU" sz="2400" dirty="0" err="1" smtClean="0">
                <a:latin typeface="Book Antiqua" pitchFamily="18" charset="0"/>
              </a:rPr>
              <a:t>верств</a:t>
            </a: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ru-RU" sz="2400" dirty="0" err="1" smtClean="0">
                <a:latin typeface="Book Antiqua" pitchFamily="18" charset="0"/>
              </a:rPr>
              <a:t>населення</a:t>
            </a: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ru-RU" sz="2400" dirty="0" err="1" smtClean="0">
                <a:latin typeface="Book Antiqua" pitchFamily="18" charset="0"/>
              </a:rPr>
              <a:t>тощо</a:t>
            </a:r>
            <a:r>
              <a:rPr lang="ru-RU" sz="2400" dirty="0" smtClean="0">
                <a:latin typeface="Book Antiqua" pitchFamily="18" charset="0"/>
              </a:rPr>
              <a:t>, </a:t>
            </a:r>
            <a:r>
              <a:rPr lang="ru-RU" sz="2400" dirty="0" err="1" smtClean="0">
                <a:latin typeface="Book Antiqua" pitchFamily="18" charset="0"/>
              </a:rPr>
              <a:t>готував</a:t>
            </a: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ru-RU" sz="2400" dirty="0" err="1" smtClean="0">
                <a:latin typeface="Book Antiqua" pitchFamily="18" charset="0"/>
              </a:rPr>
              <a:t>новий</a:t>
            </a: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ru-RU" sz="2400" dirty="0" err="1" smtClean="0">
                <a:latin typeface="Book Antiqua" pitchFamily="18" charset="0"/>
              </a:rPr>
              <a:t>університетський</a:t>
            </a:r>
            <a:r>
              <a:rPr lang="ru-RU" sz="2400" dirty="0" smtClean="0">
                <a:latin typeface="Book Antiqua" pitchFamily="18" charset="0"/>
              </a:rPr>
              <a:t> статут.</a:t>
            </a:r>
            <a:endParaRPr lang="ru-RU" sz="2400" dirty="0">
              <a:latin typeface="Book Antiqua" pitchFamily="18" charset="0"/>
            </a:endParaRPr>
          </a:p>
        </p:txBody>
      </p:sp>
    </p:spTree>
  </p:cSld>
  <p:clrMapOvr>
    <a:masterClrMapping/>
  </p:clrMapOvr>
  <p:transition spd="slow" advClick="0" advTm="25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6248" y="1857364"/>
            <a:ext cx="407196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err="1" smtClean="0">
                <a:latin typeface="Book Antiqua" pitchFamily="18" charset="0"/>
              </a:rPr>
              <a:t>Основні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статті</a:t>
            </a:r>
            <a:r>
              <a:rPr lang="ru-RU" sz="2000" dirty="0" smtClean="0">
                <a:latin typeface="Book Antiqua" pitchFamily="18" charset="0"/>
              </a:rPr>
              <a:t> «Вопросы жизни» (1856 г.) - </a:t>
            </a:r>
            <a:r>
              <a:rPr lang="ru-RU" sz="2000" dirty="0" err="1" smtClean="0">
                <a:latin typeface="Book Antiqua" pitchFamily="18" charset="0"/>
              </a:rPr>
              <a:t>захист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загальнолюдсько</a:t>
            </a:r>
            <a:r>
              <a:rPr lang="uk-UA" sz="2000" dirty="0" smtClean="0">
                <a:latin typeface="Book Antiqua" pitchFamily="18" charset="0"/>
              </a:rPr>
              <a:t>ї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освіти</a:t>
            </a:r>
            <a:r>
              <a:rPr lang="ru-RU" sz="2000" dirty="0" smtClean="0">
                <a:latin typeface="Book Antiqua" pitchFamily="18" charset="0"/>
              </a:rPr>
              <a:t>. «Нужно ли сечь детей и сечь в присутствии других детей?» (1858) - </a:t>
            </a:r>
            <a:r>
              <a:rPr lang="ru-RU" sz="2000" dirty="0" err="1" smtClean="0">
                <a:latin typeface="Book Antiqua" pitchFamily="18" charset="0"/>
              </a:rPr>
              <a:t>проти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застосування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різок</a:t>
            </a:r>
            <a:r>
              <a:rPr lang="ru-RU" sz="2000" dirty="0" smtClean="0">
                <a:latin typeface="Book Antiqua" pitchFamily="18" charset="0"/>
              </a:rPr>
              <a:t>. «Основные начала правил о проступках и наказаниях учеников гимназий </a:t>
            </a:r>
            <a:r>
              <a:rPr lang="ru-RU" sz="2000" dirty="0" err="1" smtClean="0">
                <a:latin typeface="Book Antiqua" pitchFamily="18" charset="0"/>
              </a:rPr>
              <a:t>Киевського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smtClean="0">
                <a:latin typeface="Book Antiqua" pitchFamily="18" charset="0"/>
              </a:rPr>
              <a:t>учебного округа» - </a:t>
            </a:r>
            <a:r>
              <a:rPr lang="ru-RU" sz="2000" dirty="0" err="1" smtClean="0">
                <a:latin typeface="Book Antiqua" pitchFamily="18" charset="0"/>
              </a:rPr>
              <a:t>проти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фізичного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покарання</a:t>
            </a:r>
            <a:r>
              <a:rPr lang="ru-RU" sz="2000" dirty="0" smtClean="0">
                <a:latin typeface="Book Antiqua" pitchFamily="18" charset="0"/>
              </a:rPr>
              <a:t> та </a:t>
            </a:r>
            <a:r>
              <a:rPr lang="ru-RU" sz="2000" dirty="0" err="1" smtClean="0">
                <a:latin typeface="Book Antiqua" pitchFamily="18" charset="0"/>
              </a:rPr>
              <a:t>ін</a:t>
            </a:r>
            <a:r>
              <a:rPr lang="ru-RU" sz="2000" dirty="0" smtClean="0">
                <a:latin typeface="Book Antiqua" pitchFamily="18" charset="0"/>
              </a:rPr>
              <a:t>.</a:t>
            </a:r>
            <a:endParaRPr lang="ru-RU" sz="2000" dirty="0">
              <a:latin typeface="Book Antiqua" pitchFamily="18" charset="0"/>
            </a:endParaRPr>
          </a:p>
        </p:txBody>
      </p:sp>
      <p:pic>
        <p:nvPicPr>
          <p:cNvPr id="8" name="Picture 3" descr="C:\Documents and Settings\Administrator\Рабочий стол\пирогов\unnamed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928670"/>
            <a:ext cx="3786214" cy="48768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20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Administrator\Рабочий стол\пирогов\_DSC0337-4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714356"/>
            <a:ext cx="3857652" cy="535785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5286380" y="1857364"/>
            <a:ext cx="300039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err="1" smtClean="0">
                <a:latin typeface="Book Antiqua" pitchFamily="18" charset="0"/>
              </a:rPr>
              <a:t>Діяльність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піклувальника</a:t>
            </a:r>
            <a:r>
              <a:rPr lang="ru-RU" sz="2000" dirty="0" smtClean="0">
                <a:latin typeface="Book Antiqua" pitchFamily="18" charset="0"/>
              </a:rPr>
              <a:t> привела до </a:t>
            </a:r>
            <a:r>
              <a:rPr lang="ru-RU" sz="2000" dirty="0" err="1" smtClean="0">
                <a:latin typeface="Book Antiqua" pitchFamily="18" charset="0"/>
              </a:rPr>
              <a:t>конфлікту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з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Київським</a:t>
            </a:r>
            <a:r>
              <a:rPr lang="ru-RU" sz="2000" dirty="0" smtClean="0">
                <a:latin typeface="Book Antiqua" pitchFamily="18" charset="0"/>
              </a:rPr>
              <a:t> генерал-губернатором </a:t>
            </a:r>
            <a:r>
              <a:rPr lang="ru-RU" sz="2000" dirty="0" err="1" smtClean="0">
                <a:latin typeface="Book Antiqua" pitchFamily="18" charset="0"/>
              </a:rPr>
              <a:t>і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його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оточенням</a:t>
            </a:r>
            <a:r>
              <a:rPr lang="ru-RU" sz="2000" dirty="0" smtClean="0">
                <a:latin typeface="Book Antiqua" pitchFamily="18" charset="0"/>
              </a:rPr>
              <a:t>.</a:t>
            </a:r>
          </a:p>
          <a:p>
            <a:pPr algn="ctr"/>
            <a:r>
              <a:rPr lang="ru-RU" sz="2000" dirty="0" smtClean="0">
                <a:latin typeface="Book Antiqua" pitchFamily="18" charset="0"/>
              </a:rPr>
              <a:t> 13 </a:t>
            </a:r>
            <a:r>
              <a:rPr lang="ru-RU" sz="2000" dirty="0" err="1" smtClean="0">
                <a:latin typeface="Book Antiqua" pitchFamily="18" charset="0"/>
              </a:rPr>
              <a:t>березня</a:t>
            </a:r>
            <a:r>
              <a:rPr lang="ru-RU" sz="2000" dirty="0" smtClean="0">
                <a:latin typeface="Book Antiqua" pitchFamily="18" charset="0"/>
              </a:rPr>
              <a:t> 1861 </a:t>
            </a:r>
            <a:r>
              <a:rPr lang="ru-RU" sz="2000" dirty="0" err="1" smtClean="0">
                <a:latin typeface="Book Antiqua" pitchFamily="18" charset="0"/>
              </a:rPr>
              <a:t>р</a:t>
            </a:r>
            <a:r>
              <a:rPr lang="ru-RU" sz="2000" dirty="0" smtClean="0">
                <a:latin typeface="Book Antiqua" pitchFamily="18" charset="0"/>
              </a:rPr>
              <a:t> Пирогова </a:t>
            </a:r>
            <a:r>
              <a:rPr lang="ru-RU" sz="2000" dirty="0" err="1" smtClean="0">
                <a:latin typeface="Book Antiqua" pitchFamily="18" charset="0"/>
              </a:rPr>
              <a:t>звільнили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з</a:t>
            </a:r>
            <a:r>
              <a:rPr lang="ru-RU" sz="2000" dirty="0" smtClean="0">
                <a:latin typeface="Book Antiqua" pitchFamily="18" charset="0"/>
              </a:rPr>
              <a:t> посади попечителя </a:t>
            </a:r>
            <a:r>
              <a:rPr lang="ru-RU" sz="2000" dirty="0" err="1" smtClean="0">
                <a:latin typeface="Book Antiqua" pitchFamily="18" charset="0"/>
              </a:rPr>
              <a:t>навчального</a:t>
            </a:r>
            <a:r>
              <a:rPr lang="ru-RU" sz="2000" dirty="0" smtClean="0">
                <a:latin typeface="Book Antiqua" pitchFamily="18" charset="0"/>
              </a:rPr>
              <a:t> округу.</a:t>
            </a:r>
            <a:endParaRPr lang="ru-RU" sz="2000" dirty="0">
              <a:latin typeface="Book Antiqua" pitchFamily="18" charset="0"/>
            </a:endParaRPr>
          </a:p>
        </p:txBody>
      </p:sp>
    </p:spTree>
  </p:cSld>
  <p:clrMapOvr>
    <a:masterClrMapping/>
  </p:clrMapOvr>
  <p:transition spd="slow" advClick="0" advTm="11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14810" y="2285992"/>
            <a:ext cx="4143372" cy="2625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Book Antiqua" pitchFamily="18" charset="0"/>
              </a:rPr>
              <a:t>У 1862–66 р.р. </a:t>
            </a:r>
            <a:r>
              <a:rPr lang="ru-RU" sz="2000" dirty="0" err="1" smtClean="0">
                <a:latin typeface="Book Antiqua" pitchFamily="18" charset="0"/>
              </a:rPr>
              <a:t>призначають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керівником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молодих</a:t>
            </a:r>
            <a:r>
              <a:rPr lang="ru-RU" sz="2000" dirty="0" smtClean="0">
                <a:latin typeface="Book Antiqua" pitchFamily="18" charset="0"/>
              </a:rPr>
              <a:t> людей, </a:t>
            </a:r>
            <a:r>
              <a:rPr lang="ru-RU" sz="2000" dirty="0" err="1" smtClean="0">
                <a:latin typeface="Book Antiqua" pitchFamily="18" charset="0"/>
              </a:rPr>
              <a:t>які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перебували</a:t>
            </a:r>
            <a:r>
              <a:rPr lang="ru-RU" sz="2000" dirty="0" smtClean="0">
                <a:latin typeface="Book Antiqua" pitchFamily="18" charset="0"/>
              </a:rPr>
              <a:t> за кордоном </a:t>
            </a:r>
            <a:r>
              <a:rPr lang="ru-RU" sz="2000" dirty="0" err="1" smtClean="0">
                <a:latin typeface="Book Antiqua" pitchFamily="18" charset="0"/>
              </a:rPr>
              <a:t>і</a:t>
            </a:r>
            <a:r>
              <a:rPr lang="ru-RU" sz="2000" dirty="0" smtClean="0">
                <a:latin typeface="Book Antiqua" pitchFamily="18" charset="0"/>
              </a:rPr>
              <a:t> там </a:t>
            </a:r>
            <a:r>
              <a:rPr lang="ru-RU" sz="2000" dirty="0" err="1" smtClean="0">
                <a:latin typeface="Book Antiqua" pitchFamily="18" charset="0"/>
              </a:rPr>
              <a:t>готувалися</a:t>
            </a:r>
            <a:r>
              <a:rPr lang="ru-RU" sz="2000" dirty="0" smtClean="0">
                <a:latin typeface="Book Antiqua" pitchFamily="18" charset="0"/>
              </a:rPr>
              <a:t> до </a:t>
            </a:r>
            <a:r>
              <a:rPr lang="ru-RU" sz="2000" dirty="0" err="1" smtClean="0">
                <a:latin typeface="Book Antiqua" pitchFamily="18" charset="0"/>
              </a:rPr>
              <a:t>професури</a:t>
            </a:r>
            <a:r>
              <a:rPr lang="ru-RU" sz="2000" dirty="0" smtClean="0">
                <a:latin typeface="Book Antiqua" pitchFamily="18" charset="0"/>
              </a:rPr>
              <a:t>. А в 1866 </a:t>
            </a:r>
            <a:r>
              <a:rPr lang="ru-RU" sz="2000" dirty="0" err="1" smtClean="0">
                <a:latin typeface="Book Antiqua" pitchFamily="18" charset="0"/>
              </a:rPr>
              <a:t>році</a:t>
            </a:r>
            <a:r>
              <a:rPr lang="ru-RU" sz="2000" dirty="0" smtClean="0">
                <a:latin typeface="Book Antiqua" pitchFamily="18" charset="0"/>
              </a:rPr>
              <a:t> великий </a:t>
            </a:r>
            <a:r>
              <a:rPr lang="ru-RU" sz="2000" dirty="0" err="1" smtClean="0">
                <a:latin typeface="Book Antiqua" pitchFamily="18" charset="0"/>
              </a:rPr>
              <a:t>лікар-хірург</a:t>
            </a:r>
            <a:r>
              <a:rPr lang="ru-RU" sz="2000" dirty="0" smtClean="0">
                <a:latin typeface="Book Antiqua" pitchFamily="18" charset="0"/>
              </a:rPr>
              <a:t>, </a:t>
            </a:r>
            <a:r>
              <a:rPr lang="ru-RU" sz="2000" dirty="0" err="1" smtClean="0">
                <a:latin typeface="Book Antiqua" pitchFamily="18" charset="0"/>
              </a:rPr>
              <a:t>вчений</a:t>
            </a:r>
            <a:r>
              <a:rPr lang="ru-RU" sz="2000" dirty="0" smtClean="0">
                <a:latin typeface="Book Antiqua" pitchFamily="18" charset="0"/>
              </a:rPr>
              <a:t>, </a:t>
            </a:r>
            <a:r>
              <a:rPr lang="ru-RU" sz="2000" dirty="0" err="1" smtClean="0">
                <a:latin typeface="Book Antiqua" pitchFamily="18" charset="0"/>
              </a:rPr>
              <a:t>педагог-адміністратор</a:t>
            </a:r>
            <a:r>
              <a:rPr lang="ru-RU" sz="2000" dirty="0" smtClean="0">
                <a:latin typeface="Book Antiqua" pitchFamily="18" charset="0"/>
              </a:rPr>
              <a:t>, </a:t>
            </a:r>
            <a:r>
              <a:rPr lang="ru-RU" sz="2000" dirty="0" err="1" smtClean="0">
                <a:latin typeface="Book Antiqua" pitchFamily="18" charset="0"/>
              </a:rPr>
              <a:t>письменник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і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громадський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діяч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був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відправлений</a:t>
            </a:r>
            <a:r>
              <a:rPr lang="ru-RU" sz="2000" dirty="0" smtClean="0">
                <a:latin typeface="Book Antiqua" pitchFamily="18" charset="0"/>
              </a:rPr>
              <a:t> у </a:t>
            </a:r>
            <a:r>
              <a:rPr lang="ru-RU" sz="2000" dirty="0" err="1" smtClean="0">
                <a:latin typeface="Book Antiqua" pitchFamily="18" charset="0"/>
              </a:rPr>
              <a:t>відставку</a:t>
            </a:r>
            <a:endParaRPr lang="ru-RU" sz="2000" dirty="0">
              <a:latin typeface="Book Antiqua" pitchFamily="18" charset="0"/>
            </a:endParaRPr>
          </a:p>
        </p:txBody>
      </p:sp>
      <p:pic>
        <p:nvPicPr>
          <p:cNvPr id="5" name="Picture 2" descr="C:\Documents and Settings\Administrator\Рабочий стол\пирогов\0 (6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944352"/>
            <a:ext cx="3143272" cy="4770664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3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4546" y="1142984"/>
            <a:ext cx="4572000" cy="517064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200" dirty="0" smtClean="0">
                <a:latin typeface="Book Antiqua" pitchFamily="18" charset="0"/>
              </a:rPr>
              <a:t>За </a:t>
            </a:r>
            <a:r>
              <a:rPr lang="ru-RU" sz="2200" dirty="0" err="1" smtClean="0">
                <a:latin typeface="Book Antiqua" pitchFamily="18" charset="0"/>
              </a:rPr>
              <a:t>нетривалий</a:t>
            </a:r>
            <a:r>
              <a:rPr lang="ru-RU" sz="2200" dirty="0" smtClean="0">
                <a:latin typeface="Book Antiqua" pitchFamily="18" charset="0"/>
              </a:rPr>
              <a:t> час попечительства </a:t>
            </a:r>
            <a:r>
              <a:rPr lang="ru-RU" sz="2200" dirty="0" err="1" smtClean="0">
                <a:latin typeface="Book Antiqua" pitchFamily="18" charset="0"/>
              </a:rPr>
              <a:t>обома</a:t>
            </a:r>
            <a:r>
              <a:rPr lang="ru-RU" sz="2200" dirty="0" smtClean="0">
                <a:latin typeface="Book Antiqua" pitchFamily="18" charset="0"/>
              </a:rPr>
              <a:t> округами Пирогов </a:t>
            </a:r>
            <a:r>
              <a:rPr lang="ru-RU" sz="2200" dirty="0" err="1" smtClean="0">
                <a:latin typeface="Book Antiqua" pitchFamily="18" charset="0"/>
              </a:rPr>
              <a:t>багато</a:t>
            </a:r>
            <a:r>
              <a:rPr lang="ru-RU" sz="2200" dirty="0" smtClean="0">
                <a:latin typeface="Book Antiqua" pitchFamily="18" charset="0"/>
              </a:rPr>
              <a:t> </a:t>
            </a:r>
            <a:r>
              <a:rPr lang="ru-RU" sz="2200" dirty="0" err="1" smtClean="0">
                <a:latin typeface="Book Antiqua" pitchFamily="18" charset="0"/>
              </a:rPr>
              <a:t>сприяв</a:t>
            </a:r>
            <a:r>
              <a:rPr lang="ru-RU" sz="2200" dirty="0" smtClean="0">
                <a:latin typeface="Book Antiqua" pitchFamily="18" charset="0"/>
              </a:rPr>
              <a:t> </a:t>
            </a:r>
            <a:r>
              <a:rPr lang="ru-RU" sz="2200" dirty="0" err="1" smtClean="0">
                <a:latin typeface="Book Antiqua" pitchFamily="18" charset="0"/>
              </a:rPr>
              <a:t>надзвичайному</a:t>
            </a:r>
            <a:r>
              <a:rPr lang="ru-RU" sz="2200" dirty="0" smtClean="0">
                <a:latin typeface="Book Antiqua" pitchFamily="18" charset="0"/>
              </a:rPr>
              <a:t> </a:t>
            </a:r>
            <a:r>
              <a:rPr lang="ru-RU" sz="2200" dirty="0" err="1" smtClean="0">
                <a:latin typeface="Book Antiqua" pitchFamily="18" charset="0"/>
              </a:rPr>
              <a:t>підйому</a:t>
            </a:r>
            <a:r>
              <a:rPr lang="ru-RU" sz="2200" dirty="0" smtClean="0">
                <a:latin typeface="Book Antiqua" pitchFamily="18" charset="0"/>
              </a:rPr>
              <a:t> духа у </a:t>
            </a:r>
            <a:r>
              <a:rPr lang="ru-RU" sz="2200" dirty="0" err="1" smtClean="0">
                <a:latin typeface="Book Antiqua" pitchFamily="18" charset="0"/>
              </a:rPr>
              <a:t>всіх</a:t>
            </a:r>
            <a:r>
              <a:rPr lang="ru-RU" sz="2200" dirty="0" smtClean="0">
                <a:latin typeface="Book Antiqua" pitchFamily="18" charset="0"/>
              </a:rPr>
              <a:t> </a:t>
            </a:r>
            <a:r>
              <a:rPr lang="ru-RU" sz="2200" dirty="0" err="1" smtClean="0">
                <a:latin typeface="Book Antiqua" pitchFamily="18" charset="0"/>
              </a:rPr>
              <a:t>педагогів</a:t>
            </a:r>
            <a:r>
              <a:rPr lang="ru-RU" sz="2200" dirty="0" smtClean="0">
                <a:latin typeface="Book Antiqua" pitchFamily="18" charset="0"/>
              </a:rPr>
              <a:t>. </a:t>
            </a:r>
            <a:r>
              <a:rPr lang="ru-RU" sz="2200" dirty="0" err="1" smtClean="0">
                <a:latin typeface="Book Antiqua" pitchFamily="18" charset="0"/>
              </a:rPr>
              <a:t>Вперше</a:t>
            </a:r>
            <a:r>
              <a:rPr lang="ru-RU" sz="2200" dirty="0" smtClean="0">
                <a:latin typeface="Book Antiqua" pitchFamily="18" charset="0"/>
              </a:rPr>
              <a:t> </a:t>
            </a:r>
            <a:r>
              <a:rPr lang="ru-RU" sz="2200" dirty="0" err="1" smtClean="0">
                <a:latin typeface="Book Antiqua" pitchFamily="18" charset="0"/>
              </a:rPr>
              <a:t>практикувалися</a:t>
            </a:r>
            <a:r>
              <a:rPr lang="ru-RU" sz="2200" dirty="0" smtClean="0">
                <a:latin typeface="Book Antiqua" pitchFamily="18" charset="0"/>
              </a:rPr>
              <a:t>  </a:t>
            </a:r>
            <a:r>
              <a:rPr lang="ru-RU" sz="2200" dirty="0" err="1" smtClean="0">
                <a:latin typeface="Book Antiqua" pitchFamily="18" charset="0"/>
              </a:rPr>
              <a:t>живі</a:t>
            </a:r>
            <a:r>
              <a:rPr lang="ru-RU" sz="2200" dirty="0" smtClean="0">
                <a:latin typeface="Book Antiqua" pitchFamily="18" charset="0"/>
              </a:rPr>
              <a:t>, </a:t>
            </a:r>
            <a:r>
              <a:rPr lang="ru-RU" sz="2200" dirty="0" err="1" smtClean="0">
                <a:latin typeface="Book Antiqua" pitchFamily="18" charset="0"/>
              </a:rPr>
              <a:t>гарячі</a:t>
            </a:r>
            <a:r>
              <a:rPr lang="ru-RU" sz="2200" dirty="0" smtClean="0">
                <a:latin typeface="Book Antiqua" pitchFamily="18" charset="0"/>
              </a:rPr>
              <a:t> </a:t>
            </a:r>
            <a:r>
              <a:rPr lang="ru-RU" sz="2200" dirty="0" err="1" smtClean="0">
                <a:latin typeface="Book Antiqua" pitchFamily="18" charset="0"/>
              </a:rPr>
              <a:t>суперечки</a:t>
            </a:r>
            <a:r>
              <a:rPr lang="ru-RU" sz="2200" dirty="0" smtClean="0">
                <a:latin typeface="Book Antiqua" pitchFamily="18" charset="0"/>
              </a:rPr>
              <a:t> на </a:t>
            </a:r>
            <a:r>
              <a:rPr lang="ru-RU" sz="2200" dirty="0" err="1" smtClean="0">
                <a:latin typeface="Book Antiqua" pitchFamily="18" charset="0"/>
              </a:rPr>
              <a:t>педагогічні</a:t>
            </a:r>
            <a:r>
              <a:rPr lang="ru-RU" sz="2200" dirty="0" smtClean="0">
                <a:latin typeface="Book Antiqua" pitchFamily="18" charset="0"/>
              </a:rPr>
              <a:t> теми, </a:t>
            </a:r>
            <a:r>
              <a:rPr lang="ru-RU" sz="2200" dirty="0" err="1" smtClean="0">
                <a:latin typeface="Book Antiqua" pitchFamily="18" charset="0"/>
              </a:rPr>
              <a:t>які</a:t>
            </a:r>
            <a:r>
              <a:rPr lang="ru-RU" sz="2200" dirty="0" smtClean="0">
                <a:latin typeface="Book Antiqua" pitchFamily="18" charset="0"/>
              </a:rPr>
              <a:t>  </a:t>
            </a:r>
            <a:r>
              <a:rPr lang="ru-RU" sz="2200" dirty="0" err="1" smtClean="0">
                <a:latin typeface="Book Antiqua" pitchFamily="18" charset="0"/>
              </a:rPr>
              <a:t>викликали</a:t>
            </a:r>
            <a:r>
              <a:rPr lang="ru-RU" sz="2200" dirty="0" smtClean="0">
                <a:latin typeface="Book Antiqua" pitchFamily="18" charset="0"/>
              </a:rPr>
              <a:t> </a:t>
            </a:r>
            <a:r>
              <a:rPr lang="ru-RU" sz="2200" dirty="0" err="1" smtClean="0">
                <a:latin typeface="Book Antiqua" pitchFamily="18" charset="0"/>
              </a:rPr>
              <a:t>піднесений</a:t>
            </a:r>
            <a:r>
              <a:rPr lang="ru-RU" sz="2200" dirty="0" smtClean="0">
                <a:latin typeface="Book Antiqua" pitchFamily="18" charset="0"/>
              </a:rPr>
              <a:t> </a:t>
            </a:r>
            <a:r>
              <a:rPr lang="ru-RU" sz="2200" dirty="0" err="1" smtClean="0">
                <a:latin typeface="Book Antiqua" pitchFamily="18" charset="0"/>
              </a:rPr>
              <a:t>настрій</a:t>
            </a:r>
            <a:r>
              <a:rPr lang="ru-RU" sz="2200" dirty="0" smtClean="0">
                <a:latin typeface="Book Antiqua" pitchFamily="18" charset="0"/>
              </a:rPr>
              <a:t>, </a:t>
            </a:r>
            <a:r>
              <a:rPr lang="ru-RU" sz="2200" dirty="0" err="1" smtClean="0">
                <a:latin typeface="Book Antiqua" pitchFamily="18" charset="0"/>
              </a:rPr>
              <a:t>жвавий</a:t>
            </a:r>
            <a:r>
              <a:rPr lang="ru-RU" sz="2200" dirty="0" smtClean="0">
                <a:latin typeface="Book Antiqua" pitchFamily="18" charset="0"/>
              </a:rPr>
              <a:t> </a:t>
            </a:r>
            <a:r>
              <a:rPr lang="ru-RU" sz="2200" dirty="0" err="1" smtClean="0">
                <a:latin typeface="Book Antiqua" pitchFamily="18" charset="0"/>
              </a:rPr>
              <a:t>інтерес</a:t>
            </a:r>
            <a:r>
              <a:rPr lang="ru-RU" sz="2200" dirty="0" smtClean="0">
                <a:latin typeface="Book Antiqua" pitchFamily="18" charset="0"/>
              </a:rPr>
              <a:t> до </a:t>
            </a:r>
            <a:r>
              <a:rPr lang="ru-RU" sz="2200" dirty="0" err="1" smtClean="0">
                <a:latin typeface="Book Antiqua" pitchFamily="18" charset="0"/>
              </a:rPr>
              <a:t>педагогіки</a:t>
            </a:r>
            <a:r>
              <a:rPr lang="ru-RU" sz="2200" dirty="0" smtClean="0">
                <a:latin typeface="Book Antiqua" pitchFamily="18" charset="0"/>
              </a:rPr>
              <a:t>. Вони </a:t>
            </a:r>
            <a:r>
              <a:rPr lang="ru-RU" sz="2200" dirty="0" err="1" smtClean="0">
                <a:latin typeface="Book Antiqua" pitchFamily="18" charset="0"/>
              </a:rPr>
              <a:t>навіть</a:t>
            </a:r>
            <a:r>
              <a:rPr lang="ru-RU" sz="2200" dirty="0" smtClean="0">
                <a:latin typeface="Book Antiqua" pitchFamily="18" charset="0"/>
              </a:rPr>
              <a:t> дали </a:t>
            </a:r>
            <a:r>
              <a:rPr lang="ru-RU" sz="2200" dirty="0" err="1" smtClean="0">
                <a:latin typeface="Book Antiqua" pitchFamily="18" charset="0"/>
              </a:rPr>
              <a:t>сильний</a:t>
            </a:r>
            <a:r>
              <a:rPr lang="ru-RU" sz="2200" dirty="0" smtClean="0">
                <a:latin typeface="Book Antiqua" pitchFamily="18" charset="0"/>
              </a:rPr>
              <a:t> </a:t>
            </a:r>
            <a:r>
              <a:rPr lang="ru-RU" sz="2200" dirty="0" err="1" smtClean="0">
                <a:latin typeface="Book Antiqua" pitchFamily="18" charset="0"/>
              </a:rPr>
              <a:t>поштовх</a:t>
            </a:r>
            <a:r>
              <a:rPr lang="ru-RU" sz="2200" dirty="0" smtClean="0">
                <a:latin typeface="Book Antiqua" pitchFamily="18" charset="0"/>
              </a:rPr>
              <a:t> до </a:t>
            </a:r>
            <a:r>
              <a:rPr lang="ru-RU" sz="2200" dirty="0" err="1" smtClean="0">
                <a:latin typeface="Book Antiqua" pitchFamily="18" charset="0"/>
              </a:rPr>
              <a:t>прогресу</a:t>
            </a:r>
            <a:r>
              <a:rPr lang="ru-RU" sz="2200" dirty="0" smtClean="0">
                <a:latin typeface="Book Antiqua" pitchFamily="18" charset="0"/>
              </a:rPr>
              <a:t> </a:t>
            </a:r>
            <a:r>
              <a:rPr lang="ru-RU" sz="2200" dirty="0" err="1" smtClean="0">
                <a:latin typeface="Book Antiqua" pitchFamily="18" charset="0"/>
              </a:rPr>
              <a:t>педагогічної</a:t>
            </a:r>
            <a:r>
              <a:rPr lang="ru-RU" sz="2200" dirty="0" smtClean="0">
                <a:latin typeface="Book Antiqua" pitchFamily="18" charset="0"/>
              </a:rPr>
              <a:t> </a:t>
            </a:r>
            <a:r>
              <a:rPr lang="ru-RU" sz="2200" dirty="0" err="1" smtClean="0">
                <a:latin typeface="Book Antiqua" pitchFamily="18" charset="0"/>
              </a:rPr>
              <a:t>справи</a:t>
            </a:r>
            <a:r>
              <a:rPr lang="ru-RU" sz="2200" dirty="0" smtClean="0">
                <a:latin typeface="Book Antiqua" pitchFamily="18" charset="0"/>
              </a:rPr>
              <a:t> </a:t>
            </a:r>
            <a:r>
              <a:rPr lang="ru-RU" sz="2200" dirty="0" err="1" smtClean="0">
                <a:latin typeface="Book Antiqua" pitchFamily="18" charset="0"/>
              </a:rPr>
              <a:t>взагалі</a:t>
            </a:r>
            <a:r>
              <a:rPr lang="ru-RU" sz="2200" dirty="0" smtClean="0">
                <a:latin typeface="Book Antiqua" pitchFamily="18" charset="0"/>
              </a:rPr>
              <a:t>, рутина </a:t>
            </a:r>
            <a:r>
              <a:rPr lang="ru-RU" sz="2200" dirty="0" err="1" smtClean="0">
                <a:latin typeface="Book Antiqua" pitchFamily="18" charset="0"/>
              </a:rPr>
              <a:t>і</a:t>
            </a:r>
            <a:r>
              <a:rPr lang="ru-RU" sz="2200" dirty="0" smtClean="0">
                <a:latin typeface="Book Antiqua" pitchFamily="18" charset="0"/>
              </a:rPr>
              <a:t> </a:t>
            </a:r>
            <a:r>
              <a:rPr lang="ru-RU" sz="2200" dirty="0" err="1" smtClean="0">
                <a:latin typeface="Book Antiqua" pitchFamily="18" charset="0"/>
              </a:rPr>
              <a:t>формалізм</a:t>
            </a:r>
            <a:r>
              <a:rPr lang="ru-RU" sz="2200" dirty="0" smtClean="0">
                <a:latin typeface="Book Antiqua" pitchFamily="18" charset="0"/>
              </a:rPr>
              <a:t> у </a:t>
            </a:r>
            <a:r>
              <a:rPr lang="ru-RU" sz="2200" dirty="0" err="1" smtClean="0">
                <a:latin typeface="Book Antiqua" pitchFamily="18" charset="0"/>
              </a:rPr>
              <a:t>справі</a:t>
            </a:r>
            <a:r>
              <a:rPr lang="ru-RU" sz="2200" dirty="0" smtClean="0">
                <a:latin typeface="Book Antiqua" pitchFamily="18" charset="0"/>
              </a:rPr>
              <a:t> </a:t>
            </a:r>
            <a:r>
              <a:rPr lang="ru-RU" sz="2200" dirty="0" err="1" smtClean="0">
                <a:latin typeface="Book Antiqua" pitchFamily="18" charset="0"/>
              </a:rPr>
              <a:t>викладання</a:t>
            </a:r>
            <a:r>
              <a:rPr lang="ru-RU" sz="2200" dirty="0" smtClean="0">
                <a:latin typeface="Book Antiqua" pitchFamily="18" charset="0"/>
              </a:rPr>
              <a:t> </a:t>
            </a:r>
            <a:r>
              <a:rPr lang="ru-RU" sz="2200" dirty="0" err="1" smtClean="0">
                <a:latin typeface="Book Antiqua" pitchFamily="18" charset="0"/>
              </a:rPr>
              <a:t>відступили</a:t>
            </a:r>
            <a:r>
              <a:rPr lang="ru-RU" sz="2200" dirty="0" smtClean="0">
                <a:latin typeface="Book Antiqua" pitchFamily="18" charset="0"/>
              </a:rPr>
              <a:t> на </a:t>
            </a:r>
            <a:r>
              <a:rPr lang="ru-RU" sz="2200" dirty="0" err="1" smtClean="0">
                <a:latin typeface="Book Antiqua" pitchFamily="18" charset="0"/>
              </a:rPr>
              <a:t>другий</a:t>
            </a:r>
            <a:r>
              <a:rPr lang="ru-RU" sz="2200" dirty="0" smtClean="0">
                <a:latin typeface="Book Antiqua" pitchFamily="18" charset="0"/>
              </a:rPr>
              <a:t> план.</a:t>
            </a:r>
            <a:endParaRPr lang="ru-RU" sz="2200" dirty="0">
              <a:latin typeface="Book Antiqua" pitchFamily="18" charset="0"/>
            </a:endParaRPr>
          </a:p>
        </p:txBody>
      </p:sp>
    </p:spTree>
  </p:cSld>
  <p:clrMapOvr>
    <a:masterClrMapping/>
  </p:clrMapOvr>
  <p:transition spd="slow" advClick="0" advTm="25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Administrator\Рабочий стол\пирогов\0 (7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785794"/>
            <a:ext cx="3929090" cy="464347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214942" y="1428736"/>
            <a:ext cx="300039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Book Antiqua" pitchFamily="18" charset="0"/>
              </a:rPr>
              <a:t>15 </a:t>
            </a:r>
            <a:r>
              <a:rPr lang="ru-RU" sz="2000" dirty="0" err="1" smtClean="0">
                <a:latin typeface="Book Antiqua" pitchFamily="18" charset="0"/>
              </a:rPr>
              <a:t>квітня</a:t>
            </a:r>
            <a:r>
              <a:rPr lang="ru-RU" sz="2000" dirty="0" smtClean="0">
                <a:latin typeface="Book Antiqua" pitchFamily="18" charset="0"/>
              </a:rPr>
              <a:t> 1961 р. М.І. Пирогов </a:t>
            </a:r>
            <a:r>
              <a:rPr lang="ru-RU" sz="2000" dirty="0" err="1" smtClean="0">
                <a:latin typeface="Book Antiqua" pitchFamily="18" charset="0"/>
              </a:rPr>
              <a:t>з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сім’єю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переїздить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із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Києва</a:t>
            </a:r>
            <a:r>
              <a:rPr lang="ru-RU" sz="2000" dirty="0" smtClean="0">
                <a:latin typeface="Book Antiqua" pitchFamily="18" charset="0"/>
              </a:rPr>
              <a:t> в </a:t>
            </a:r>
            <a:r>
              <a:rPr lang="ru-RU" sz="2000" dirty="0" err="1" smtClean="0">
                <a:latin typeface="Book Antiqua" pitchFamily="18" charset="0"/>
              </a:rPr>
              <a:t>незадовго</a:t>
            </a:r>
            <a:r>
              <a:rPr lang="ru-RU" sz="2000" dirty="0" smtClean="0">
                <a:latin typeface="Book Antiqua" pitchFamily="18" charset="0"/>
              </a:rPr>
              <a:t> до </a:t>
            </a:r>
            <a:r>
              <a:rPr lang="ru-RU" sz="2000" dirty="0" err="1" smtClean="0">
                <a:latin typeface="Book Antiqua" pitchFamily="18" charset="0"/>
              </a:rPr>
              <a:t>цього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придбану</a:t>
            </a:r>
            <a:r>
              <a:rPr lang="ru-RU" sz="2000" dirty="0" smtClean="0">
                <a:latin typeface="Book Antiqua" pitchFamily="18" charset="0"/>
              </a:rPr>
              <a:t> ним </a:t>
            </a:r>
            <a:r>
              <a:rPr lang="ru-RU" sz="2000" dirty="0" err="1" smtClean="0">
                <a:latin typeface="Book Antiqua" pitchFamily="18" charset="0"/>
              </a:rPr>
              <a:t>садибу</a:t>
            </a:r>
            <a:r>
              <a:rPr lang="ru-RU" sz="2000" dirty="0" smtClean="0">
                <a:latin typeface="Book Antiqua" pitchFamily="18" charset="0"/>
              </a:rPr>
              <a:t> в </a:t>
            </a:r>
            <a:r>
              <a:rPr lang="ru-RU" sz="2000" dirty="0" err="1" smtClean="0">
                <a:latin typeface="Book Antiqua" pitchFamily="18" charset="0"/>
              </a:rPr>
              <a:t>селі</a:t>
            </a:r>
            <a:r>
              <a:rPr lang="ru-RU" sz="2000" dirty="0" smtClean="0">
                <a:latin typeface="Book Antiqua" pitchFamily="18" charset="0"/>
              </a:rPr>
              <a:t> Вишня, яка </a:t>
            </a:r>
            <a:r>
              <a:rPr lang="ru-RU" sz="2000" dirty="0" err="1" smtClean="0">
                <a:latin typeface="Book Antiqua" pitchFamily="18" charset="0"/>
              </a:rPr>
              <a:t>була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розташована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поблизу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Вінниці</a:t>
            </a:r>
            <a:r>
              <a:rPr lang="ru-RU" sz="2000" dirty="0" smtClean="0">
                <a:latin typeface="Book Antiqua" pitchFamily="18" charset="0"/>
              </a:rPr>
              <a:t>.</a:t>
            </a:r>
            <a:endParaRPr lang="ru-RU" sz="2000" dirty="0">
              <a:latin typeface="Book Antiqua" pitchFamily="18" charset="0"/>
            </a:endParaRPr>
          </a:p>
        </p:txBody>
      </p:sp>
    </p:spTree>
  </p:cSld>
  <p:clrMapOvr>
    <a:masterClrMapping/>
  </p:clrMapOvr>
  <p:transition spd="slow" advClick="0" advTm="10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istrator\Рабочий стол\пирогов\pirogova_vinnitsa_01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5857916" cy="485776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929058" y="4929198"/>
            <a:ext cx="4572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200" dirty="0" err="1" smtClean="0">
                <a:latin typeface="Book Antiqua" pitchFamily="18" charset="0"/>
              </a:rPr>
              <a:t>Від</a:t>
            </a:r>
            <a:r>
              <a:rPr lang="ru-RU" sz="2200" dirty="0" smtClean="0">
                <a:latin typeface="Book Antiqua" pitchFamily="18" charset="0"/>
              </a:rPr>
              <a:t> 1861 до </a:t>
            </a:r>
            <a:r>
              <a:rPr lang="ru-RU" sz="2200" dirty="0" err="1" smtClean="0">
                <a:latin typeface="Book Antiqua" pitchFamily="18" charset="0"/>
              </a:rPr>
              <a:t>кінця</a:t>
            </a:r>
            <a:r>
              <a:rPr lang="ru-RU" sz="2200" dirty="0" smtClean="0">
                <a:latin typeface="Book Antiqua" pitchFamily="18" charset="0"/>
              </a:rPr>
              <a:t> </a:t>
            </a:r>
            <a:r>
              <a:rPr lang="ru-RU" sz="2200" dirty="0" err="1" smtClean="0">
                <a:latin typeface="Book Antiqua" pitchFamily="18" charset="0"/>
              </a:rPr>
              <a:t>життя</a:t>
            </a:r>
            <a:r>
              <a:rPr lang="ru-RU" sz="2200" dirty="0" smtClean="0">
                <a:latin typeface="Book Antiqua" pitchFamily="18" charset="0"/>
              </a:rPr>
              <a:t> проживав у </a:t>
            </a:r>
            <a:r>
              <a:rPr lang="ru-RU" sz="2200" dirty="0" err="1" smtClean="0">
                <a:latin typeface="Book Antiqua" pitchFamily="18" charset="0"/>
              </a:rPr>
              <a:t>своєму</a:t>
            </a:r>
            <a:r>
              <a:rPr lang="ru-RU" sz="2200" dirty="0" smtClean="0">
                <a:latin typeface="Book Antiqua" pitchFamily="18" charset="0"/>
              </a:rPr>
              <a:t> </a:t>
            </a:r>
            <a:r>
              <a:rPr lang="ru-RU" sz="2200" dirty="0" err="1" smtClean="0">
                <a:latin typeface="Book Antiqua" pitchFamily="18" charset="0"/>
              </a:rPr>
              <a:t>маєтку</a:t>
            </a:r>
            <a:r>
              <a:rPr lang="ru-RU" sz="2200" dirty="0" smtClean="0">
                <a:latin typeface="Book Antiqua" pitchFamily="18" charset="0"/>
              </a:rPr>
              <a:t>, </a:t>
            </a:r>
            <a:r>
              <a:rPr lang="ru-RU" sz="2200" dirty="0" err="1" smtClean="0">
                <a:latin typeface="Book Antiqua" pitchFamily="18" charset="0"/>
              </a:rPr>
              <a:t>лікував</a:t>
            </a:r>
            <a:r>
              <a:rPr lang="ru-RU" sz="2200" dirty="0" smtClean="0">
                <a:latin typeface="Book Antiqua" pitchFamily="18" charset="0"/>
              </a:rPr>
              <a:t> </a:t>
            </a:r>
            <a:r>
              <a:rPr lang="ru-RU" sz="2200" dirty="0" err="1" smtClean="0">
                <a:latin typeface="Book Antiqua" pitchFamily="18" charset="0"/>
              </a:rPr>
              <a:t>хворих</a:t>
            </a:r>
            <a:r>
              <a:rPr lang="ru-RU" sz="2200" dirty="0" smtClean="0">
                <a:latin typeface="Book Antiqua" pitchFamily="18" charset="0"/>
              </a:rPr>
              <a:t> у </a:t>
            </a:r>
            <a:r>
              <a:rPr lang="ru-RU" sz="2200" dirty="0" err="1" smtClean="0">
                <a:latin typeface="Book Antiqua" pitchFamily="18" charset="0"/>
              </a:rPr>
              <a:t>заснованій</a:t>
            </a:r>
            <a:r>
              <a:rPr lang="ru-RU" sz="2200" dirty="0" smtClean="0">
                <a:latin typeface="Book Antiqua" pitchFamily="18" charset="0"/>
              </a:rPr>
              <a:t> ним </a:t>
            </a:r>
            <a:r>
              <a:rPr lang="ru-RU" sz="2200" dirty="0" err="1" smtClean="0">
                <a:latin typeface="Book Antiqua" pitchFamily="18" charset="0"/>
              </a:rPr>
              <a:t>лікарні</a:t>
            </a:r>
            <a:r>
              <a:rPr lang="ru-RU" sz="2200" dirty="0" smtClean="0">
                <a:latin typeface="Book Antiqua" pitchFamily="18" charset="0"/>
              </a:rPr>
              <a:t>.</a:t>
            </a:r>
            <a:endParaRPr lang="ru-RU" sz="2200" dirty="0">
              <a:latin typeface="Book Antiqua" pitchFamily="18" charset="0"/>
            </a:endParaRPr>
          </a:p>
        </p:txBody>
      </p:sp>
    </p:spTree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Administrator\Рабочий стол\пирогов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85728"/>
            <a:ext cx="6786610" cy="3680606"/>
          </a:xfrm>
          <a:prstGeom prst="rect">
            <a:avLst/>
          </a:prstGeom>
          <a:noFill/>
        </p:spPr>
      </p:pic>
      <p:pic>
        <p:nvPicPr>
          <p:cNvPr id="4099" name="Picture 3" descr="C:\Documents and Settings\Administrator\Рабочий стол\пирогов\unnamed (5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3071810"/>
            <a:ext cx="6000792" cy="34671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8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3438" y="500042"/>
            <a:ext cx="3971924" cy="55546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i="1" dirty="0" smtClean="0"/>
              <a:t> </a:t>
            </a:r>
          </a:p>
          <a:p>
            <a:pPr algn="ctr">
              <a:buNone/>
            </a:pPr>
            <a:r>
              <a:rPr lang="ru-RU" sz="2200" dirty="0" smtClean="0"/>
              <a:t>         </a:t>
            </a:r>
            <a:r>
              <a:rPr lang="uk-UA" sz="2200" dirty="0" smtClean="0">
                <a:latin typeface="Book Antiqua" pitchFamily="18" charset="0"/>
              </a:rPr>
              <a:t>М. І. Пирогов</a:t>
            </a:r>
            <a:r>
              <a:rPr lang="ru-RU" sz="2200" dirty="0" smtClean="0">
                <a:latin typeface="Book Antiqua" pitchFamily="18" charset="0"/>
              </a:rPr>
              <a:t> – </a:t>
            </a:r>
            <a:r>
              <a:rPr lang="ru-RU" sz="2200" dirty="0" err="1" smtClean="0">
                <a:latin typeface="Book Antiqua" pitchFamily="18" charset="0"/>
              </a:rPr>
              <a:t>видатний</a:t>
            </a:r>
            <a:r>
              <a:rPr lang="ru-RU" sz="2200" dirty="0" smtClean="0">
                <a:latin typeface="Book Antiqua" pitchFamily="18" charset="0"/>
              </a:rPr>
              <a:t> </a:t>
            </a:r>
            <a:r>
              <a:rPr lang="ru-RU" sz="2200" dirty="0" err="1" smtClean="0">
                <a:latin typeface="Book Antiqua" pitchFamily="18" charset="0"/>
              </a:rPr>
              <a:t>вчений</a:t>
            </a:r>
            <a:r>
              <a:rPr lang="ru-RU" sz="2200" dirty="0" smtClean="0">
                <a:latin typeface="Book Antiqua" pitchFamily="18" charset="0"/>
              </a:rPr>
              <a:t>, </a:t>
            </a:r>
            <a:r>
              <a:rPr lang="ru-RU" sz="2200" dirty="0" err="1" smtClean="0">
                <a:latin typeface="Book Antiqua" pitchFamily="18" charset="0"/>
              </a:rPr>
              <a:t>лікар</a:t>
            </a:r>
            <a:r>
              <a:rPr lang="ru-RU" sz="2200" dirty="0" smtClean="0">
                <a:latin typeface="Book Antiqua" pitchFamily="18" charset="0"/>
              </a:rPr>
              <a:t>, </a:t>
            </a:r>
            <a:r>
              <a:rPr lang="ru-RU" sz="2200" dirty="0" err="1" smtClean="0">
                <a:latin typeface="Book Antiqua" pitchFamily="18" charset="0"/>
              </a:rPr>
              <a:t>засновник</a:t>
            </a:r>
            <a:r>
              <a:rPr lang="ru-RU" sz="2200" dirty="0" smtClean="0">
                <a:latin typeface="Book Antiqua" pitchFamily="18" charset="0"/>
              </a:rPr>
              <a:t> </a:t>
            </a:r>
            <a:r>
              <a:rPr lang="ru-RU" sz="2200" dirty="0" err="1" smtClean="0">
                <a:latin typeface="Book Antiqua" pitchFamily="18" charset="0"/>
              </a:rPr>
              <a:t>воєнно-польової</a:t>
            </a:r>
            <a:r>
              <a:rPr lang="ru-RU" sz="2200" dirty="0" smtClean="0">
                <a:latin typeface="Book Antiqua" pitchFamily="18" charset="0"/>
              </a:rPr>
              <a:t> </a:t>
            </a:r>
            <a:r>
              <a:rPr lang="ru-RU" sz="2200" dirty="0" err="1" smtClean="0">
                <a:latin typeface="Book Antiqua" pitchFamily="18" charset="0"/>
              </a:rPr>
              <a:t>хірургії</a:t>
            </a:r>
            <a:r>
              <a:rPr lang="ru-RU" sz="2200" dirty="0" smtClean="0">
                <a:latin typeface="Book Antiqua" pitchFamily="18" charset="0"/>
              </a:rPr>
              <a:t>, </a:t>
            </a:r>
            <a:r>
              <a:rPr lang="ru-RU" sz="2200" dirty="0" err="1" smtClean="0">
                <a:latin typeface="Book Antiqua" pitchFamily="18" charset="0"/>
              </a:rPr>
              <a:t>увійшов</a:t>
            </a:r>
            <a:r>
              <a:rPr lang="ru-RU" sz="2200" dirty="0" smtClean="0">
                <a:latin typeface="Book Antiqua" pitchFamily="18" charset="0"/>
              </a:rPr>
              <a:t> в </a:t>
            </a:r>
            <a:r>
              <a:rPr lang="ru-RU" sz="2200" dirty="0" err="1" smtClean="0">
                <a:latin typeface="Book Antiqua" pitchFamily="18" charset="0"/>
              </a:rPr>
              <a:t>історію</a:t>
            </a:r>
            <a:r>
              <a:rPr lang="ru-RU" sz="2200" dirty="0" smtClean="0">
                <a:latin typeface="Book Antiqua" pitchFamily="18" charset="0"/>
              </a:rPr>
              <a:t> </a:t>
            </a:r>
            <a:r>
              <a:rPr lang="ru-RU" sz="2200" dirty="0" err="1" smtClean="0">
                <a:latin typeface="Book Antiqua" pitchFamily="18" charset="0"/>
              </a:rPr>
              <a:t>громадсько-педагогічного</a:t>
            </a:r>
            <a:r>
              <a:rPr lang="ru-RU" sz="2200" dirty="0" smtClean="0">
                <a:latin typeface="Book Antiqua" pitchFamily="18" charset="0"/>
              </a:rPr>
              <a:t> </a:t>
            </a:r>
            <a:r>
              <a:rPr lang="ru-RU" sz="2200" dirty="0" err="1" smtClean="0">
                <a:latin typeface="Book Antiqua" pitchFamily="18" charset="0"/>
              </a:rPr>
              <a:t>руху</a:t>
            </a:r>
            <a:r>
              <a:rPr lang="ru-RU" sz="2200" dirty="0" smtClean="0">
                <a:latin typeface="Book Antiqua" pitchFamily="18" charset="0"/>
              </a:rPr>
              <a:t> як теоретик у </a:t>
            </a:r>
            <a:r>
              <a:rPr lang="ru-RU" sz="2200" dirty="0" err="1" smtClean="0">
                <a:latin typeface="Book Antiqua" pitchFamily="18" charset="0"/>
              </a:rPr>
              <a:t>галузі</a:t>
            </a:r>
            <a:r>
              <a:rPr lang="ru-RU" sz="2200" dirty="0" smtClean="0">
                <a:latin typeface="Book Antiqua" pitchFamily="18" charset="0"/>
              </a:rPr>
              <a:t> </a:t>
            </a:r>
            <a:r>
              <a:rPr lang="ru-RU" sz="2200" dirty="0" err="1" smtClean="0">
                <a:latin typeface="Book Antiqua" pitchFamily="18" charset="0"/>
              </a:rPr>
              <a:t>педагогіки</a:t>
            </a:r>
            <a:r>
              <a:rPr lang="ru-RU" sz="2200" dirty="0" smtClean="0">
                <a:latin typeface="Book Antiqua" pitchFamily="18" charset="0"/>
              </a:rPr>
              <a:t> </a:t>
            </a:r>
            <a:r>
              <a:rPr lang="ru-RU" sz="2200" dirty="0" err="1" smtClean="0">
                <a:latin typeface="Book Antiqua" pitchFamily="18" charset="0"/>
              </a:rPr>
              <a:t>і</a:t>
            </a:r>
            <a:r>
              <a:rPr lang="ru-RU" sz="2200" dirty="0" smtClean="0">
                <a:latin typeface="Book Antiqua" pitchFamily="18" charset="0"/>
              </a:rPr>
              <a:t> </a:t>
            </a:r>
            <a:r>
              <a:rPr lang="ru-RU" sz="2200" dirty="0" err="1" smtClean="0">
                <a:latin typeface="Book Antiqua" pitchFamily="18" charset="0"/>
              </a:rPr>
              <a:t>організатор</a:t>
            </a:r>
            <a:r>
              <a:rPr lang="ru-RU" sz="2200" dirty="0" smtClean="0">
                <a:latin typeface="Book Antiqua" pitchFamily="18" charset="0"/>
              </a:rPr>
              <a:t> </a:t>
            </a:r>
            <a:r>
              <a:rPr lang="ru-RU" sz="2200" dirty="0" err="1" smtClean="0">
                <a:latin typeface="Book Antiqua" pitchFamily="18" charset="0"/>
              </a:rPr>
              <a:t>народної</a:t>
            </a:r>
            <a:r>
              <a:rPr lang="ru-RU" sz="2200" dirty="0" smtClean="0">
                <a:latin typeface="Book Antiqua" pitchFamily="18" charset="0"/>
              </a:rPr>
              <a:t> </a:t>
            </a:r>
            <a:r>
              <a:rPr lang="ru-RU" sz="2200" dirty="0" err="1" smtClean="0">
                <a:latin typeface="Book Antiqua" pitchFamily="18" charset="0"/>
              </a:rPr>
              <a:t>освіти</a:t>
            </a:r>
            <a:r>
              <a:rPr lang="ru-RU" sz="2200" dirty="0" smtClean="0">
                <a:latin typeface="Book Antiqua" pitchFamily="18" charset="0"/>
              </a:rPr>
              <a:t>.</a:t>
            </a:r>
            <a:r>
              <a:rPr lang="ru-RU" sz="2200" dirty="0" smtClean="0"/>
              <a:t> </a:t>
            </a:r>
          </a:p>
          <a:p>
            <a:pPr algn="ctr">
              <a:buNone/>
            </a:pPr>
            <a:r>
              <a:rPr lang="ru-RU" sz="2200" dirty="0" smtClean="0">
                <a:latin typeface="Book Antiqua" pitchFamily="18" charset="0"/>
              </a:rPr>
              <a:t>        </a:t>
            </a:r>
            <a:r>
              <a:rPr lang="ru-RU" sz="2200" dirty="0" err="1" smtClean="0">
                <a:latin typeface="Book Antiqua" pitchFamily="18" charset="0"/>
              </a:rPr>
              <a:t>Його</a:t>
            </a:r>
            <a:r>
              <a:rPr lang="ru-RU" sz="2200" dirty="0" smtClean="0">
                <a:latin typeface="Book Antiqua" pitchFamily="18" charset="0"/>
              </a:rPr>
              <a:t> </a:t>
            </a:r>
            <a:r>
              <a:rPr lang="ru-RU" sz="2200" dirty="0" err="1" smtClean="0">
                <a:latin typeface="Book Antiqua" pitchFamily="18" charset="0"/>
              </a:rPr>
              <a:t>діяльність</a:t>
            </a:r>
            <a:r>
              <a:rPr lang="ru-RU" sz="2200" dirty="0" smtClean="0">
                <a:latin typeface="Book Antiqua" pitchFamily="18" charset="0"/>
              </a:rPr>
              <a:t> мала великий </a:t>
            </a:r>
            <a:r>
              <a:rPr lang="ru-RU" sz="2200" dirty="0" err="1" smtClean="0">
                <a:latin typeface="Book Antiqua" pitchFamily="18" charset="0"/>
              </a:rPr>
              <a:t>вплив</a:t>
            </a:r>
            <a:r>
              <a:rPr lang="ru-RU" sz="2200" dirty="0" smtClean="0">
                <a:latin typeface="Book Antiqua" pitchFamily="18" charset="0"/>
              </a:rPr>
              <a:t> на </a:t>
            </a:r>
            <a:r>
              <a:rPr lang="ru-RU" sz="2200" dirty="0" err="1" smtClean="0">
                <a:latin typeface="Book Antiqua" pitchFamily="18" charset="0"/>
              </a:rPr>
              <a:t>розвиток</a:t>
            </a:r>
            <a:r>
              <a:rPr lang="ru-RU" sz="2200" dirty="0" smtClean="0">
                <a:latin typeface="Book Antiqua" pitchFamily="18" charset="0"/>
              </a:rPr>
              <a:t> </a:t>
            </a:r>
            <a:r>
              <a:rPr lang="ru-RU" sz="2200" dirty="0" err="1" smtClean="0">
                <a:latin typeface="Book Antiqua" pitchFamily="18" charset="0"/>
              </a:rPr>
              <a:t>педагогічної</a:t>
            </a:r>
            <a:r>
              <a:rPr lang="ru-RU" sz="2200" dirty="0" smtClean="0">
                <a:latin typeface="Book Antiqua" pitchFamily="18" charset="0"/>
              </a:rPr>
              <a:t> науки та </a:t>
            </a:r>
            <a:r>
              <a:rPr lang="ru-RU" sz="2200" dirty="0" err="1" smtClean="0">
                <a:latin typeface="Book Antiqua" pitchFamily="18" charset="0"/>
              </a:rPr>
              <a:t>народної</a:t>
            </a:r>
            <a:r>
              <a:rPr lang="ru-RU" sz="2200" dirty="0" smtClean="0">
                <a:latin typeface="Book Antiqua" pitchFamily="18" charset="0"/>
              </a:rPr>
              <a:t> </a:t>
            </a:r>
            <a:r>
              <a:rPr lang="ru-RU" sz="2200" dirty="0" err="1" smtClean="0">
                <a:latin typeface="Book Antiqua" pitchFamily="18" charset="0"/>
              </a:rPr>
              <a:t>освіти</a:t>
            </a:r>
            <a:r>
              <a:rPr lang="ru-RU" sz="2200" dirty="0" smtClean="0">
                <a:latin typeface="Book Antiqua" pitchFamily="18" charset="0"/>
              </a:rPr>
              <a:t> на </a:t>
            </a:r>
            <a:r>
              <a:rPr lang="ru-RU" sz="2200" dirty="0" err="1" smtClean="0">
                <a:latin typeface="Book Antiqua" pitchFamily="18" charset="0"/>
              </a:rPr>
              <a:t>Україні</a:t>
            </a:r>
            <a:r>
              <a:rPr lang="ru-RU" sz="2000" dirty="0" smtClean="0">
                <a:latin typeface="Book Antiqua" pitchFamily="18" charset="0"/>
              </a:rPr>
              <a:t>.</a:t>
            </a:r>
            <a:endParaRPr lang="ru-RU" sz="2000" dirty="0">
              <a:latin typeface="Book Antiqua" pitchFamily="18" charset="0"/>
            </a:endParaRPr>
          </a:p>
        </p:txBody>
      </p:sp>
      <p:pic>
        <p:nvPicPr>
          <p:cNvPr id="3074" name="Picture 2" descr="C:\Documents and Settings\Administrator\Рабочий стол\пирогов\0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500042"/>
            <a:ext cx="4572032" cy="5500726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700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57818" y="1285860"/>
            <a:ext cx="321471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err="1" smtClean="0">
                <a:latin typeface="Book Antiqua" pitchFamily="18" charset="0"/>
              </a:rPr>
              <a:t>М.І.Пирогов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був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єдиним</a:t>
            </a:r>
            <a:r>
              <a:rPr lang="ru-RU" sz="2000" dirty="0" smtClean="0">
                <a:latin typeface="Book Antiqua" pitchFamily="18" charset="0"/>
              </a:rPr>
              <a:t> попечителем </a:t>
            </a:r>
            <a:r>
              <a:rPr lang="ru-RU" sz="2000" dirty="0" err="1" smtClean="0">
                <a:latin typeface="Book Antiqua" pitchFamily="18" charset="0"/>
              </a:rPr>
              <a:t>навчальних</a:t>
            </a:r>
            <a:r>
              <a:rPr lang="ru-RU" sz="2000" dirty="0" smtClean="0">
                <a:latin typeface="Book Antiqua" pitchFamily="18" charset="0"/>
              </a:rPr>
              <a:t> округ</a:t>
            </a:r>
            <a:r>
              <a:rPr lang="uk-UA" sz="2000" dirty="0" smtClean="0">
                <a:latin typeface="Book Antiqua" pitchFamily="18" charset="0"/>
              </a:rPr>
              <a:t>і</a:t>
            </a:r>
            <a:r>
              <a:rPr lang="ru-RU" sz="2000" dirty="0" smtClean="0">
                <a:latin typeface="Book Antiqua" pitchFamily="18" charset="0"/>
              </a:rPr>
              <a:t>в, </a:t>
            </a:r>
            <a:r>
              <a:rPr lang="ru-RU" sz="2000" dirty="0" err="1" smtClean="0">
                <a:latin typeface="Book Antiqua" pitchFamily="18" charset="0"/>
              </a:rPr>
              <a:t>який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отримав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цю</a:t>
            </a:r>
            <a:r>
              <a:rPr lang="ru-RU" sz="2000" dirty="0" smtClean="0">
                <a:latin typeface="Book Antiqua" pitchFamily="18" charset="0"/>
              </a:rPr>
              <a:t> посаду не </a:t>
            </a:r>
            <a:r>
              <a:rPr lang="ru-RU" sz="2000" dirty="0" err="1" smtClean="0">
                <a:latin typeface="Book Antiqua" pitchFamily="18" charset="0"/>
              </a:rPr>
              <a:t>завдяки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військовим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чи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управлінським</a:t>
            </a:r>
            <a:r>
              <a:rPr lang="ru-RU" sz="2000" dirty="0" smtClean="0">
                <a:latin typeface="Book Antiqua" pitchFamily="18" charset="0"/>
              </a:rPr>
              <a:t> заслугам, </a:t>
            </a:r>
            <a:r>
              <a:rPr lang="ru-RU" sz="2000" dirty="0" err="1" smtClean="0">
                <a:latin typeface="Book Antiqua" pitchFamily="18" charset="0"/>
              </a:rPr>
              <a:t>але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лише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завдяки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своїй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освіченості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і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науковим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працям</a:t>
            </a:r>
            <a:r>
              <a:rPr lang="ru-RU" sz="2000" dirty="0" smtClean="0">
                <a:latin typeface="Book Antiqua" pitchFamily="18" charset="0"/>
              </a:rPr>
              <a:t>. </a:t>
            </a:r>
            <a:endParaRPr lang="ru-RU" sz="2000" dirty="0">
              <a:latin typeface="Book Antiqua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492919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 smtClean="0"/>
              <a:t> </a:t>
            </a:r>
            <a:endParaRPr lang="ru-RU" sz="1600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297905">
            <a:off x="1000100" y="1142984"/>
            <a:ext cx="3714776" cy="4000528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900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71934" y="385762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i="1" dirty="0" smtClean="0">
                <a:latin typeface="Book Antiqua" pitchFamily="18" charset="0"/>
              </a:rPr>
              <a:t> </a:t>
            </a:r>
            <a:endParaRPr lang="ru-RU" i="1" dirty="0">
              <a:latin typeface="Book Antiqu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6248" y="228599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i="1" dirty="0" smtClean="0">
                <a:latin typeface="Book Antiqua" pitchFamily="18" charset="0"/>
              </a:rPr>
              <a:t>Сочинения Н. И. Пирогова. Т. 1. - СПб. : Типография М.М. Стасюлевича, 1887. - 525 с. : с порт. </a:t>
            </a:r>
            <a:endParaRPr lang="ru-RU" i="1" dirty="0">
              <a:latin typeface="Book Antiqua" pitchFamily="18" charset="0"/>
            </a:endParaRPr>
          </a:p>
        </p:txBody>
      </p:sp>
      <p:pic>
        <p:nvPicPr>
          <p:cNvPr id="7" name="Рисунок 6" descr="C:\Documents and Settings\Administrator\Local Settings\Temporary Internet Files\Content.Word\D6679116-CF0D-4619-B3F5-CF296DD6BAC9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928670"/>
            <a:ext cx="2674381" cy="4076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Documents and Settings\Administrator\Local Settings\Temporary Internet Files\Content.Word\5C243D75-48F2-44EA-9637-E2CD6E57EBCD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3071810"/>
            <a:ext cx="2216326" cy="3128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4357686" y="3929066"/>
            <a:ext cx="45005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 err="1" smtClean="0">
                <a:latin typeface="Book Antiqua" pitchFamily="18" charset="0"/>
              </a:rPr>
              <a:t>Счинения</a:t>
            </a:r>
            <a:r>
              <a:rPr lang="ru-RU" i="1" dirty="0" smtClean="0">
                <a:latin typeface="Book Antiqua" pitchFamily="18" charset="0"/>
              </a:rPr>
              <a:t> Н. И. Пирогова. Т. 2. - СПб. : Типография М.М. Стасюлевича, 1887. - 554 с. : с порт. </a:t>
            </a:r>
            <a:endParaRPr lang="ru-RU" dirty="0"/>
          </a:p>
        </p:txBody>
      </p:sp>
    </p:spTree>
  </p:cSld>
  <p:clrMapOvr>
    <a:masterClrMapping/>
  </p:clrMapOvr>
  <p:transition spd="slow" advClick="0" advTm="700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14744" y="4214818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000" i="1" dirty="0" err="1" smtClean="0">
                <a:latin typeface="Book Antiqua" pitchFamily="18" charset="0"/>
              </a:rPr>
              <a:t>Счинения</a:t>
            </a:r>
            <a:r>
              <a:rPr lang="ru-RU" sz="2000" i="1" dirty="0" smtClean="0">
                <a:latin typeface="Book Antiqua" pitchFamily="18" charset="0"/>
              </a:rPr>
              <a:t> Н. И. Пирогова : издание в память столетия со дня рождения Николая Ивановича Пирогова, 1810 - 13 ноября -1910. Т. 2 : </a:t>
            </a:r>
            <a:r>
              <a:rPr lang="ru-RU" sz="2000" i="1" dirty="0" err="1" smtClean="0">
                <a:latin typeface="Book Antiqua" pitchFamily="18" charset="0"/>
              </a:rPr>
              <a:t>Воросы</a:t>
            </a:r>
            <a:r>
              <a:rPr lang="ru-RU" sz="2000" i="1" dirty="0" smtClean="0">
                <a:latin typeface="Book Antiqua" pitchFamily="18" charset="0"/>
              </a:rPr>
              <a:t> жизни. Дневник старого врача. - К. : Типография П. П. Сойкина, 1910. - 681 с. : с порт. - </a:t>
            </a:r>
            <a:r>
              <a:rPr lang="ru-RU" sz="2000" i="1" dirty="0" err="1" smtClean="0">
                <a:latin typeface="Book Antiqua" pitchFamily="18" charset="0"/>
              </a:rPr>
              <a:t>Изание</a:t>
            </a:r>
            <a:r>
              <a:rPr lang="ru-RU" sz="2000" i="1" dirty="0" smtClean="0">
                <a:latin typeface="Book Antiqua" pitchFamily="18" charset="0"/>
              </a:rPr>
              <a:t> </a:t>
            </a:r>
            <a:r>
              <a:rPr lang="ru-RU" sz="2000" i="1" dirty="0" err="1" smtClean="0">
                <a:latin typeface="Book Antiqua" pitchFamily="18" charset="0"/>
              </a:rPr>
              <a:t>Пироговского</a:t>
            </a:r>
            <a:r>
              <a:rPr lang="ru-RU" sz="2000" i="1" dirty="0" smtClean="0">
                <a:latin typeface="Book Antiqua" pitchFamily="18" charset="0"/>
              </a:rPr>
              <a:t> </a:t>
            </a:r>
            <a:r>
              <a:rPr lang="ru-RU" sz="2000" i="1" dirty="0" err="1" smtClean="0">
                <a:latin typeface="Book Antiqua" pitchFamily="18" charset="0"/>
              </a:rPr>
              <a:t>Т-ва</a:t>
            </a:r>
            <a:r>
              <a:rPr lang="ru-RU" sz="2000" i="1" dirty="0" smtClean="0">
                <a:latin typeface="Book Antiqua" pitchFamily="18" charset="0"/>
              </a:rPr>
              <a:t>. </a:t>
            </a:r>
            <a:endParaRPr lang="ru-RU" sz="2000" dirty="0">
              <a:latin typeface="Book Antiqua" pitchFamily="18" charset="0"/>
            </a:endParaRPr>
          </a:p>
        </p:txBody>
      </p:sp>
      <p:pic>
        <p:nvPicPr>
          <p:cNvPr id="6" name="Рисунок 5" descr="C:\Documents and Settings\Administrator\Local Settings\Temporary Internet Files\Content.Word\E7BF0847-C113-4BDB-A8A4-DC9401CDCE51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137660">
            <a:off x="617361" y="445570"/>
            <a:ext cx="2657652" cy="4060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Documents and Settings\Administrator\Local Settings\Temporary Internet Files\Content.Word\B3C761A0-9517-4320-82A9-4EB54A5CD276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2500306"/>
            <a:ext cx="2823805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3857620" y="1857364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i="1" dirty="0" smtClean="0">
                <a:latin typeface="Book Antiqua" pitchFamily="18" charset="0"/>
              </a:rPr>
              <a:t>Сочинения Н. И. Пирогова : изд. в память столетия со дня рождения Николая Ивановича Пирогова, 1810 - 13 ноября -1910. Т. 1 : Педагогические и публицистические статьи. - К. : Типография П. П. Сойкина, 1910. - 962 с. : с порт. - </a:t>
            </a:r>
            <a:r>
              <a:rPr lang="ru-RU" i="1" dirty="0" err="1" smtClean="0">
                <a:latin typeface="Book Antiqua" pitchFamily="18" charset="0"/>
              </a:rPr>
              <a:t>Изание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Пироговского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Т-ва</a:t>
            </a:r>
            <a:r>
              <a:rPr lang="ru-RU" i="1" dirty="0" smtClean="0">
                <a:latin typeface="Book Antiqua" pitchFamily="18" charset="0"/>
              </a:rPr>
              <a:t>.</a:t>
            </a:r>
            <a:endParaRPr lang="ru-RU" dirty="0"/>
          </a:p>
        </p:txBody>
      </p:sp>
    </p:spTree>
  </p:cSld>
  <p:clrMapOvr>
    <a:masterClrMapping/>
  </p:clrMapOvr>
  <p:transition spd="slow" advClick="0" advTm="700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4143372" y="785795"/>
            <a:ext cx="4000528" cy="5047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Письмо Н. И. Пирогова / Н. И. Пирогова // </a:t>
            </a:r>
            <a:r>
              <a:rPr kumimoji="0" lang="uk-UA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Исторический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Весник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. – 1885. – Кн. 2, </a:t>
            </a:r>
            <a:r>
              <a:rPr kumimoji="0" lang="uk-UA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год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6, т. 19, </a:t>
            </a:r>
            <a:r>
              <a:rPr kumimoji="0" lang="uk-UA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апрель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. – С. 240 - 241. – В </a:t>
            </a:r>
            <a:r>
              <a:rPr kumimoji="0" lang="uk-UA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разд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. : Из </a:t>
            </a:r>
            <a:r>
              <a:rPr kumimoji="0" lang="uk-UA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прошлого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i="1" dirty="0" smtClean="0"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lang="uk-UA" i="1" dirty="0" err="1" smtClean="0"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Предсмертная</a:t>
            </a:r>
            <a:r>
              <a:rPr lang="uk-UA" i="1" dirty="0" smtClean="0"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записка </a:t>
            </a:r>
            <a:r>
              <a:rPr lang="uk-UA" i="1" dirty="0" err="1" smtClean="0"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Николая</a:t>
            </a:r>
            <a:r>
              <a:rPr lang="uk-UA" i="1" dirty="0" smtClean="0"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i="1" dirty="0" err="1" smtClean="0"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Ивановича</a:t>
            </a:r>
            <a:r>
              <a:rPr lang="uk-UA" i="1" dirty="0" smtClean="0"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Пирогова // </a:t>
            </a:r>
            <a:r>
              <a:rPr lang="uk-UA" i="1" dirty="0" err="1" smtClean="0"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Русская</a:t>
            </a:r>
            <a:r>
              <a:rPr lang="uk-UA" i="1" dirty="0" smtClean="0"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старина. – 1887. – 18-й </a:t>
            </a:r>
            <a:r>
              <a:rPr lang="uk-UA" i="1" dirty="0" err="1" smtClean="0"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год</a:t>
            </a:r>
            <a:r>
              <a:rPr lang="uk-UA" i="1" dirty="0" smtClean="0"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, т. 53, </a:t>
            </a:r>
            <a:r>
              <a:rPr lang="uk-UA" i="1" dirty="0" err="1" smtClean="0"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январь</a:t>
            </a:r>
            <a:r>
              <a:rPr lang="uk-UA" i="1" dirty="0" smtClean="0"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. – С. 133 – 180.</a:t>
            </a:r>
            <a:endParaRPr lang="ru-RU" i="1" dirty="0" smtClean="0">
              <a:latin typeface="Book Antiqua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    Николай Иванович Пирогов : о </a:t>
            </a:r>
            <a:r>
              <a:rPr kumimoji="0" lang="uk-UA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преобразовании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Одесского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лицея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в </a:t>
            </a:r>
            <a:r>
              <a:rPr kumimoji="0" lang="uk-UA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университет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// </a:t>
            </a:r>
            <a:r>
              <a:rPr kumimoji="0" lang="uk-UA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Русская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старина. – 1887. – 18-й </a:t>
            </a:r>
            <a:r>
              <a:rPr kumimoji="0" lang="uk-UA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год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, т. 56, </a:t>
            </a:r>
            <a:r>
              <a:rPr kumimoji="0" lang="uk-UA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ноябрь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. – С. 816 - 818.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</a:endParaRPr>
          </a:p>
        </p:txBody>
      </p:sp>
      <p:pic>
        <p:nvPicPr>
          <p:cNvPr id="4" name="Рисунок 3" descr="C:\Documents and Settings\Administrator\Local Settings\Temporary Internet Files\Content.Word\2BC905E6-67A9-42BE-9726-D9819234312C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296518">
            <a:off x="632837" y="328310"/>
            <a:ext cx="2724895" cy="313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Documents and Settings\Administrator\Local Settings\Temporary Internet Files\Content.Word\D1FA5B91-2EC8-4B14-AEE6-511ECC6504C8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808124">
            <a:off x="553221" y="2644761"/>
            <a:ext cx="2264967" cy="3231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Administrator\Local Settings\Temporary Internet Files\Content.Word\6F96749D-A875-4082-953F-CFE7397BCB7D.JPE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85918" y="3429000"/>
            <a:ext cx="2071702" cy="3171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700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143504" y="285728"/>
            <a:ext cx="3214710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uk-UA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60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uk-UA" i="1" smtClean="0"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Штра</a:t>
            </a:r>
            <a:r>
              <a:rPr lang="ru-RU" i="1" smtClean="0">
                <a:latin typeface="Book Antiqua" pitchFamily="18" charset="0"/>
              </a:rPr>
              <a:t>й</a:t>
            </a:r>
            <a:r>
              <a:rPr lang="uk-UA" i="1" smtClean="0"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х, С. Я.  Николай Иванович Пирогов, его жизнь и педагогическая проповедь / С. Я. Штрайх // Вестник воспитания. – 1906. – Год 17, №8 (ноябрь). – С. 1-12.          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uk-UA" i="1" smtClean="0">
              <a:latin typeface="Book Antiqua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uk-UA" i="1" smtClean="0"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 Штрайх</a:t>
            </a:r>
            <a:r>
              <a:rPr lang="uk-UA" i="1" dirty="0" smtClean="0"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, С. Я.  </a:t>
            </a:r>
            <a:r>
              <a:rPr lang="uk-UA" i="1" dirty="0" err="1" smtClean="0"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Новые</a:t>
            </a:r>
            <a:r>
              <a:rPr lang="uk-UA" i="1" dirty="0" smtClean="0"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письма Н. И. Пирогова к невесте. / С. Я. </a:t>
            </a:r>
            <a:r>
              <a:rPr lang="uk-UA" i="1" dirty="0" err="1" smtClean="0"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Штрайх</a:t>
            </a:r>
            <a:r>
              <a:rPr lang="uk-UA" i="1" dirty="0" smtClean="0"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// </a:t>
            </a:r>
            <a:r>
              <a:rPr lang="uk-UA" i="1" dirty="0" err="1" smtClean="0"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Русская</a:t>
            </a:r>
            <a:r>
              <a:rPr lang="uk-UA" i="1" dirty="0" smtClean="0"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школа. – 1915. – Год 26, №3 (</a:t>
            </a:r>
            <a:r>
              <a:rPr lang="uk-UA" i="1" dirty="0" err="1" smtClean="0"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март</a:t>
            </a:r>
            <a:r>
              <a:rPr lang="uk-UA" i="1" dirty="0" smtClean="0"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). – С</a:t>
            </a:r>
            <a:r>
              <a:rPr lang="uk-UA" i="1" smtClean="0"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. 1-2.</a:t>
            </a:r>
            <a:endParaRPr lang="uk-UA" i="1" dirty="0" smtClean="0">
              <a:latin typeface="Book Antiqua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uk-UA" i="1" dirty="0" smtClean="0"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uk-UA" i="1" smtClean="0"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Штрайх, С. Я.  Письма Н. И. Пирогова о любви, о детях, о дуализме души, о сомнении и пр. / С. Я. Штрайх // Русская школа. – 1915. – Год 26, №3 (март). –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uk-UA" i="1" smtClean="0"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С. 3-19.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i="1" smtClean="0"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160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Documents and Settings\Administrator\Local Settings\Temporary Internet Files\Content.Word\1D05BCC6-4005-4929-B269-566D7302DE02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57166"/>
            <a:ext cx="3429024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Documents and Settings\Administrator\Local Settings\Temporary Internet Files\Content.Word\072E51AF-1E40-473B-A8BD-CB4CE88A4408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33833">
            <a:off x="1681500" y="2626458"/>
            <a:ext cx="2790626" cy="3876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700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857356" y="785794"/>
            <a:ext cx="485778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err="1" smtClean="0">
                <a:latin typeface="Book Antiqua" pitchFamily="18" charset="0"/>
              </a:rPr>
              <a:t>Своєю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жвавою</a:t>
            </a:r>
            <a:r>
              <a:rPr lang="ru-RU" sz="2000" dirty="0" smtClean="0">
                <a:latin typeface="Book Antiqua" pitchFamily="18" charset="0"/>
              </a:rPr>
              <a:t>, </a:t>
            </a:r>
            <a:r>
              <a:rPr lang="ru-RU" sz="2000" dirty="0" err="1" smtClean="0">
                <a:latin typeface="Book Antiqua" pitchFamily="18" charset="0"/>
              </a:rPr>
              <a:t>глибоко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плідною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адміністративно-педагогічною</a:t>
            </a:r>
            <a:r>
              <a:rPr lang="ru-RU" sz="2000" dirty="0" smtClean="0">
                <a:latin typeface="Book Antiqua" pitchFamily="18" charset="0"/>
              </a:rPr>
              <a:t> та </a:t>
            </a:r>
            <a:r>
              <a:rPr lang="ru-RU" sz="2000" dirty="0" err="1" smtClean="0">
                <a:latin typeface="Book Antiqua" pitchFamily="18" charset="0"/>
              </a:rPr>
              <a:t>науково-літературною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діяльністю</a:t>
            </a:r>
            <a:r>
              <a:rPr lang="ru-RU" sz="2000" dirty="0" smtClean="0">
                <a:latin typeface="Book Antiqua" pitchFamily="18" charset="0"/>
              </a:rPr>
              <a:t> Пирогов привернув </a:t>
            </a:r>
            <a:r>
              <a:rPr lang="ru-RU" sz="2000" dirty="0" err="1" smtClean="0">
                <a:latin typeface="Book Antiqua" pitchFamily="18" charset="0"/>
              </a:rPr>
              <a:t>увагу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всіх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передових</a:t>
            </a:r>
            <a:r>
              <a:rPr lang="ru-RU" sz="2000" dirty="0" smtClean="0">
                <a:latin typeface="Book Antiqua" pitchFamily="18" charset="0"/>
              </a:rPr>
              <a:t>, </a:t>
            </a:r>
            <a:r>
              <a:rPr lang="ru-RU" sz="2000" dirty="0" err="1" smtClean="0">
                <a:latin typeface="Book Antiqua" pitchFamily="18" charset="0"/>
              </a:rPr>
              <a:t>прогресивних</a:t>
            </a:r>
            <a:r>
              <a:rPr lang="ru-RU" sz="2000" dirty="0" smtClean="0">
                <a:latin typeface="Book Antiqua" pitchFamily="18" charset="0"/>
              </a:rPr>
              <a:t> сил </a:t>
            </a:r>
            <a:r>
              <a:rPr lang="ru-RU" sz="2000" dirty="0" err="1" smtClean="0">
                <a:latin typeface="Book Antiqua" pitchFamily="18" charset="0"/>
              </a:rPr>
              <a:t>нашої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країни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і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підняв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педагогічні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проблеми</a:t>
            </a:r>
            <a:r>
              <a:rPr lang="ru-RU" sz="2000" dirty="0" smtClean="0">
                <a:latin typeface="Book Antiqua" pitchFamily="18" charset="0"/>
              </a:rPr>
              <a:t> на </a:t>
            </a:r>
            <a:r>
              <a:rPr lang="ru-RU" sz="2000" dirty="0" err="1" smtClean="0">
                <a:latin typeface="Book Antiqua" pitchFamily="18" charset="0"/>
              </a:rPr>
              <a:t>рівень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найважливіших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питань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нашого</a:t>
            </a:r>
            <a:r>
              <a:rPr lang="ru-RU" sz="2000" dirty="0" smtClean="0">
                <a:latin typeface="Book Antiqua" pitchFamily="18" charset="0"/>
              </a:rPr>
              <a:t> культурного </a:t>
            </a:r>
            <a:r>
              <a:rPr lang="ru-RU" sz="2000" dirty="0" err="1" smtClean="0">
                <a:latin typeface="Book Antiqua" pitchFamily="18" charset="0"/>
              </a:rPr>
              <a:t>життя</a:t>
            </a:r>
            <a:r>
              <a:rPr lang="ru-RU" sz="2000" dirty="0" smtClean="0">
                <a:latin typeface="Book Antiqua" pitchFamily="18" charset="0"/>
              </a:rPr>
              <a:t>.</a:t>
            </a:r>
          </a:p>
          <a:p>
            <a:pPr algn="ctr"/>
            <a:r>
              <a:rPr lang="ru-RU" sz="2000" dirty="0" err="1" smtClean="0">
                <a:latin typeface="Book Antiqua" pitchFamily="18" charset="0"/>
              </a:rPr>
              <a:t>Його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ідеї</a:t>
            </a:r>
            <a:r>
              <a:rPr lang="ru-RU" sz="2000" dirty="0" smtClean="0">
                <a:latin typeface="Book Antiqua" pitchFamily="18" charset="0"/>
              </a:rPr>
              <a:t>, </a:t>
            </a:r>
            <a:r>
              <a:rPr lang="ru-RU" sz="2000" dirty="0" err="1" smtClean="0">
                <a:latin typeface="Book Antiqua" pitchFamily="18" charset="0"/>
              </a:rPr>
              <a:t>принципи</a:t>
            </a:r>
            <a:r>
              <a:rPr lang="ru-RU" sz="2000" dirty="0" smtClean="0">
                <a:latin typeface="Book Antiqua" pitchFamily="18" charset="0"/>
              </a:rPr>
              <a:t>, </a:t>
            </a:r>
            <a:r>
              <a:rPr lang="ru-RU" sz="2000" dirty="0" err="1" smtClean="0">
                <a:latin typeface="Book Antiqua" pitchFamily="18" charset="0"/>
              </a:rPr>
              <a:t>праці</a:t>
            </a:r>
            <a:r>
              <a:rPr lang="ru-RU" sz="2000" dirty="0" smtClean="0">
                <a:latin typeface="Book Antiqua" pitchFamily="18" charset="0"/>
              </a:rPr>
              <a:t> не </a:t>
            </a:r>
            <a:r>
              <a:rPr lang="ru-RU" sz="2000" dirty="0" err="1" smtClean="0">
                <a:latin typeface="Book Antiqua" pitchFamily="18" charset="0"/>
              </a:rPr>
              <a:t>втрачають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свого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значення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й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сьогодні</a:t>
            </a:r>
            <a:r>
              <a:rPr lang="ru-RU" sz="2000" dirty="0" smtClean="0">
                <a:latin typeface="Book Antiqua" pitchFamily="18" charset="0"/>
              </a:rPr>
              <a:t>. Вони </a:t>
            </a:r>
            <a:r>
              <a:rPr lang="ru-RU" sz="2000" dirty="0" err="1" smtClean="0">
                <a:latin typeface="Book Antiqua" pitchFamily="18" charset="0"/>
              </a:rPr>
              <a:t>ще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довго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залишатимуться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актуальними</a:t>
            </a:r>
            <a:r>
              <a:rPr lang="ru-RU" sz="2000" dirty="0" smtClean="0">
                <a:latin typeface="Book Antiqua" pitchFamily="18" charset="0"/>
              </a:rPr>
              <a:t>, а для </a:t>
            </a:r>
            <a:r>
              <a:rPr lang="ru-RU" sz="2000" dirty="0" err="1" smtClean="0">
                <a:latin typeface="Book Antiqua" pitchFamily="18" charset="0"/>
              </a:rPr>
              <a:t>педагогічної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теорії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і</a:t>
            </a:r>
            <a:r>
              <a:rPr lang="ru-RU" sz="2000" dirty="0" smtClean="0">
                <a:latin typeface="Book Antiqua" pitchFamily="18" charset="0"/>
              </a:rPr>
              <a:t>  практики – </a:t>
            </a:r>
            <a:r>
              <a:rPr lang="ru-RU" sz="2000" dirty="0" err="1" smtClean="0">
                <a:latin typeface="Book Antiqua" pitchFamily="18" charset="0"/>
              </a:rPr>
              <a:t>неоціненними</a:t>
            </a:r>
            <a:r>
              <a:rPr lang="ru-RU" sz="2000" dirty="0" smtClean="0">
                <a:latin typeface="Book Antiqua" pitchFamily="18" charset="0"/>
              </a:rPr>
              <a:t>.</a:t>
            </a:r>
          </a:p>
          <a:p>
            <a:pPr algn="ctr"/>
            <a:endParaRPr lang="ru-RU" sz="2000" dirty="0">
              <a:latin typeface="Book Antiqua" pitchFamily="18" charset="0"/>
            </a:endParaRPr>
          </a:p>
        </p:txBody>
      </p:sp>
    </p:spTree>
  </p:cSld>
  <p:clrMapOvr>
    <a:masterClrMapping/>
  </p:clrMapOvr>
  <p:transition spd="slow" advClick="0" advTm="2300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86182" y="1214422"/>
            <a:ext cx="4572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err="1" smtClean="0">
                <a:latin typeface="Book Antiqua" pitchFamily="18" charset="0"/>
              </a:rPr>
              <a:t>К.Д.Ушинський</a:t>
            </a:r>
            <a:r>
              <a:rPr lang="ru-RU" sz="2000" dirty="0" smtClean="0">
                <a:latin typeface="Book Antiqua" pitchFamily="18" charset="0"/>
              </a:rPr>
              <a:t> писав по </a:t>
            </a:r>
          </a:p>
          <a:p>
            <a:pPr algn="ctr"/>
            <a:r>
              <a:rPr lang="ru-RU" sz="2000" dirty="0" smtClean="0">
                <a:latin typeface="Book Antiqua" pitchFamily="18" charset="0"/>
              </a:rPr>
              <a:t>М. І. Пирогова: «</a:t>
            </a:r>
            <a:r>
              <a:rPr lang="ru-RU" sz="2000" dirty="0" err="1" smtClean="0">
                <a:latin typeface="Book Antiqua" pitchFamily="18" charset="0"/>
              </a:rPr>
              <a:t>Нарешті</a:t>
            </a:r>
            <a:r>
              <a:rPr lang="ru-RU" sz="2000" dirty="0" smtClean="0">
                <a:latin typeface="Book Antiqua" pitchFamily="18" charset="0"/>
              </a:rPr>
              <a:t> ми </a:t>
            </a:r>
            <a:r>
              <a:rPr lang="ru-RU" sz="2000" dirty="0" err="1" smtClean="0">
                <a:latin typeface="Book Antiqua" pitchFamily="18" charset="0"/>
              </a:rPr>
              <a:t>маємо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серед</a:t>
            </a:r>
            <a:r>
              <a:rPr lang="ru-RU" sz="2000" dirty="0" smtClean="0">
                <a:latin typeface="Book Antiqua" pitchFamily="18" charset="0"/>
              </a:rPr>
              <a:t> нас </a:t>
            </a:r>
            <a:r>
              <a:rPr lang="ru-RU" sz="2000" dirty="0" err="1" smtClean="0">
                <a:latin typeface="Book Antiqua" pitchFamily="18" charset="0"/>
              </a:rPr>
              <a:t>людину</a:t>
            </a:r>
            <a:r>
              <a:rPr lang="ru-RU" sz="2000" dirty="0" smtClean="0">
                <a:latin typeface="Book Antiqua" pitchFamily="18" charset="0"/>
              </a:rPr>
              <a:t>, на яку </a:t>
            </a:r>
            <a:r>
              <a:rPr lang="ru-RU" sz="2000" dirty="0" err="1" smtClean="0">
                <a:latin typeface="Book Antiqua" pitchFamily="18" charset="0"/>
              </a:rPr>
              <a:t>з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гордістю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можемо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вказати</a:t>
            </a:r>
            <a:r>
              <a:rPr lang="ru-RU" sz="2000" dirty="0" smtClean="0">
                <a:latin typeface="Book Antiqua" pitchFamily="18" charset="0"/>
              </a:rPr>
              <a:t> нашим </a:t>
            </a:r>
            <a:r>
              <a:rPr lang="ru-RU" sz="2000" dirty="0" err="1" smtClean="0">
                <a:latin typeface="Book Antiqua" pitchFamily="18" charset="0"/>
              </a:rPr>
              <a:t>дітям</a:t>
            </a:r>
            <a:r>
              <a:rPr lang="ru-RU" sz="2000" dirty="0" smtClean="0">
                <a:latin typeface="Book Antiqua" pitchFamily="18" charset="0"/>
              </a:rPr>
              <a:t> та </a:t>
            </a:r>
            <a:r>
              <a:rPr lang="ru-RU" sz="2000" dirty="0" err="1" smtClean="0">
                <a:latin typeface="Book Antiqua" pitchFamily="18" charset="0"/>
              </a:rPr>
              <a:t>онукам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і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бездоганним</a:t>
            </a:r>
            <a:r>
              <a:rPr lang="ru-RU" sz="2000" dirty="0" smtClean="0">
                <a:latin typeface="Book Antiqua" pitchFamily="18" charset="0"/>
              </a:rPr>
              <a:t> шляхом </a:t>
            </a:r>
            <a:r>
              <a:rPr lang="ru-RU" sz="2000" dirty="0" err="1" smtClean="0">
                <a:latin typeface="Book Antiqua" pitchFamily="18" charset="0"/>
              </a:rPr>
              <a:t>якої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можемо</a:t>
            </a:r>
            <a:r>
              <a:rPr lang="ru-RU" sz="2000" dirty="0" smtClean="0">
                <a:latin typeface="Book Antiqua" pitchFamily="18" charset="0"/>
              </a:rPr>
              <a:t> вести </a:t>
            </a:r>
            <a:r>
              <a:rPr lang="ru-RU" sz="2000" dirty="0" err="1" smtClean="0">
                <a:latin typeface="Book Antiqua" pitchFamily="18" charset="0"/>
              </a:rPr>
              <a:t>сміливо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наші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молоді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покоління</a:t>
            </a:r>
            <a:r>
              <a:rPr lang="ru-RU" sz="2000" dirty="0" smtClean="0">
                <a:latin typeface="Book Antiqua" pitchFamily="18" charset="0"/>
              </a:rPr>
              <a:t>. Нехай наша молодь дивиться на </a:t>
            </a:r>
            <a:r>
              <a:rPr lang="ru-RU" sz="2000" dirty="0" err="1" smtClean="0">
                <a:latin typeface="Book Antiqua" pitchFamily="18" charset="0"/>
              </a:rPr>
              <a:t>цей</a:t>
            </a:r>
            <a:r>
              <a:rPr lang="ru-RU" sz="2000" dirty="0" smtClean="0">
                <a:latin typeface="Book Antiqua" pitchFamily="18" charset="0"/>
              </a:rPr>
              <a:t> образ – </a:t>
            </a:r>
            <a:r>
              <a:rPr lang="ru-RU" sz="2000" dirty="0" err="1" smtClean="0">
                <a:latin typeface="Book Antiqua" pitchFamily="18" charset="0"/>
              </a:rPr>
              <a:t>і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майбутнє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нашої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вітчизни</a:t>
            </a:r>
            <a:r>
              <a:rPr lang="ru-RU" sz="2000" dirty="0" smtClean="0">
                <a:latin typeface="Book Antiqua" pitchFamily="18" charset="0"/>
              </a:rPr>
              <a:t> буде </a:t>
            </a:r>
            <a:r>
              <a:rPr lang="ru-RU" sz="2000" dirty="0" err="1" smtClean="0">
                <a:latin typeface="Book Antiqua" pitchFamily="18" charset="0"/>
              </a:rPr>
              <a:t>забезпечено</a:t>
            </a:r>
            <a:r>
              <a:rPr lang="ru-RU" sz="2000" dirty="0" smtClean="0">
                <a:latin typeface="Book Antiqua" pitchFamily="18" charset="0"/>
              </a:rPr>
              <a:t>».</a:t>
            </a:r>
          </a:p>
        </p:txBody>
      </p:sp>
      <p:sp>
        <p:nvSpPr>
          <p:cNvPr id="5122" name="AutoShape 2" descr="Костянтин Ушинський - UAHisto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3" name="Picture 3" descr="C:\Documents and Settings\Administrator\Рабочий стол\пирогов\ushinsk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142984"/>
            <a:ext cx="2786082" cy="385765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2300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Administrator\Local Settings\Temporary Internet Files\Content.Word\601C9652-749C-41FC-9140-FA77DF4A7A0F (1)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9037">
            <a:off x="3173695" y="1216581"/>
            <a:ext cx="2083686" cy="3245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Administrator\Local Settings\Temporary Internet Files\Content.Word\27103A18-0C30-4C9D-9B8D-3F48458005B0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1428736"/>
            <a:ext cx="2420550" cy="3900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Documents and Settings\Administrator\Local Settings\Temporary Internet Files\Content.Word\85A0F24C-A4EE-4DC4-B4F4-E1179405AF74.jpe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358389">
            <a:off x="678627" y="2719911"/>
            <a:ext cx="2295422" cy="3132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Documents and Settings\Administrator\Local Settings\Temporary Internet Files\Content.Word\2BC905E6-67A9-42BE-9726-D9819234312C.JPE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25583">
            <a:off x="4931056" y="1535694"/>
            <a:ext cx="1873393" cy="2982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Documents and Settings\Administrator\Local Settings\Temporary Internet Files\Content.Word\1D05BCC6-4005-4929-B269-566D7302DE02.jpe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472" y="3929066"/>
            <a:ext cx="1928826" cy="257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Documents and Settings\Administrator\Local Settings\Temporary Internet Files\Content.Word\072E51AF-1E40-473B-A8BD-CB4CE88A4408.jpe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621256">
            <a:off x="6366110" y="1805021"/>
            <a:ext cx="2116039" cy="3462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1785918" y="42860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dirty="0" smtClean="0">
                <a:latin typeface="Book Antiqua" pitchFamily="18" charset="0"/>
              </a:rPr>
              <a:t>Творчий спадок М. І. Пирогова, який зберігається у фондах бібліотеки.</a:t>
            </a:r>
            <a:endParaRPr lang="ru-RU" dirty="0" smtClean="0">
              <a:latin typeface="Book Antiqua" pitchFamily="18" charset="0"/>
            </a:endParaRPr>
          </a:p>
        </p:txBody>
      </p:sp>
      <p:pic>
        <p:nvPicPr>
          <p:cNvPr id="14" name="Рисунок 13" descr="C:\Documents and Settings\Administrator\Local Settings\Temporary Internet Files\Content.Word\6F96749D-A875-4082-953F-CFE7397BCB7D.JPE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411202">
            <a:off x="2539218" y="3398402"/>
            <a:ext cx="2071702" cy="3171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C:\Documents and Settings\Administrator\Local Settings\Temporary Internet Files\Content.Word\E7BF0847-C113-4BDB-A8A4-DC9401CDCE51.jpe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766624">
            <a:off x="4523773" y="3414243"/>
            <a:ext cx="2144364" cy="3034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C:\Documents and Settings\Administrator\Local Settings\Temporary Internet Files\Content.Word\B3C761A0-9517-4320-82A9-4EB54A5CD276.jpe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870471">
            <a:off x="6414382" y="3431069"/>
            <a:ext cx="2109425" cy="3000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800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5786" y="1142984"/>
            <a:ext cx="70723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http://histpol.pl.ua/ru/lichnosti/alfavitnyj-ukazatel/12390-pirogov-nikolaj-ivanovich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14546" y="428604"/>
            <a:ext cx="28232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dirty="0" smtClean="0">
                <a:latin typeface="Book Antiqua" pitchFamily="18" charset="0"/>
              </a:rPr>
              <a:t>Використана література</a:t>
            </a:r>
            <a:endParaRPr lang="ru-RU" dirty="0" smtClean="0">
              <a:latin typeface="Book Antiqu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1928802"/>
            <a:ext cx="66437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https://www.interesniy.kiev.ua/nikolay-ivanovich-pirogov/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85786" y="2571744"/>
            <a:ext cx="59293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http://www.lorlife.kiev.ua/2011/2011_3_86.pdf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3000372"/>
            <a:ext cx="7429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https://si-sv.com/publ/pedagogicheskie_idei_pirogova/16-1-0-81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57224" y="3571876"/>
            <a:ext cx="67151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https://www.litmir.me/br/?b=196961&amp;p=66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57224" y="4214818"/>
            <a:ext cx="63579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http://pmu.in.ua/exhibitions/vystavka-vysokopovazhnyj-popechytel/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57224" y="5000636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https://dspace.udpu.edu.ua/bitstream/6789/5203/1/</a:t>
            </a:r>
            <a:endParaRPr lang="ru-RU" dirty="0"/>
          </a:p>
        </p:txBody>
      </p:sp>
    </p:spTree>
  </p:cSld>
  <p:clrMapOvr>
    <a:masterClrMapping/>
  </p:clrMapOvr>
  <p:transition spd="slow" advClick="0" advTm="3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14876" y="2428868"/>
            <a:ext cx="35719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Book Antiqua" pitchFamily="18" charset="0"/>
              </a:rPr>
              <a:t>Попечитель </a:t>
            </a:r>
            <a:r>
              <a:rPr lang="ru-RU" sz="2400" dirty="0" err="1" smtClean="0">
                <a:latin typeface="Book Antiqua" pitchFamily="18" charset="0"/>
              </a:rPr>
              <a:t>Одеського</a:t>
            </a:r>
            <a:r>
              <a:rPr lang="ru-RU" sz="2400" dirty="0" smtClean="0">
                <a:latin typeface="Book Antiqua" pitchFamily="18" charset="0"/>
              </a:rPr>
              <a:t> та </a:t>
            </a:r>
            <a:r>
              <a:rPr lang="ru-RU" sz="2400" dirty="0" err="1" smtClean="0">
                <a:latin typeface="Book Antiqua" pitchFamily="18" charset="0"/>
              </a:rPr>
              <a:t>Київського</a:t>
            </a: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ru-RU" sz="2400" dirty="0" err="1" smtClean="0">
                <a:latin typeface="Book Antiqua" pitchFamily="18" charset="0"/>
              </a:rPr>
              <a:t>навчальних</a:t>
            </a: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ru-RU" sz="2400" dirty="0" err="1" smtClean="0">
                <a:latin typeface="Book Antiqua" pitchFamily="18" charset="0"/>
              </a:rPr>
              <a:t>округів</a:t>
            </a:r>
            <a:r>
              <a:rPr lang="ru-RU" sz="2400" dirty="0" smtClean="0">
                <a:latin typeface="Book Antiqua" pitchFamily="18" charset="0"/>
              </a:rPr>
              <a:t>.</a:t>
            </a:r>
            <a:endParaRPr lang="ru-RU" sz="2400" dirty="0">
              <a:latin typeface="Book Antiqua" pitchFamily="18" charset="0"/>
            </a:endParaRPr>
          </a:p>
        </p:txBody>
      </p:sp>
      <p:pic>
        <p:nvPicPr>
          <p:cNvPr id="8193" name="Picture 1" descr="C:\Documents and Settings\Administrator\Рабочий стол\пирогов\sevpi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500042"/>
            <a:ext cx="3786214" cy="4857784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3438" y="714356"/>
            <a:ext cx="4043362" cy="5411807"/>
          </a:xfrm>
        </p:spPr>
        <p:txBody>
          <a:bodyPr>
            <a:normAutofit fontScale="92500"/>
          </a:bodyPr>
          <a:lstStyle/>
          <a:p>
            <a:pPr>
              <a:buNone/>
            </a:pPr>
            <a:endParaRPr lang="ru-RU" sz="2000" dirty="0" smtClean="0">
              <a:latin typeface="Book Antiqua" pitchFamily="18" charset="0"/>
            </a:endParaRPr>
          </a:p>
          <a:p>
            <a:pPr algn="ctr">
              <a:buNone/>
            </a:pPr>
            <a:r>
              <a:rPr lang="ru-RU" sz="2400" dirty="0" smtClean="0">
                <a:latin typeface="Book Antiqua" pitchFamily="18" charset="0"/>
              </a:rPr>
              <a:t>         У </a:t>
            </a:r>
            <a:r>
              <a:rPr lang="ru-RU" sz="2400" dirty="0" err="1" smtClean="0">
                <a:latin typeface="Book Antiqua" pitchFamily="18" charset="0"/>
              </a:rPr>
              <a:t>серпні</a:t>
            </a:r>
            <a:r>
              <a:rPr lang="ru-RU" sz="2400" dirty="0" smtClean="0">
                <a:latin typeface="Book Antiqua" pitchFamily="18" charset="0"/>
              </a:rPr>
              <a:t> 1856 року </a:t>
            </a:r>
            <a:r>
              <a:rPr lang="ru-RU" sz="2400" dirty="0" err="1" smtClean="0">
                <a:latin typeface="Book Antiqua" pitchFamily="18" charset="0"/>
              </a:rPr>
              <a:t>міністр</a:t>
            </a: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ru-RU" sz="2400" dirty="0" err="1" smtClean="0">
                <a:latin typeface="Book Antiqua" pitchFamily="18" charset="0"/>
              </a:rPr>
              <a:t>освіти</a:t>
            </a:r>
            <a:r>
              <a:rPr lang="ru-RU" sz="2400" dirty="0" smtClean="0">
                <a:latin typeface="Book Antiqua" pitchFamily="18" charset="0"/>
              </a:rPr>
              <a:t> А.С. Норов, за </a:t>
            </a:r>
            <a:r>
              <a:rPr lang="ru-RU" sz="2400" dirty="0" err="1" smtClean="0">
                <a:latin typeface="Book Antiqua" pitchFamily="18" charset="0"/>
              </a:rPr>
              <a:t>згодою</a:t>
            </a: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ru-RU" sz="2400" dirty="0" err="1" smtClean="0">
                <a:latin typeface="Book Antiqua" pitchFamily="18" charset="0"/>
              </a:rPr>
              <a:t>Олександра</a:t>
            </a: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en-US" sz="2400" dirty="0" smtClean="0">
                <a:latin typeface="Book Antiqua" pitchFamily="18" charset="0"/>
              </a:rPr>
              <a:t>II, </a:t>
            </a:r>
            <a:r>
              <a:rPr lang="ru-RU" sz="2400" dirty="0" err="1" smtClean="0">
                <a:latin typeface="Book Antiqua" pitchFamily="18" charset="0"/>
              </a:rPr>
              <a:t>запропонував</a:t>
            </a:r>
            <a:r>
              <a:rPr lang="ru-RU" sz="2400" dirty="0" smtClean="0">
                <a:latin typeface="Book Antiqua" pitchFamily="18" charset="0"/>
              </a:rPr>
              <a:t> </a:t>
            </a:r>
          </a:p>
          <a:p>
            <a:pPr algn="ctr">
              <a:buNone/>
            </a:pPr>
            <a:r>
              <a:rPr lang="ru-RU" sz="2400" dirty="0" smtClean="0">
                <a:latin typeface="Book Antiqua" pitchFamily="18" charset="0"/>
              </a:rPr>
              <a:t>     М.І. Пирогову </a:t>
            </a:r>
            <a:r>
              <a:rPr lang="ru-RU" sz="2400" dirty="0" err="1" smtClean="0">
                <a:latin typeface="Book Antiqua" pitchFamily="18" charset="0"/>
              </a:rPr>
              <a:t>очолити</a:t>
            </a: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ru-RU" sz="2400" dirty="0" err="1" smtClean="0">
                <a:latin typeface="Book Antiqua" pitchFamily="18" charset="0"/>
              </a:rPr>
              <a:t>Одеський</a:t>
            </a: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ru-RU" sz="2400" dirty="0" err="1" smtClean="0">
                <a:latin typeface="Book Antiqua" pitchFamily="18" charset="0"/>
              </a:rPr>
              <a:t>навчальний</a:t>
            </a:r>
            <a:r>
              <a:rPr lang="ru-RU" sz="2400" dirty="0" smtClean="0">
                <a:latin typeface="Book Antiqua" pitchFamily="18" charset="0"/>
              </a:rPr>
              <a:t> округ. </a:t>
            </a:r>
            <a:r>
              <a:rPr lang="ru-RU" sz="2400" dirty="0" err="1" smtClean="0">
                <a:latin typeface="Book Antiqua" pitchFamily="18" charset="0"/>
              </a:rPr>
              <a:t>Микола</a:t>
            </a: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ru-RU" sz="2400" dirty="0" err="1" smtClean="0">
                <a:latin typeface="Book Antiqua" pitchFamily="18" charset="0"/>
              </a:rPr>
              <a:t>Іванович</a:t>
            </a: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ru-RU" sz="2400" dirty="0" err="1" smtClean="0">
                <a:latin typeface="Book Antiqua" pitchFamily="18" charset="0"/>
              </a:rPr>
              <a:t>прийняв</a:t>
            </a: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ru-RU" sz="2400" dirty="0" err="1" smtClean="0">
                <a:latin typeface="Book Antiqua" pitchFamily="18" charset="0"/>
              </a:rPr>
              <a:t>пропозицію</a:t>
            </a: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ru-RU" sz="2400" dirty="0" err="1" smtClean="0">
                <a:latin typeface="Book Antiqua" pitchFamily="18" charset="0"/>
              </a:rPr>
              <a:t>міністра</a:t>
            </a:r>
            <a:r>
              <a:rPr lang="ru-RU" sz="2400" dirty="0" smtClean="0">
                <a:latin typeface="Book Antiqua" pitchFamily="18" charset="0"/>
              </a:rPr>
              <a:t> «</a:t>
            </a:r>
            <a:r>
              <a:rPr lang="ru-RU" sz="2400" dirty="0" err="1" smtClean="0">
                <a:latin typeface="Book Antiqua" pitchFamily="18" charset="0"/>
              </a:rPr>
              <a:t>під</a:t>
            </a: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ru-RU" sz="2400" dirty="0" err="1" smtClean="0">
                <a:latin typeface="Book Antiqua" pitchFamily="18" charset="0"/>
              </a:rPr>
              <a:t>умову</a:t>
            </a:r>
            <a:r>
              <a:rPr lang="ru-RU" sz="2400" dirty="0" smtClean="0">
                <a:latin typeface="Book Antiqua" pitchFamily="18" charset="0"/>
              </a:rPr>
              <a:t>», як </a:t>
            </a:r>
            <a:r>
              <a:rPr lang="ru-RU" sz="2400" dirty="0" err="1" smtClean="0">
                <a:latin typeface="Book Antiqua" pitchFamily="18" charset="0"/>
              </a:rPr>
              <a:t>він</a:t>
            </a:r>
            <a:r>
              <a:rPr lang="ru-RU" sz="2400" dirty="0" smtClean="0">
                <a:latin typeface="Book Antiqua" pitchFamily="18" charset="0"/>
              </a:rPr>
              <a:t> сам про </a:t>
            </a:r>
            <a:r>
              <a:rPr lang="ru-RU" sz="2400" dirty="0" err="1" smtClean="0">
                <a:latin typeface="Book Antiqua" pitchFamily="18" charset="0"/>
              </a:rPr>
              <a:t>це</a:t>
            </a:r>
            <a:r>
              <a:rPr lang="ru-RU" sz="2400" dirty="0" smtClean="0">
                <a:latin typeface="Book Antiqua" pitchFamily="18" charset="0"/>
              </a:rPr>
              <a:t> писав, «</a:t>
            </a:r>
            <a:r>
              <a:rPr lang="ru-RU" sz="2400" dirty="0" err="1" smtClean="0">
                <a:latin typeface="Book Antiqua" pitchFamily="18" charset="0"/>
              </a:rPr>
              <a:t>щоб</a:t>
            </a: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ru-RU" sz="2400" dirty="0" err="1" smtClean="0">
                <a:latin typeface="Book Antiqua" pitchFamily="18" charset="0"/>
              </a:rPr>
              <a:t>програма</a:t>
            </a:r>
            <a:r>
              <a:rPr lang="ru-RU" sz="2400" dirty="0" smtClean="0">
                <a:latin typeface="Book Antiqua" pitchFamily="18" charset="0"/>
              </a:rPr>
              <a:t>» </a:t>
            </a:r>
            <a:r>
              <a:rPr lang="ru-RU" sz="2400" dirty="0" err="1" smtClean="0">
                <a:latin typeface="Book Antiqua" pitchFamily="18" charset="0"/>
              </a:rPr>
              <a:t>його</a:t>
            </a: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ru-RU" sz="2400" dirty="0" err="1" smtClean="0">
                <a:latin typeface="Book Antiqua" pitchFamily="18" charset="0"/>
              </a:rPr>
              <a:t>дій</a:t>
            </a: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ru-RU" sz="2400" dirty="0" err="1" smtClean="0">
                <a:latin typeface="Book Antiqua" pitchFamily="18" charset="0"/>
              </a:rPr>
              <a:t>була</a:t>
            </a: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ru-RU" sz="2400" dirty="0" err="1" smtClean="0">
                <a:latin typeface="Book Antiqua" pitchFamily="18" charset="0"/>
              </a:rPr>
              <a:t>прийнята</a:t>
            </a: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ru-RU" sz="2400" dirty="0" err="1" smtClean="0">
                <a:latin typeface="Book Antiqua" pitchFamily="18" charset="0"/>
              </a:rPr>
              <a:t>міністерством</a:t>
            </a: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ru-RU" sz="2400" dirty="0" err="1" smtClean="0">
                <a:latin typeface="Book Antiqua" pitchFamily="18" charset="0"/>
              </a:rPr>
              <a:t>народної</a:t>
            </a: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ru-RU" sz="2400" dirty="0" err="1" smtClean="0">
                <a:latin typeface="Book Antiqua" pitchFamily="18" charset="0"/>
              </a:rPr>
              <a:t>освіти</a:t>
            </a:r>
            <a:r>
              <a:rPr lang="ru-RU" sz="2400" dirty="0" smtClean="0">
                <a:latin typeface="Book Antiqua" pitchFamily="18" charset="0"/>
              </a:rPr>
              <a:t> », на </a:t>
            </a:r>
            <a:r>
              <a:rPr lang="ru-RU" sz="2400" dirty="0" err="1" smtClean="0">
                <a:latin typeface="Book Antiqua" pitchFamily="18" charset="0"/>
              </a:rPr>
              <a:t>що</a:t>
            </a:r>
            <a:endParaRPr lang="ru-RU" sz="2400" dirty="0" smtClean="0">
              <a:latin typeface="Book Antiqua" pitchFamily="18" charset="0"/>
            </a:endParaRPr>
          </a:p>
          <a:p>
            <a:pPr algn="ctr">
              <a:buNone/>
            </a:pPr>
            <a:r>
              <a:rPr lang="ru-RU" sz="2400" dirty="0" smtClean="0">
                <a:latin typeface="Book Antiqua" pitchFamily="18" charset="0"/>
              </a:rPr>
              <a:t>   « дана </a:t>
            </a:r>
            <a:r>
              <a:rPr lang="ru-RU" sz="2400" dirty="0" err="1" smtClean="0">
                <a:latin typeface="Book Antiqua" pitchFamily="18" charset="0"/>
              </a:rPr>
              <a:t>була</a:t>
            </a: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ru-RU" sz="2400" dirty="0" err="1" smtClean="0">
                <a:latin typeface="Book Antiqua" pitchFamily="18" charset="0"/>
              </a:rPr>
              <a:t>повна</a:t>
            </a: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ru-RU" sz="2400" dirty="0" err="1" smtClean="0">
                <a:latin typeface="Book Antiqua" pitchFamily="18" charset="0"/>
              </a:rPr>
              <a:t>згода</a:t>
            </a:r>
            <a:r>
              <a:rPr lang="ru-RU" sz="2400" dirty="0" smtClean="0">
                <a:latin typeface="Book Antiqua" pitchFamily="18" charset="0"/>
              </a:rPr>
              <a:t>". </a:t>
            </a:r>
          </a:p>
          <a:p>
            <a:pPr algn="ctr">
              <a:buNone/>
            </a:pPr>
            <a:r>
              <a:rPr lang="ru-RU" sz="2000" dirty="0" smtClean="0">
                <a:latin typeface="Book Antiqua" pitchFamily="18" charset="0"/>
              </a:rPr>
              <a:t>            </a:t>
            </a:r>
            <a:endParaRPr lang="ru-RU" sz="2000" dirty="0">
              <a:latin typeface="Book Antiqua" pitchFamily="18" charset="0"/>
            </a:endParaRPr>
          </a:p>
        </p:txBody>
      </p:sp>
      <p:pic>
        <p:nvPicPr>
          <p:cNvPr id="4098" name="Picture 2" descr="C:\Documents and Settings\Administrator\Рабочий стол\пирогов\0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571480"/>
            <a:ext cx="3929090" cy="542928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20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86314" y="500042"/>
            <a:ext cx="350046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Після</a:t>
            </a:r>
            <a:r>
              <a:rPr lang="ru-RU" dirty="0" smtClean="0">
                <a:latin typeface="Book Antiqua" pitchFamily="18" charset="0"/>
              </a:rPr>
              <a:t>  наказа царя, </a:t>
            </a:r>
            <a:r>
              <a:rPr lang="ru-RU" dirty="0" err="1" smtClean="0">
                <a:latin typeface="Book Antiqua" pitchFamily="18" charset="0"/>
              </a:rPr>
              <a:t>попрямував</a:t>
            </a:r>
            <a:r>
              <a:rPr lang="ru-RU" dirty="0" smtClean="0">
                <a:latin typeface="Book Antiqua" pitchFamily="18" charset="0"/>
              </a:rPr>
              <a:t> до </a:t>
            </a:r>
            <a:r>
              <a:rPr lang="ru-RU" dirty="0" err="1" smtClean="0">
                <a:latin typeface="Book Antiqua" pitchFamily="18" charset="0"/>
              </a:rPr>
              <a:t>Південної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Пальміри</a:t>
            </a:r>
            <a:r>
              <a:rPr lang="ru-RU" dirty="0" smtClean="0">
                <a:latin typeface="Book Antiqua" pitchFamily="18" charset="0"/>
              </a:rPr>
              <a:t>, де </a:t>
            </a:r>
            <a:r>
              <a:rPr lang="ru-RU" dirty="0" err="1" smtClean="0">
                <a:latin typeface="Book Antiqua" pitchFamily="18" charset="0"/>
              </a:rPr>
              <a:t>протягом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двох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років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значно</a:t>
            </a:r>
            <a:r>
              <a:rPr lang="ru-RU" dirty="0" smtClean="0">
                <a:latin typeface="Book Antiqua" pitchFamily="18" charset="0"/>
              </a:rPr>
              <a:t> поправив </a:t>
            </a:r>
            <a:r>
              <a:rPr lang="ru-RU" dirty="0" err="1" smtClean="0">
                <a:latin typeface="Book Antiqua" pitchFamily="18" charset="0"/>
              </a:rPr>
              <a:t>справи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навчального</a:t>
            </a:r>
            <a:r>
              <a:rPr lang="ru-RU" dirty="0" smtClean="0">
                <a:latin typeface="Book Antiqua" pitchFamily="18" charset="0"/>
              </a:rPr>
              <a:t> округу, а головне - створив на </a:t>
            </a:r>
            <a:r>
              <a:rPr lang="ru-RU" dirty="0" err="1" smtClean="0">
                <a:latin typeface="Book Antiqua" pitchFamily="18" charset="0"/>
              </a:rPr>
              <a:t>базі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Рішельєвського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ліцею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Новоросійський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університет</a:t>
            </a:r>
            <a:r>
              <a:rPr lang="ru-RU" dirty="0" smtClean="0">
                <a:latin typeface="Book Antiqua" pitchFamily="18" charset="0"/>
              </a:rPr>
              <a:t>.</a:t>
            </a:r>
            <a:endParaRPr lang="ru-RU" dirty="0">
              <a:latin typeface="Book Antiqua" pitchFamily="18" charset="0"/>
            </a:endParaRPr>
          </a:p>
        </p:txBody>
      </p:sp>
      <p:pic>
        <p:nvPicPr>
          <p:cNvPr id="7170" name="Picture 2" descr="C:\Documents and Settings\Administrator\Рабочий стол\Рішельєвський_ліцей,_Катеринінська_вулиц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4143404" cy="4143404"/>
          </a:xfrm>
          <a:prstGeom prst="rect">
            <a:avLst/>
          </a:prstGeom>
          <a:noFill/>
        </p:spPr>
      </p:pic>
      <p:sp>
        <p:nvSpPr>
          <p:cNvPr id="7172" name="AutoShape 4" descr="Императорский Новороссийский университет - здание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3" name="Picture 5" descr="C:\Documents and Settings\Administrator\Рабочий стол\Императорский_Новороссийский_университет_-_здание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2928934"/>
            <a:ext cx="3214710" cy="3635364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000100" y="5857892"/>
            <a:ext cx="3500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/>
              <a:t>Імператорський</a:t>
            </a:r>
            <a:r>
              <a:rPr lang="ru-RU" b="1" dirty="0" smtClean="0"/>
              <a:t> </a:t>
            </a:r>
            <a:r>
              <a:rPr lang="ru-RU" b="1" dirty="0" err="1" smtClean="0"/>
              <a:t>Новоросійський</a:t>
            </a:r>
            <a:r>
              <a:rPr lang="ru-RU" b="1" dirty="0" smtClean="0"/>
              <a:t> </a:t>
            </a:r>
            <a:r>
              <a:rPr lang="ru-RU" b="1" dirty="0" err="1" smtClean="0"/>
              <a:t>університет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85786" y="4714884"/>
            <a:ext cx="22853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/>
              <a:t>Рішельєвський</a:t>
            </a:r>
            <a:r>
              <a:rPr lang="ru-RU" b="1" dirty="0" smtClean="0"/>
              <a:t> </a:t>
            </a:r>
            <a:r>
              <a:rPr lang="ru-RU" b="1" dirty="0" err="1" smtClean="0"/>
              <a:t>ліцей</a:t>
            </a:r>
            <a:endParaRPr lang="ru-RU" b="1" dirty="0"/>
          </a:p>
        </p:txBody>
      </p:sp>
    </p:spTree>
  </p:cSld>
  <p:clrMapOvr>
    <a:masterClrMapping/>
  </p:clrMapOvr>
  <p:transition spd="slow" advClick="0" advTm="12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85852" y="928670"/>
            <a:ext cx="671517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 smtClean="0">
              <a:latin typeface="Book Antiqua" pitchFamily="18" charset="0"/>
            </a:endParaRPr>
          </a:p>
          <a:p>
            <a:pPr algn="ctr"/>
            <a:r>
              <a:rPr lang="ru-RU" sz="2000" dirty="0" smtClean="0">
                <a:latin typeface="Book Antiqua" pitchFamily="18" charset="0"/>
              </a:rPr>
              <a:t>       </a:t>
            </a:r>
            <a:r>
              <a:rPr lang="ru-RU" sz="2000" dirty="0" err="1" smtClean="0">
                <a:latin typeface="Book Antiqua" pitchFamily="18" charset="0"/>
              </a:rPr>
              <a:t>Ініціативність</a:t>
            </a:r>
            <a:r>
              <a:rPr lang="ru-RU" sz="2000" dirty="0" smtClean="0">
                <a:latin typeface="Book Antiqua" pitchFamily="18" charset="0"/>
              </a:rPr>
              <a:t>  М.І. Пирогова в </a:t>
            </a:r>
            <a:r>
              <a:rPr lang="ru-RU" sz="2000" dirty="0" err="1" smtClean="0">
                <a:latin typeface="Book Antiqua" pitchFamily="18" charset="0"/>
              </a:rPr>
              <a:t>якості</a:t>
            </a:r>
            <a:r>
              <a:rPr lang="ru-RU" sz="2000" dirty="0" smtClean="0">
                <a:latin typeface="Book Antiqua" pitchFamily="18" charset="0"/>
              </a:rPr>
              <a:t> попечителя </a:t>
            </a:r>
            <a:r>
              <a:rPr lang="ru-RU" sz="2000" dirty="0" err="1" smtClean="0">
                <a:latin typeface="Book Antiqua" pitchFamily="18" charset="0"/>
              </a:rPr>
              <a:t>Одеського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навчального</a:t>
            </a:r>
            <a:r>
              <a:rPr lang="ru-RU" sz="2000" dirty="0" smtClean="0">
                <a:latin typeface="Book Antiqua" pitchFamily="18" charset="0"/>
              </a:rPr>
              <a:t> округу привернула до себе </a:t>
            </a:r>
            <a:r>
              <a:rPr lang="ru-RU" sz="2000" dirty="0" err="1" smtClean="0">
                <a:latin typeface="Book Antiqua" pitchFamily="18" charset="0"/>
              </a:rPr>
              <a:t>увагу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і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отримала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високу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оцінку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міністра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народної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освіти</a:t>
            </a:r>
            <a:r>
              <a:rPr lang="ru-RU" sz="2000" dirty="0" smtClean="0">
                <a:latin typeface="Book Antiqua" pitchFamily="18" charset="0"/>
              </a:rPr>
              <a:t> Норова. У </a:t>
            </a:r>
            <a:r>
              <a:rPr lang="ru-RU" sz="2000" dirty="0" err="1" smtClean="0">
                <a:latin typeface="Book Antiqua" pitchFamily="18" charset="0"/>
              </a:rPr>
              <a:t>своїх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річних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звітах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міністр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зазначає</a:t>
            </a:r>
            <a:r>
              <a:rPr lang="ru-RU" sz="2000" dirty="0" smtClean="0">
                <a:latin typeface="Book Antiqua" pitchFamily="18" charset="0"/>
              </a:rPr>
              <a:t> про </a:t>
            </a:r>
            <a:r>
              <a:rPr lang="ru-RU" sz="2000" dirty="0" err="1" smtClean="0">
                <a:latin typeface="Book Antiqua" pitchFamily="18" charset="0"/>
              </a:rPr>
              <a:t>забезпечення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наочності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викладання</a:t>
            </a:r>
            <a:r>
              <a:rPr lang="ru-RU" sz="2000" dirty="0" smtClean="0">
                <a:latin typeface="Book Antiqua" pitchFamily="18" charset="0"/>
              </a:rPr>
              <a:t>, про </a:t>
            </a:r>
            <a:r>
              <a:rPr lang="ru-RU" sz="2000" dirty="0" err="1" smtClean="0">
                <a:latin typeface="Book Antiqua" pitchFamily="18" charset="0"/>
              </a:rPr>
              <a:t>розвиток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мислення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учнів</a:t>
            </a:r>
            <a:r>
              <a:rPr lang="ru-RU" sz="2000" dirty="0" smtClean="0">
                <a:latin typeface="Book Antiqua" pitchFamily="18" charset="0"/>
              </a:rPr>
              <a:t>, </a:t>
            </a:r>
            <a:r>
              <a:rPr lang="ru-RU" sz="2000" dirty="0" err="1" smtClean="0">
                <a:latin typeface="Book Antiqua" pitchFamily="18" charset="0"/>
              </a:rPr>
              <a:t>введення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літературних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бесід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і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позакласного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читання</a:t>
            </a:r>
            <a:r>
              <a:rPr lang="ru-RU" sz="2000" dirty="0" smtClean="0">
                <a:latin typeface="Book Antiqua" pitchFamily="18" charset="0"/>
              </a:rPr>
              <a:t>, регулярного </a:t>
            </a:r>
            <a:r>
              <a:rPr lang="ru-RU" sz="2000" dirty="0" err="1" smtClean="0">
                <a:latin typeface="Book Antiqua" pitchFamily="18" charset="0"/>
              </a:rPr>
              <a:t>обговорення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циркулярів</a:t>
            </a:r>
            <a:r>
              <a:rPr lang="ru-RU" sz="2000" dirty="0" smtClean="0">
                <a:latin typeface="Book Antiqua" pitchFamily="18" charset="0"/>
              </a:rPr>
              <a:t> на </a:t>
            </a:r>
            <a:r>
              <a:rPr lang="ru-RU" sz="2000" dirty="0" err="1" smtClean="0">
                <a:latin typeface="Book Antiqua" pitchFamily="18" charset="0"/>
              </a:rPr>
              <a:t>педагогічних</a:t>
            </a:r>
            <a:r>
              <a:rPr lang="ru-RU" sz="2000" dirty="0" smtClean="0">
                <a:latin typeface="Book Antiqua" pitchFamily="18" charset="0"/>
              </a:rPr>
              <a:t> радах. </a:t>
            </a:r>
            <a:r>
              <a:rPr lang="ru-RU" sz="2000" dirty="0" err="1" smtClean="0">
                <a:latin typeface="Book Antiqua" pitchFamily="18" charset="0"/>
              </a:rPr>
              <a:t>Він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також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відзначав</a:t>
            </a:r>
            <a:r>
              <a:rPr lang="ru-RU" sz="2000" dirty="0" smtClean="0">
                <a:latin typeface="Book Antiqua" pitchFamily="18" charset="0"/>
              </a:rPr>
              <a:t>, </a:t>
            </a:r>
            <a:r>
              <a:rPr lang="ru-RU" sz="2000" dirty="0" err="1" smtClean="0">
                <a:latin typeface="Book Antiqua" pitchFamily="18" charset="0"/>
              </a:rPr>
              <a:t>що</a:t>
            </a:r>
            <a:r>
              <a:rPr lang="ru-RU" sz="2000" dirty="0" smtClean="0">
                <a:latin typeface="Book Antiqua" pitchFamily="18" charset="0"/>
              </a:rPr>
              <a:t> в </a:t>
            </a:r>
            <a:r>
              <a:rPr lang="ru-RU" sz="2000" dirty="0" err="1" smtClean="0">
                <a:latin typeface="Book Antiqua" pitchFamily="18" charset="0"/>
              </a:rPr>
              <a:t>інших</a:t>
            </a:r>
            <a:r>
              <a:rPr lang="ru-RU" sz="2000" dirty="0" smtClean="0">
                <a:latin typeface="Book Antiqua" pitchFamily="18" charset="0"/>
              </a:rPr>
              <a:t> округах не видно </a:t>
            </a:r>
            <a:r>
              <a:rPr lang="ru-RU" sz="2000" dirty="0" err="1" smtClean="0">
                <a:latin typeface="Book Antiqua" pitchFamily="18" charset="0"/>
              </a:rPr>
              <a:t>такої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реформаторської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діяльності</a:t>
            </a:r>
            <a:r>
              <a:rPr lang="ru-RU" sz="2000" dirty="0" smtClean="0">
                <a:latin typeface="Book Antiqua" pitchFamily="18" charset="0"/>
              </a:rPr>
              <a:t>, як в </a:t>
            </a:r>
            <a:r>
              <a:rPr lang="ru-RU" sz="2000" dirty="0" err="1" smtClean="0">
                <a:latin typeface="Book Antiqua" pitchFamily="18" charset="0"/>
              </a:rPr>
              <a:t>Одеському</a:t>
            </a:r>
            <a:r>
              <a:rPr lang="ru-RU" sz="2000" dirty="0" smtClean="0">
                <a:latin typeface="Book Antiqua" pitchFamily="18" charset="0"/>
              </a:rPr>
              <a:t>.</a:t>
            </a:r>
            <a:endParaRPr lang="ru-RU" sz="2000" dirty="0">
              <a:latin typeface="Book Antiqua" pitchFamily="18" charset="0"/>
            </a:endParaRPr>
          </a:p>
        </p:txBody>
      </p:sp>
    </p:spTree>
  </p:cSld>
  <p:clrMapOvr>
    <a:masterClrMapping/>
  </p:clrMapOvr>
  <p:transition spd="slow" advClick="0" advTm="25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14810" y="2136339"/>
            <a:ext cx="428628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Прогресивне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мислення</a:t>
            </a:r>
            <a:r>
              <a:rPr lang="ru-RU" sz="2000" dirty="0" smtClean="0">
                <a:latin typeface="Book Antiqua" pitchFamily="18" charset="0"/>
              </a:rPr>
              <a:t> попечителя, </a:t>
            </a:r>
            <a:r>
              <a:rPr lang="ru-RU" sz="2000" dirty="0" err="1" smtClean="0"/>
              <a:t>популярність</a:t>
            </a:r>
            <a:r>
              <a:rPr lang="ru-RU" sz="2000" dirty="0" smtClean="0"/>
              <a:t> </a:t>
            </a:r>
            <a:r>
              <a:rPr lang="ru-RU" sz="2000" dirty="0" err="1" smtClean="0"/>
              <a:t>серед</a:t>
            </a:r>
            <a:r>
              <a:rPr lang="ru-RU" sz="2000" dirty="0" smtClean="0"/>
              <a:t> </a:t>
            </a:r>
            <a:r>
              <a:rPr lang="ru-RU" sz="2000" dirty="0" err="1" smtClean="0"/>
              <a:t>інтелігенції</a:t>
            </a:r>
            <a:r>
              <a:rPr lang="ru-RU" sz="2000" dirty="0" smtClean="0"/>
              <a:t>,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просування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його</a:t>
            </a:r>
            <a:r>
              <a:rPr lang="ru-RU" sz="2000" dirty="0" smtClean="0">
                <a:latin typeface="Book Antiqua" pitchFamily="18" charset="0"/>
              </a:rPr>
              <a:t> як </a:t>
            </a:r>
            <a:r>
              <a:rPr lang="ru-RU" sz="2000" dirty="0" err="1" smtClean="0">
                <a:latin typeface="Book Antiqua" pitchFamily="18" charset="0"/>
              </a:rPr>
              <a:t>педагога-адміністратора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викликали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невдоволення</a:t>
            </a:r>
            <a:r>
              <a:rPr lang="ru-RU" sz="2000" dirty="0" smtClean="0">
                <a:latin typeface="Book Antiqua" pitchFamily="18" charset="0"/>
              </a:rPr>
              <a:t> у </a:t>
            </a:r>
            <a:r>
              <a:rPr lang="ru-RU" sz="2000" dirty="0" err="1" smtClean="0">
                <a:latin typeface="Book Antiqua" pitchFamily="18" charset="0"/>
              </a:rPr>
              <a:t>одеського</a:t>
            </a:r>
            <a:r>
              <a:rPr lang="ru-RU" sz="2000" dirty="0" smtClean="0">
                <a:latin typeface="Book Antiqua" pitchFamily="18" charset="0"/>
              </a:rPr>
              <a:t> генерал-губернатора, </a:t>
            </a:r>
            <a:r>
              <a:rPr lang="ru-RU" sz="2000" dirty="0" err="1" smtClean="0">
                <a:latin typeface="Book Antiqua" pitchFamily="18" charset="0"/>
              </a:rPr>
              <a:t>який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вважав</a:t>
            </a:r>
            <a:r>
              <a:rPr lang="ru-RU" sz="2000" dirty="0" smtClean="0">
                <a:latin typeface="Book Antiqua" pitchFamily="18" charset="0"/>
              </a:rPr>
              <a:t>, </a:t>
            </a:r>
            <a:r>
              <a:rPr lang="ru-RU" sz="2000" dirty="0" err="1" smtClean="0">
                <a:latin typeface="Book Antiqua" pitchFamily="18" charset="0"/>
              </a:rPr>
              <a:t>що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це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може</a:t>
            </a:r>
            <a:r>
              <a:rPr lang="ru-RU" sz="2000" dirty="0" smtClean="0">
                <a:latin typeface="Book Antiqua" pitchFamily="18" charset="0"/>
              </a:rPr>
              <a:t> привести до </a:t>
            </a:r>
            <a:r>
              <a:rPr lang="ru-RU" sz="2000" dirty="0" err="1" smtClean="0">
                <a:latin typeface="Book Antiqua" pitchFamily="18" charset="0"/>
              </a:rPr>
              <a:t>підриву</a:t>
            </a:r>
            <a:r>
              <a:rPr lang="ru-RU" sz="2000" dirty="0" smtClean="0">
                <a:latin typeface="Book Antiqua" pitchFamily="18" charset="0"/>
              </a:rPr>
              <a:t> авторитету </a:t>
            </a:r>
            <a:r>
              <a:rPr lang="ru-RU" sz="2000" dirty="0" err="1" smtClean="0">
                <a:latin typeface="Book Antiqua" pitchFamily="18" charset="0"/>
              </a:rPr>
              <a:t>влади</a:t>
            </a:r>
            <a:r>
              <a:rPr lang="ru-RU" sz="2000" dirty="0" smtClean="0">
                <a:latin typeface="Book Antiqua" pitchFamily="18" charset="0"/>
              </a:rPr>
              <a:t>. В </a:t>
            </a:r>
            <a:r>
              <a:rPr lang="ru-RU" sz="2000" dirty="0" err="1" smtClean="0">
                <a:latin typeface="Book Antiqua" pitchFamily="18" charset="0"/>
              </a:rPr>
              <a:t>результаті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він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був</a:t>
            </a:r>
            <a:r>
              <a:rPr lang="ru-RU" sz="2000" dirty="0" smtClean="0">
                <a:latin typeface="Book Antiqua" pitchFamily="18" charset="0"/>
              </a:rPr>
              <a:t> переведен у </a:t>
            </a:r>
            <a:r>
              <a:rPr lang="ru-RU" sz="2000" dirty="0" err="1" smtClean="0">
                <a:latin typeface="Book Antiqua" pitchFamily="18" charset="0"/>
              </a:rPr>
              <a:t>Київ</a:t>
            </a:r>
            <a:r>
              <a:rPr lang="ru-RU" sz="2000" dirty="0" smtClean="0">
                <a:latin typeface="Book Antiqua" pitchFamily="18" charset="0"/>
              </a:rPr>
              <a:t>.</a:t>
            </a:r>
            <a:endParaRPr lang="ru-RU" sz="2000" dirty="0">
              <a:latin typeface="Book Antiqua" pitchFamily="18" charset="0"/>
            </a:endParaRPr>
          </a:p>
        </p:txBody>
      </p:sp>
      <p:pic>
        <p:nvPicPr>
          <p:cNvPr id="5" name="Picture 2" descr="C:\Documents and Settings\Administrator\Рабочий стол\пирогов\0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857232"/>
            <a:ext cx="3643320" cy="4500594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7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86380" y="785794"/>
            <a:ext cx="3286148" cy="550072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i="1" dirty="0" smtClean="0">
                <a:latin typeface="Book Antiqua" pitchFamily="18" charset="0"/>
              </a:rPr>
              <a:t>       </a:t>
            </a:r>
            <a:r>
              <a:rPr lang="ru-RU" sz="2000" dirty="0" err="1" smtClean="0">
                <a:latin typeface="Book Antiqua" pitchFamily="18" charset="0"/>
              </a:rPr>
              <a:t>Основні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праці</a:t>
            </a:r>
            <a:r>
              <a:rPr lang="ru-RU" sz="2000" dirty="0" smtClean="0">
                <a:latin typeface="Book Antiqua" pitchFamily="18" charset="0"/>
              </a:rPr>
              <a:t> – «О публичных лекциях </a:t>
            </a:r>
          </a:p>
          <a:p>
            <a:pPr algn="ctr">
              <a:buNone/>
            </a:pPr>
            <a:r>
              <a:rPr lang="ru-RU" sz="2000" dirty="0" smtClean="0">
                <a:latin typeface="Book Antiqua" pitchFamily="18" charset="0"/>
              </a:rPr>
              <a:t>      по педагогике», «Циркулярное предложение директорам училищ Одесского учебного округа», «Об изменении правил приема</a:t>
            </a:r>
          </a:p>
          <a:p>
            <a:pPr algn="ctr">
              <a:buNone/>
            </a:pPr>
            <a:r>
              <a:rPr lang="ru-RU" sz="2000" dirty="0" smtClean="0">
                <a:latin typeface="Book Antiqua" pitchFamily="18" charset="0"/>
              </a:rPr>
              <a:t>         в благородные пансионы при гимназиях…», </a:t>
            </a:r>
          </a:p>
          <a:p>
            <a:pPr algn="ctr">
              <a:buNone/>
            </a:pPr>
            <a:r>
              <a:rPr lang="ru-RU" sz="2000" dirty="0" smtClean="0">
                <a:latin typeface="Book Antiqua" pitchFamily="18" charset="0"/>
              </a:rPr>
              <a:t>      де </a:t>
            </a:r>
            <a:r>
              <a:rPr lang="ru-RU" sz="2000" dirty="0" err="1" smtClean="0">
                <a:latin typeface="Book Antiqua" pitchFamily="18" charset="0"/>
              </a:rPr>
              <a:t>виступав</a:t>
            </a:r>
            <a:r>
              <a:rPr lang="ru-RU" sz="2000" dirty="0" smtClean="0">
                <a:latin typeface="Book Antiqua" pitchFamily="18" charset="0"/>
              </a:rPr>
              <a:t> за </a:t>
            </a:r>
            <a:r>
              <a:rPr lang="ru-RU" sz="2000" dirty="0" err="1" smtClean="0">
                <a:latin typeface="Book Antiqua" pitchFamily="18" charset="0"/>
              </a:rPr>
              <a:t>демократизацію</a:t>
            </a:r>
            <a:r>
              <a:rPr lang="ru-RU" sz="2000" dirty="0" smtClean="0">
                <a:latin typeface="Book Antiqua" pitchFamily="18" charset="0"/>
              </a:rPr>
              <a:t> </a:t>
            </a:r>
          </a:p>
          <a:p>
            <a:pPr algn="ctr">
              <a:buNone/>
            </a:pPr>
            <a:r>
              <a:rPr lang="ru-RU" sz="2000" dirty="0" smtClean="0">
                <a:latin typeface="Book Antiqua" pitchFamily="18" charset="0"/>
              </a:rPr>
              <a:t>       </a:t>
            </a:r>
            <a:r>
              <a:rPr lang="ru-RU" sz="2000" dirty="0" err="1" smtClean="0">
                <a:latin typeface="Book Antiqua" pitchFamily="18" charset="0"/>
              </a:rPr>
              <a:t>керівництва</a:t>
            </a:r>
            <a:r>
              <a:rPr lang="ru-RU" sz="2000" dirty="0" smtClean="0">
                <a:latin typeface="Book Antiqua" pitchFamily="18" charset="0"/>
              </a:rPr>
              <a:t> школою.</a:t>
            </a:r>
            <a:endParaRPr lang="ru-RU" sz="2000" dirty="0">
              <a:latin typeface="Book Antiqua" pitchFamily="18" charset="0"/>
            </a:endParaRPr>
          </a:p>
        </p:txBody>
      </p:sp>
      <p:pic>
        <p:nvPicPr>
          <p:cNvPr id="8194" name="Picture 2" descr="C:\Documents and Settings\Administrator\Рабочий стол\пирогов\12390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714356"/>
            <a:ext cx="4572032" cy="5475303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9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Administrator\Рабочий стол\пирогов\Pirogov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571480"/>
            <a:ext cx="4286280" cy="585791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286380" y="2428868"/>
            <a:ext cx="307183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Book Antiqua" pitchFamily="18" charset="0"/>
              </a:rPr>
              <a:t>18 </a:t>
            </a:r>
            <a:r>
              <a:rPr lang="ru-RU" sz="2400" dirty="0" err="1" smtClean="0">
                <a:latin typeface="Book Antiqua" pitchFamily="18" charset="0"/>
              </a:rPr>
              <a:t>липня</a:t>
            </a:r>
            <a:r>
              <a:rPr lang="ru-RU" sz="2400" dirty="0" smtClean="0">
                <a:latin typeface="Book Antiqua" pitchFamily="18" charset="0"/>
              </a:rPr>
              <a:t> 1858 </a:t>
            </a:r>
            <a:r>
              <a:rPr lang="ru-RU" sz="2400" dirty="0" err="1" smtClean="0">
                <a:latin typeface="Book Antiqua" pitchFamily="18" charset="0"/>
              </a:rPr>
              <a:t>Микола</a:t>
            </a: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ru-RU" sz="2400" dirty="0" err="1" smtClean="0">
                <a:latin typeface="Book Antiqua" pitchFamily="18" charset="0"/>
              </a:rPr>
              <a:t>Іванович</a:t>
            </a:r>
            <a:r>
              <a:rPr lang="ru-RU" sz="2400" dirty="0" smtClean="0">
                <a:latin typeface="Book Antiqua" pitchFamily="18" charset="0"/>
              </a:rPr>
              <a:t> Пирогов </a:t>
            </a:r>
            <a:r>
              <a:rPr lang="ru-RU" sz="2400" dirty="0" err="1" smtClean="0">
                <a:latin typeface="Book Antiqua" pitchFamily="18" charset="0"/>
              </a:rPr>
              <a:t>призначається</a:t>
            </a:r>
            <a:r>
              <a:rPr lang="ru-RU" sz="2400" dirty="0" smtClean="0">
                <a:latin typeface="Book Antiqua" pitchFamily="18" charset="0"/>
              </a:rPr>
              <a:t> попечителем </a:t>
            </a:r>
            <a:r>
              <a:rPr lang="ru-RU" sz="2400" dirty="0" err="1" smtClean="0">
                <a:latin typeface="Book Antiqua" pitchFamily="18" charset="0"/>
              </a:rPr>
              <a:t>Київського</a:t>
            </a: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ru-RU" sz="2400" dirty="0" err="1" smtClean="0">
                <a:latin typeface="Book Antiqua" pitchFamily="18" charset="0"/>
              </a:rPr>
              <a:t>навчального</a:t>
            </a: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ru-RU" sz="2400" smtClean="0">
                <a:latin typeface="Book Antiqua" pitchFamily="18" charset="0"/>
              </a:rPr>
              <a:t>округу.</a:t>
            </a:r>
            <a:endParaRPr lang="ru-RU" sz="2400" dirty="0"/>
          </a:p>
        </p:txBody>
      </p:sp>
    </p:spTree>
  </p:cSld>
  <p:clrMapOvr>
    <a:masterClrMapping/>
  </p:clrMapOvr>
  <p:transition spd="slow" advClick="0" advTm="5000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peryevaya ruchka</Template>
  <TotalTime>11712</TotalTime>
  <Words>1059</Words>
  <PresentationFormat>Экран (4:3)</PresentationFormat>
  <Paragraphs>72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Литейная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«Педагогічна діяльність М. І. Пирогова» </dc:title>
  <cp:lastModifiedBy>ServerBD</cp:lastModifiedBy>
  <cp:revision>188</cp:revision>
  <dcterms:modified xsi:type="dcterms:W3CDTF">2021-01-05T12:09:14Z</dcterms:modified>
</cp:coreProperties>
</file>