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294" r:id="rId3"/>
    <p:sldId id="257" r:id="rId4"/>
    <p:sldId id="258" r:id="rId5"/>
    <p:sldId id="263" r:id="rId6"/>
    <p:sldId id="262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5" r:id="rId16"/>
    <p:sldId id="277" r:id="rId17"/>
    <p:sldId id="276" r:id="rId18"/>
    <p:sldId id="281" r:id="rId19"/>
    <p:sldId id="278" r:id="rId20"/>
    <p:sldId id="279" r:id="rId21"/>
    <p:sldId id="280" r:id="rId22"/>
    <p:sldId id="283" r:id="rId23"/>
    <p:sldId id="284" r:id="rId24"/>
    <p:sldId id="285" r:id="rId25"/>
    <p:sldId id="286" r:id="rId26"/>
    <p:sldId id="282" r:id="rId27"/>
    <p:sldId id="287" r:id="rId28"/>
    <p:sldId id="290" r:id="rId29"/>
    <p:sldId id="298" r:id="rId30"/>
    <p:sldId id="292" r:id="rId31"/>
    <p:sldId id="296" r:id="rId32"/>
    <p:sldId id="303" r:id="rId33"/>
    <p:sldId id="302" r:id="rId34"/>
    <p:sldId id="30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63" d="100"/>
          <a:sy n="63" d="100"/>
        </p:scale>
        <p:origin x="499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0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61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48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163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1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558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6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672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4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38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85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7D747-91B9-4F40-B864-6D73CD0353AD}" type="datetimeFigureOut">
              <a:rPr lang="ru-RU" smtClean="0"/>
              <a:t>03.09.2021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ECE6C-57C6-403D-B3CF-FC596346626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99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microsoft.com/office/2007/relationships/hdphoto" Target="../media/hdphoto1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6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8.wdp"/><Relationship Id="rId5" Type="http://schemas.openxmlformats.org/officeDocument/2006/relationships/image" Target="../media/image24.png"/><Relationship Id="rId4" Type="http://schemas.microsoft.com/office/2007/relationships/hdphoto" Target="../media/hdphoto17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9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5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16.png"/><Relationship Id="rId4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836EE73-BFD9-4B94-85D4-470878AB0B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1550" y="0"/>
            <a:ext cx="9547100" cy="6858000"/>
          </a:xfrm>
          <a:prstGeom prst="rect">
            <a:avLst/>
          </a:prstGeom>
        </p:spPr>
      </p:pic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CC208241-7C7C-47EF-B613-E11A806DF1E6}"/>
              </a:ext>
            </a:extLst>
          </p:cNvPr>
          <p:cNvSpPr/>
          <p:nvPr/>
        </p:nvSpPr>
        <p:spPr>
          <a:xfrm>
            <a:off x="1043608" y="548681"/>
            <a:ext cx="734481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Бібліотека Глухівського </a:t>
            </a:r>
          </a:p>
          <a:p>
            <a:pPr algn="ctr"/>
            <a:r>
              <a:rPr lang="uk-UA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національного педагогічного університету</a:t>
            </a:r>
          </a:p>
          <a:p>
            <a:pPr algn="ctr"/>
            <a:r>
              <a:rPr lang="uk-UA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імені Олександра Довженка</a:t>
            </a:r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1D7CB85D-FDF3-4EA7-A451-DD6DBF52E144}"/>
              </a:ext>
            </a:extLst>
          </p:cNvPr>
          <p:cNvSpPr/>
          <p:nvPr/>
        </p:nvSpPr>
        <p:spPr>
          <a:xfrm>
            <a:off x="251520" y="2276872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«Від добрих справ </a:t>
            </a:r>
          </a:p>
          <a:p>
            <a:pPr algn="ctr"/>
            <a:r>
              <a:rPr lang="uk-UA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     не втомишся»</a:t>
            </a:r>
          </a:p>
          <a:p>
            <a:pPr algn="ctr"/>
            <a:endParaRPr lang="uk-UA" sz="8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endParaRPr lang="uk-UA" sz="8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endParaRPr lang="uk-UA" sz="800" b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2800" b="1" i="1" dirty="0">
                <a:solidFill>
                  <a:srgbClr val="002060"/>
                </a:solidFill>
                <a:latin typeface="Book Antiqua" panose="02040602050305030304" pitchFamily="18" charset="0"/>
              </a:rPr>
              <a:t>   </a:t>
            </a:r>
            <a:r>
              <a:rPr lang="uk-UA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Благодійна діяльність</a:t>
            </a:r>
          </a:p>
          <a:p>
            <a:pPr algn="ctr"/>
            <a:r>
              <a:rPr lang="uk-UA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Ніколи Терещенка </a:t>
            </a:r>
          </a:p>
          <a:p>
            <a:pPr algn="ctr"/>
            <a:r>
              <a:rPr lang="uk-UA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в  місті Глухові</a:t>
            </a:r>
          </a:p>
        </p:txBody>
      </p:sp>
      <p:pic>
        <p:nvPicPr>
          <p:cNvPr id="19" name="Remember">
            <a:hlinkClick r:id="" action="ppaction://media"/>
            <a:extLst>
              <a:ext uri="{FF2B5EF4-FFF2-40B4-BE49-F238E27FC236}">
                <a16:creationId xmlns:a16="http://schemas.microsoft.com/office/drawing/2014/main" id="{0F545FD2-C5CC-4D1F-A9CE-181E3417FC5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1647" end="99782.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76790" y="603892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0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9145">
        <p:dissolve/>
      </p:transition>
    </mc:Choice>
    <mc:Fallback>
      <p:transition spd="slow" advTm="9145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6" grpId="0"/>
    </p:bldLst>
  </p:timing>
  <p:extLst mod="1">
    <p:ext uri="{E180D4A7-C9FB-4DFB-919C-405C955672EB}">
      <p14:showEvtLst xmlns:p14="http://schemas.microsoft.com/office/powerpoint/2010/main">
        <p14:playEvt time="1" objId="19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‘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404664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2050" name="Picture 2" descr="C:\Documents and Settings\Aдминистратор\Рабочий стол\Никола Терещенко\сахарний завод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" y="282724"/>
            <a:ext cx="3727403" cy="537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EBF50A96-1952-4001-9361-2BFB45727761}"/>
              </a:ext>
            </a:extLst>
          </p:cNvPr>
          <p:cNvSpPr/>
          <p:nvPr/>
        </p:nvSpPr>
        <p:spPr>
          <a:xfrm>
            <a:off x="2563688" y="548680"/>
            <a:ext cx="6328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За обсягами продукції,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капіталу, використанням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нових технологій,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вдосконаленням виробництва, 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товариство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братів Терещенків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було найбільшим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та найсучаснішим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цукровим підприємством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Російській імперії 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кінця XIX століття 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681257694"/>
      </p:ext>
    </p:extLst>
  </p:cSld>
  <p:clrMapOvr>
    <a:masterClrMapping/>
  </p:clrMapOvr>
  <p:transition spd="slow" advTm="859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548680"/>
            <a:ext cx="446449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Якість їхньої продукції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була відзначена на багатьох сільськогосподарських виставках,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як в самій імперії,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так і за її межами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600450"/>
            <a:ext cx="5739724" cy="3257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дминистратор\Мои документы\Downloads\сельхозвіставка в одессе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72034"/>
            <a:ext cx="4139951" cy="3456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058422"/>
      </p:ext>
    </p:extLst>
  </p:cSld>
  <p:clrMapOvr>
    <a:masterClrMapping/>
  </p:clrMapOvr>
  <p:transition spd="slow" advTm="621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245684"/>
            <a:ext cx="4714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</a:t>
            </a:r>
          </a:p>
          <a:p>
            <a:pPr algn="ctr"/>
            <a:endParaRPr lang="uk-UA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Свідченням поваги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й пошани земляків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до діяльності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Ніколи Артемійовича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Глухові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було обрання його 1851 року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старшим бургомістром міста.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Він займав цю посаду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9 років </a:t>
            </a:r>
          </a:p>
        </p:txBody>
      </p:sp>
      <p:pic>
        <p:nvPicPr>
          <p:cNvPr id="5122" name="Picture 2" descr="C:\Documents and Settings\Aдминистратор\Рабочий стол\Никола Терещенко\TERESHCHENKO_Nikolai_Artemevich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4" y="230428"/>
            <a:ext cx="3947228" cy="5835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066971"/>
      </p:ext>
    </p:extLst>
  </p:cSld>
  <p:clrMapOvr>
    <a:masterClrMapping/>
  </p:clrMapOvr>
  <p:transition spd="slow" advTm="841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40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Documents and Settings\Aдминистратор\Мои документы\Downloads\Глухів_у_19_столітті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522258"/>
            <a:ext cx="3796975" cy="5336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75856" y="1044516"/>
            <a:ext cx="496855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Впродовж 14 років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Н. Терещенко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був міським головою.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Одночасно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виконував обов'язки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головного губернатора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земських зборів,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члена земської управи Глухова,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почесного мирового судді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5696" y="26064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</a:t>
            </a:r>
            <a:endParaRPr lang="uk-UA" sz="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942443"/>
      </p:ext>
    </p:extLst>
  </p:cSld>
  <p:clrMapOvr>
    <a:masterClrMapping/>
  </p:clrMapOvr>
  <p:transition spd="slow" advTm="769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662473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3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На дворянському гербі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Терещенків                                                                           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зафіксовано гасло: </a:t>
            </a:r>
          </a:p>
          <a:p>
            <a:pPr algn="ctr"/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«Стремление </a:t>
            </a:r>
          </a:p>
          <a:p>
            <a:pPr algn="ctr"/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к общественным пользам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».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Благодійність та меценацтво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для цієї родини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були традицією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</a:t>
            </a:r>
          </a:p>
        </p:txBody>
      </p:sp>
      <p:pic>
        <p:nvPicPr>
          <p:cNvPr id="7171" name="Picture 3" descr="C:\Documents and Settings\Aдминистратор\Рабочий стол\Никола Терещенко\Герб семьи Терещенко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49" r="5214"/>
          <a:stretch/>
        </p:blipFill>
        <p:spPr bwMode="auto">
          <a:xfrm>
            <a:off x="5769654" y="662844"/>
            <a:ext cx="3456383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341803"/>
      </p:ext>
    </p:extLst>
  </p:cSld>
  <p:clrMapOvr>
    <a:masterClrMapping/>
  </p:clrMapOvr>
  <p:transition spd="slow" advTm="611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43808" y="620688"/>
            <a:ext cx="632477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Глухові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Нікола Терещенко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допомагав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дитячому притулку,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заснованому батьком,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міській лікарні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23896"/>
            <a:ext cx="5184576" cy="34757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дминистратор\Рабочий стол\Никола Терещенко\Больница Святой Ефросинии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93" r="6497"/>
          <a:stretch/>
        </p:blipFill>
        <p:spPr bwMode="auto">
          <a:xfrm>
            <a:off x="24580" y="141138"/>
            <a:ext cx="4259387" cy="3156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963652"/>
      </p:ext>
    </p:extLst>
  </p:cSld>
  <p:clrMapOvr>
    <a:masterClrMapping/>
  </p:clrMapOvr>
  <p:transition spd="slow" advTm="504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0"/>
            <a:ext cx="72008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3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Очолював відділення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піклування про в'язниці.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Був попечителем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Кролевецької міської лікарні,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Глухівської чоловічої гімназії</a:t>
            </a:r>
          </a:p>
        </p:txBody>
      </p:sp>
      <p:pic>
        <p:nvPicPr>
          <p:cNvPr id="10242" name="Picture 2" descr="C:\Documents and Settings\Aдминистратор\Рабочий стол\Никола Терещенко\мужская гимназия глух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558607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138196"/>
      </p:ext>
    </p:extLst>
  </p:cSld>
  <p:clrMapOvr>
    <a:masterClrMapping/>
  </p:clrMapOvr>
  <p:transition spd="slow" advTm="616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8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-99392"/>
            <a:ext cx="763284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Дякуючи винятковій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енергії, твердому характеру,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працелюбності Ніколи Терещенка,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у другій половині ХІХ століття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Глухів помітно змінився</a:t>
            </a:r>
          </a:p>
        </p:txBody>
      </p:sp>
      <p:pic>
        <p:nvPicPr>
          <p:cNvPr id="9219" name="Picture 3" descr="C:\Documents and Settings\Aдминистратор\Рабочий стол\Никола Терещенко\Фото Глухова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" t="4487" r="1488" b="4454"/>
          <a:stretch/>
        </p:blipFill>
        <p:spPr bwMode="auto">
          <a:xfrm>
            <a:off x="395536" y="2455686"/>
            <a:ext cx="8278687" cy="41416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478623"/>
      </p:ext>
    </p:extLst>
  </p:cSld>
  <p:clrMapOvr>
    <a:masterClrMapping/>
  </p:clrMapOvr>
  <p:transition spd="slow" advTm="543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" y="0"/>
            <a:ext cx="92815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324544" y="-171400"/>
            <a:ext cx="85689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26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</a:t>
            </a:r>
          </a:p>
          <a:p>
            <a:pPr algn="just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                   Будинкам побудованим</a:t>
            </a:r>
          </a:p>
          <a:p>
            <a:pPr algn="just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                                 у Глухові, </a:t>
            </a:r>
            <a:r>
              <a:rPr lang="uk-UA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</a:t>
            </a:r>
          </a:p>
          <a:p>
            <a:pPr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завдяки коштам  </a:t>
            </a:r>
          </a:p>
          <a:p>
            <a:pPr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  Ніколи Артемійовича Терещенка,</a:t>
            </a:r>
          </a:p>
          <a:p>
            <a:pPr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більше 100 років. </a:t>
            </a:r>
          </a:p>
          <a:p>
            <a:pPr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Ці споруди - окраса міста. </a:t>
            </a:r>
          </a:p>
          <a:p>
            <a:pPr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Вони, як і раніше, </a:t>
            </a:r>
          </a:p>
          <a:p>
            <a:pPr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продовжують  слугувати</a:t>
            </a:r>
          </a:p>
          <a:p>
            <a:pPr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глухівчанам</a:t>
            </a:r>
          </a:p>
          <a:p>
            <a:pPr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18033316"/>
      </p:ext>
    </p:extLst>
  </p:cSld>
  <p:clrMapOvr>
    <a:masterClrMapping/>
  </p:clrMapOvr>
  <p:transition spd="slow" advTm="805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8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4032979" y="790907"/>
            <a:ext cx="413941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Чоловіча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гімназія й пансіон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для гімназистів –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нині Глухівський НПУ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ім. О. Довженка	                   </a:t>
            </a:r>
          </a:p>
        </p:txBody>
      </p:sp>
      <p:pic>
        <p:nvPicPr>
          <p:cNvPr id="11266" name="Picture 2" descr="C:\Documents and Settings\Aдминистратор\Рабочий стол\Никола Терещенко\Глуховский университет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3" b="20693"/>
          <a:stretch/>
        </p:blipFill>
        <p:spPr bwMode="auto">
          <a:xfrm>
            <a:off x="1764997" y="3329014"/>
            <a:ext cx="7199492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Aдминистратор\Рабочий стол\Никола Терещенко\Пансион для гимназистов Глухов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6723" r="13712" b="18391"/>
          <a:stretch/>
        </p:blipFill>
        <p:spPr bwMode="auto">
          <a:xfrm>
            <a:off x="1" y="0"/>
            <a:ext cx="4490622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264097"/>
      </p:ext>
    </p:extLst>
  </p:cSld>
  <p:clrMapOvr>
    <a:masterClrMapping/>
  </p:clrMapOvr>
  <p:transition spd="slow" advTm="926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332656"/>
            <a:ext cx="74168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2200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історії України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благодійність і меценатство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відігравали велику роль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 розвитку науки,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освіти, культури, у підтримці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соціально незахищених верств населення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та окремих знедолених людей.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 умовах, коли держава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про нужденних піклувалася мінімально,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цю функцію брали на себе багаті люди</a:t>
            </a:r>
          </a:p>
          <a:p>
            <a:pPr algn="ctr"/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096551"/>
      </p:ext>
    </p:extLst>
  </p:cSld>
  <p:clrMapOvr>
    <a:masterClrMapping/>
  </p:clrMapOvr>
  <p:transition spd="slow" advTm="1066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8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5364088" y="930934"/>
            <a:ext cx="296792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3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Жіноча гімназія - сьогодні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школа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№ 1</a:t>
            </a:r>
          </a:p>
        </p:txBody>
      </p:sp>
      <p:pic>
        <p:nvPicPr>
          <p:cNvPr id="12291" name="Picture 3" descr="C:\Documents and Settings\Aдминистратор\Рабочий стол\Никола Терещенко\школа 1 женская гимназия терещенк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874" y="30128"/>
            <a:ext cx="5796604" cy="4498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" t="4071" r="2620" b="3652"/>
          <a:stretch/>
        </p:blipFill>
        <p:spPr bwMode="auto">
          <a:xfrm>
            <a:off x="3788195" y="3284984"/>
            <a:ext cx="5355805" cy="3603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824921"/>
      </p:ext>
    </p:extLst>
  </p:cSld>
  <p:clrMapOvr>
    <a:masterClrMapping/>
  </p:clrMapOvr>
  <p:transition spd="slow" advTm="486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8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-171400"/>
            <a:ext cx="518457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Будівля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Учительського                                       інституту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стала одним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з корпусів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Глухівського НПУ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ім. О. Довженка</a:t>
            </a:r>
          </a:p>
        </p:txBody>
      </p:sp>
      <p:pic>
        <p:nvPicPr>
          <p:cNvPr id="13315" name="Picture 3" descr="C:\Documents and Settings\Aдминистратор\Рабочий стол\Никола Терещенко\1корпус глуховского университета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1" b="3549"/>
          <a:stretch/>
        </p:blipFill>
        <p:spPr bwMode="auto">
          <a:xfrm>
            <a:off x="3092378" y="3477876"/>
            <a:ext cx="6010467" cy="32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Documents and Settings\Aдминистратор\Рабочий стол\Никола Терещенко\Учительский институт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79512" y="116632"/>
            <a:ext cx="4680520" cy="36515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255082"/>
      </p:ext>
    </p:extLst>
  </p:cSld>
  <p:clrMapOvr>
    <a:masterClrMapping/>
  </p:clrMapOvr>
  <p:transition spd="slow" advTm="484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8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36096" y="2852936"/>
            <a:ext cx="316835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pPr algn="ctr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</a:t>
            </a:r>
          </a:p>
          <a:p>
            <a:pPr algn="ctr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</p:txBody>
      </p:sp>
      <p:pic>
        <p:nvPicPr>
          <p:cNvPr id="15364" name="Picture 4" descr="C:\Documents and Settings\Aдминистратор\Рабочий стол\Никола Терещенко\бівший детский дом, построеный на средства Николы Терещенко в 1872 год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001" y="101592"/>
            <a:ext cx="5132469" cy="394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Documents and Settings\Aдминистратор\Рабочий стол\Никола Терещенко\Глухов детский приют Терещенк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" y="2503430"/>
            <a:ext cx="5649590" cy="38404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188640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Дитячий                                              </a:t>
            </a:r>
          </a:p>
          <a:p>
            <a:pPr algn="just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притулок –</a:t>
            </a:r>
          </a:p>
          <a:p>
            <a:pPr algn="just"/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                ЗОШ</a:t>
            </a:r>
          </a:p>
          <a:p>
            <a:pPr algn="just"/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                 № 3 </a:t>
            </a:r>
          </a:p>
          <a:p>
            <a:pPr algn="just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3791654"/>
            <a:ext cx="32317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solidFill>
                  <a:srgbClr val="002060"/>
                </a:solidFill>
              </a:rPr>
              <a:t>  </a:t>
            </a:r>
          </a:p>
          <a:p>
            <a:r>
              <a:rPr lang="uk-UA" sz="2800" dirty="0">
                <a:solidFill>
                  <a:srgbClr val="002060"/>
                </a:solidFill>
                <a:latin typeface="Constantia" pitchFamily="18" charset="0"/>
              </a:rPr>
              <a:t>         </a:t>
            </a:r>
            <a:endParaRPr lang="ru-RU" sz="2400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25512"/>
      </p:ext>
    </p:extLst>
  </p:cSld>
  <p:clrMapOvr>
    <a:masterClrMapping/>
  </p:clrMapOvr>
  <p:transition spd="slow" advTm="466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5977" y="2492896"/>
            <a:ext cx="42169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Корпуси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земської лікарні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продовжують                             використовуватись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за призначенням  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868" y="49213"/>
            <a:ext cx="4216975" cy="3066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Aдминистратор\Рабочий стол\Никола Терещенко\Больница Терещенко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7" y="3401568"/>
            <a:ext cx="5002415" cy="3339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Documents and Settings\Aдминистратор\Рабочий стол\Никола Терещенко\Больница Терещенко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54" y="76414"/>
            <a:ext cx="4873394" cy="3245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259226"/>
      </p:ext>
    </p:extLst>
  </p:cSld>
  <p:clrMapOvr>
    <a:masterClrMapping/>
  </p:clrMapOvr>
  <p:transition spd="slow" advTm="725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8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1" y="3356992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pPr algn="ctr"/>
            <a:endParaRPr lang="uk-UA" sz="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400" dirty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Адміністративний будинок -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колишній банк Н. А. Терещенка</a:t>
            </a:r>
          </a:p>
        </p:txBody>
      </p:sp>
      <p:pic>
        <p:nvPicPr>
          <p:cNvPr id="17411" name="Picture 3" descr="C:\Documents and Settings\Aдминистратор\Рабочий стол\Никола Терещенко\Банк Терещенка современный вид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60"/>
          <a:stretch/>
        </p:blipFill>
        <p:spPr bwMode="auto">
          <a:xfrm>
            <a:off x="971601" y="170688"/>
            <a:ext cx="7416823" cy="397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216329"/>
      </p:ext>
    </p:extLst>
  </p:cSld>
  <p:clrMapOvr>
    <a:masterClrMapping/>
  </p:clrMapOvr>
  <p:transition spd="slow" advTm="418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40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15251" y="3383796"/>
            <a:ext cx="401719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зараз Інститут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луб'яних культур Національної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академії аграрних наук України  </a:t>
            </a:r>
          </a:p>
        </p:txBody>
      </p:sp>
      <p:pic>
        <p:nvPicPr>
          <p:cNvPr id="18434" name="Picture 2" descr="C:\Documents and Settings\Aдминистратор\Рабочий стол\Никола Терещенко\Дом Терещенк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318" y="0"/>
            <a:ext cx="4752527" cy="3252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Documents and Settings\Aдминистратор\Рабочий стол\Никола Терещенко\дом терещенко в глухове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5" y="1999263"/>
            <a:ext cx="4752527" cy="3705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D78535B2-D2EB-4595-84BB-387A48FB449A}"/>
              </a:ext>
            </a:extLst>
          </p:cNvPr>
          <p:cNvSpPr/>
          <p:nvPr/>
        </p:nvSpPr>
        <p:spPr>
          <a:xfrm>
            <a:off x="1371600" y="276925"/>
            <a:ext cx="342208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Приватна       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оселя родини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Терещенків –</a:t>
            </a:r>
            <a:r>
              <a:rPr lang="uk-UA" sz="2400" dirty="0">
                <a:solidFill>
                  <a:srgbClr val="002060"/>
                </a:solidFill>
                <a:latin typeface="Constant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1764976"/>
      </p:ext>
    </p:extLst>
  </p:cSld>
  <p:clrMapOvr>
    <a:masterClrMapping/>
  </p:clrMapOvr>
  <p:transition spd="slow" advTm="599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3563888" y="150822"/>
            <a:ext cx="403244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Ремісниче училище</a:t>
            </a:r>
          </a:p>
          <a:p>
            <a:pPr algn="just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ім. Н. А. Терещенка  </a:t>
            </a:r>
          </a:p>
          <a:p>
            <a:pPr algn="just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тепер одне </a:t>
            </a:r>
          </a:p>
          <a:p>
            <a:pPr algn="ctr"/>
            <a:r>
              <a:rPr lang="uk-UA" sz="2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навчальних</a:t>
            </a:r>
            <a:r>
              <a:rPr lang="uk-UA" sz="2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приміщень    Сумського національного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аграрного університету</a:t>
            </a: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</p:txBody>
      </p:sp>
      <p:pic>
        <p:nvPicPr>
          <p:cNvPr id="14338" name="Picture 2" descr="C:\Documents and Settings\Aдминистратор\Рабочий стол\Никола Терещенко\Ремесленное училище имени Н А Терещенко Глух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2" y="30411"/>
            <a:ext cx="3816424" cy="3567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дминистратор\Рабочий стол\Никола Терещенко\Корпус техникума ремесленное училище Николы Терещенк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1" y="2852936"/>
            <a:ext cx="6400800" cy="3978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690196"/>
      </p:ext>
    </p:extLst>
  </p:cSld>
  <p:clrMapOvr>
    <a:masterClrMapping/>
  </p:clrMapOvr>
  <p:transition spd="slow" advTm="720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115" y="0"/>
            <a:ext cx="9268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-459431"/>
            <a:ext cx="70567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3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2400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Трьох-Анастасіївський собор,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зведений коштом братів Терещенків  –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найвідоміша споруда Глухова</a:t>
            </a:r>
          </a:p>
          <a:p>
            <a:pPr algn="ctr"/>
            <a:r>
              <a:rPr lang="uk-UA" sz="2800" dirty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</p:txBody>
      </p:sp>
      <p:pic>
        <p:nvPicPr>
          <p:cNvPr id="19459" name="Picture 3" descr="C:\Documents and Settings\Aдминистратор\Мои документы\Downloads\trehanactac-cerkov.gluhov.a299e2b00a11f1e200942a77f5411d5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376" y="1412776"/>
            <a:ext cx="5040560" cy="5250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427891"/>
      </p:ext>
    </p:extLst>
  </p:cSld>
  <p:clrMapOvr>
    <a:masterClrMapping/>
  </p:clrMapOvr>
  <p:transition spd="slow" advTm="544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84" y="0"/>
            <a:ext cx="92876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196752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</a:t>
            </a: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88640"/>
            <a:ext cx="6800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Нікола Терещенко -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  почесний громадянин  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   міст Глухова та Києва.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 Виявом особливої поваги                                  </a:t>
            </a:r>
          </a:p>
          <a:p>
            <a:pPr algn="ctr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мешканців Глухова </a:t>
            </a:r>
          </a:p>
          <a:p>
            <a:pPr algn="ctr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було встановлення пам’ятника 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Ніколі  Артемійовичу в місті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00450"/>
            <a:ext cx="9252519" cy="3188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195340"/>
      </p:ext>
    </p:extLst>
  </p:cSld>
  <p:clrMapOvr>
    <a:masterClrMapping/>
  </p:clrMapOvr>
  <p:transition spd="slow" advTm="768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196752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</a:t>
            </a: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-387424"/>
            <a:ext cx="705678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       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latin typeface="Constantia" pitchFamily="18" charset="0"/>
                <a:ea typeface="Calibri"/>
                <a:cs typeface="Times New Roman"/>
              </a:rPr>
              <a:t>                                     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Добрі справи 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             Н. А. Терещенка 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     для Глухова високо оцінені 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             його сучасниками</a:t>
            </a:r>
          </a:p>
          <a:p>
            <a:pPr algn="just">
              <a:spcAft>
                <a:spcPts val="1000"/>
              </a:spcAft>
            </a:pP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                       й не забуті нащадками земляків</a:t>
            </a:r>
            <a:endParaRPr lang="ru-RU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  <p:pic>
        <p:nvPicPr>
          <p:cNvPr id="5123" name="Picture 3" descr="C:\Documents and Settings\Aдминистратор\Рабочий стол\Никола Терещенко\почтовая марка с Терещенками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7" b="4477"/>
          <a:stretch/>
        </p:blipFill>
        <p:spPr bwMode="auto">
          <a:xfrm>
            <a:off x="1439652" y="2589011"/>
            <a:ext cx="6408712" cy="4060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27634"/>
      </p:ext>
    </p:extLst>
  </p:cSld>
  <p:clrMapOvr>
    <a:masterClrMapping/>
  </p:clrMapOvr>
  <p:transition spd="slow" advTm="487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Aдминистратор\Мои документы\Downloads\Павло Харитоненко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3" b="7637"/>
          <a:stretch/>
        </p:blipFill>
        <p:spPr bwMode="auto">
          <a:xfrm>
            <a:off x="73687" y="3886199"/>
            <a:ext cx="2670939" cy="2935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Aдминистратор\Мои документы\Downloads\Павло Галаган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124" y="27420"/>
            <a:ext cx="2060188" cy="2528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Aдминистратор\Мои документы\Downloads\брати симиренки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317"/>
          <a:stretch/>
        </p:blipFill>
        <p:spPr bwMode="auto">
          <a:xfrm>
            <a:off x="0" y="21287"/>
            <a:ext cx="3779912" cy="2345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Documents and Settings\Aдминистратор\Мои документы\Downloads\Яхненко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124" y="3886200"/>
            <a:ext cx="2169629" cy="2935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Documents and Settings\Aдминистратор\Мои документы\Downloads\Богдан і Варвара Ханенки.jp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08510"/>
            <a:ext cx="3469789" cy="2487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Documents and Settings\Aдминистратор\Мои документы\Downloads\Иван Терещенко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0764"/>
            <a:ext cx="1752324" cy="2347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687" y="1988840"/>
            <a:ext cx="90703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2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Династії великих промисловців -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Симиренки, Харитоненки, Ханенки,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Бобринські – залишили помітний слід </a:t>
            </a:r>
          </a:p>
          <a:p>
            <a:pPr algn="just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                            в історії країни</a:t>
            </a:r>
          </a:p>
        </p:txBody>
      </p:sp>
    </p:spTree>
    <p:extLst>
      <p:ext uri="{BB962C8B-B14F-4D97-AF65-F5344CB8AC3E}">
        <p14:creationId xmlns:p14="http://schemas.microsoft.com/office/powerpoint/2010/main" val="2773145294"/>
      </p:ext>
    </p:extLst>
  </p:cSld>
  <p:clrMapOvr>
    <a:masterClrMapping/>
  </p:clrMapOvr>
  <p:transition spd="slow" advTm="577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196752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</a:t>
            </a: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980728"/>
            <a:ext cx="6552728" cy="144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116632"/>
            <a:ext cx="57048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</a:t>
            </a:r>
            <a:r>
              <a:rPr lang="uk-UA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Використані джерела з фонду читального залу наукової літератури</a:t>
            </a:r>
          </a:p>
          <a:p>
            <a:endParaRPr lang="ru-RU" sz="24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692696"/>
            <a:ext cx="59766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endParaRPr lang="uk-UA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Вечерський В. Відродження. Від Артема Терещенка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до Георгія Нарбута / В.  Вечерський, В. Бєлашов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// Глухів. – К., 2003. – С. 97–114.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</a:t>
            </a:r>
          </a:p>
          <a:p>
            <a:pPr algn="ctr"/>
            <a:endParaRPr lang="uk-UA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Гурець І. М. Меценацтво родини Терещенків у Глухові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І. М. Гурець, М. П. Гурець // Сіверщина в історії України: збірник наукових праць. – Суми, 2008.-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С. 151–154.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Жукова С. П. Благодійницька діяльність  родини Терещенків у культурно-освітній справі Глухова /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С.  П. Жукова // Збереження історико-культурних надбань Глухівщини: матеріали першої науково-практичної конференції (18 квітня 2002 р.). - 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Глухів, 2002. –  С. 69–72.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uk-UA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endParaRPr lang="uk-UA" dirty="0">
              <a:solidFill>
                <a:srgbClr val="002060"/>
              </a:solidFill>
            </a:endParaRPr>
          </a:p>
          <a:p>
            <a:pPr algn="ctr"/>
            <a:endParaRPr lang="uk-UA" dirty="0">
              <a:solidFill>
                <a:srgbClr val="002060"/>
              </a:solidFill>
            </a:endParaRPr>
          </a:p>
          <a:p>
            <a:pPr algn="ctr"/>
            <a:endParaRPr lang="uk-UA" dirty="0">
              <a:solidFill>
                <a:srgbClr val="002060"/>
              </a:solidFill>
            </a:endParaRPr>
          </a:p>
          <a:p>
            <a:r>
              <a:rPr lang="uk-UA" dirty="0"/>
              <a:t>            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63A0313-988D-4BA9-92EB-C851A140C5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0"/>
          <a:stretch/>
        </p:blipFill>
        <p:spPr>
          <a:xfrm rot="5400000">
            <a:off x="-365127" y="2616221"/>
            <a:ext cx="2897391" cy="2028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8FF6A17-789A-4E7B-A3C5-1F3AAC96EC1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18" r="3772" b="8000"/>
          <a:stretch/>
        </p:blipFill>
        <p:spPr>
          <a:xfrm>
            <a:off x="149708" y="13260"/>
            <a:ext cx="1864563" cy="2524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4B557FB-8096-4F06-A421-F755C92AFD2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6" t="8138" b="12818"/>
          <a:stretch/>
        </p:blipFill>
        <p:spPr>
          <a:xfrm>
            <a:off x="159394" y="4077072"/>
            <a:ext cx="1866396" cy="2691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5263494"/>
      </p:ext>
    </p:extLst>
  </p:cSld>
  <p:clrMapOvr>
    <a:masterClrMapping/>
  </p:clrMapOvr>
  <p:transition spd="slow" advTm="1837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196752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</a:t>
            </a: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980728"/>
            <a:ext cx="6552728" cy="144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16632"/>
            <a:ext cx="62967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Жукова С. П. До питання про благодійну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діяльність Терещенків у Глухові / С. П. Жукова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// Збереження історико-культурних надбань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Глухівщини: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матеріали другої науково-практичної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конференції (17 квітня 2003 р.). - 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Глухів, 2003. – С. 55–57.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</a:t>
            </a:r>
          </a:p>
          <a:p>
            <a:pPr algn="ctr"/>
            <a:endParaRPr lang="ru-RU" sz="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Жукова С.  Частная и общественная                        благотворительность Глухова / С.  Жукова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// Соборний майдан. – 2014. - № 1. – С. 4–5.</a:t>
            </a:r>
          </a:p>
          <a:p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Жукова С.  Частная и общественная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благотворительность Глухова / С.  Жукова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// Соборний майдан. – 2014. - № 2. – С. 5–6.</a:t>
            </a:r>
          </a:p>
          <a:p>
            <a:pPr algn="ctr"/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Зайцева Н. Почесні громадяни Глухова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 Н. Зайцева // Соборний майдан. -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2012.  - № 2. – С. 6. </a:t>
            </a:r>
          </a:p>
          <a:p>
            <a:pPr marL="285750" indent="-285750">
              <a:buFont typeface="Arial" pitchFamily="34" charset="0"/>
              <a:buChar char="•"/>
            </a:pPr>
            <a:endParaRPr lang="uk-UA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6E303D4-E305-41A2-826D-D7ACB0CF39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12201" r="6250" b="11151"/>
          <a:stretch/>
        </p:blipFill>
        <p:spPr>
          <a:xfrm>
            <a:off x="136904" y="28171"/>
            <a:ext cx="1914815" cy="279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7E9152A-D3AE-4402-A41F-B8A28E628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43" y="2931407"/>
            <a:ext cx="2053339" cy="77664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239FD89-2731-41BF-8CFA-9D706613B2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4491" y="3438884"/>
            <a:ext cx="2875935" cy="366103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F37F679-3D05-4B0C-A796-1162CAC3ADF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0" t="9190" r="1944" b="3310"/>
          <a:stretch/>
        </p:blipFill>
        <p:spPr>
          <a:xfrm rot="5400000">
            <a:off x="6404727" y="3003238"/>
            <a:ext cx="3278360" cy="212618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3DF74F0-B0DA-446E-8227-A098476A7D9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7" t="4704" r="69688" b="4370"/>
          <a:stretch/>
        </p:blipFill>
        <p:spPr>
          <a:xfrm rot="5400000">
            <a:off x="7609946" y="1007132"/>
            <a:ext cx="836874" cy="21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465777"/>
      </p:ext>
    </p:extLst>
  </p:cSld>
  <p:clrMapOvr>
    <a:masterClrMapping/>
  </p:clrMapOvr>
  <p:transition spd="slow" advTm="2026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196752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</a:t>
            </a: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980728"/>
            <a:ext cx="6552728" cy="144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66012" y="116632"/>
            <a:ext cx="500233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  </a:t>
            </a:r>
            <a:endParaRPr lang="uk-UA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endParaRPr lang="uk-UA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endParaRPr lang="uk-UA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Кальницький М., Факторович М.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Терещенки / М. Кальницький,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М. Факторович // Пам’ятки України. –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1993. - № 1 – 6. – С. 66–71.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pPr algn="ctr"/>
            <a:endParaRPr lang="uk-UA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Курок О. І. Роль Терещенків у відродженні     Глухова (друга половина ХІХ ст.)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 О. І. Курок, М. П. Гурець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// Збереження  історико-культурних надбань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Сіверщини: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матеріали ІV науково-практичної конференції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(21-22 квітня 2005 р.). –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Глухів, 2005. – С. 127–134.</a:t>
            </a:r>
          </a:p>
          <a:p>
            <a:pPr algn="ctr"/>
            <a:endParaRPr lang="uk-UA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73B5D5E-07F3-45BE-9B59-E0097C9183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6" t="11385" r="-1495" b="12676"/>
          <a:stretch/>
        </p:blipFill>
        <p:spPr>
          <a:xfrm>
            <a:off x="143517" y="117936"/>
            <a:ext cx="2522495" cy="3398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CBDD406-CB12-45FF-8004-FC4BE82A41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5" t="11150" r="5436" b="6722"/>
          <a:stretch/>
        </p:blipFill>
        <p:spPr>
          <a:xfrm>
            <a:off x="437793" y="3427080"/>
            <a:ext cx="2075728" cy="3201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9426681"/>
      </p:ext>
    </p:extLst>
  </p:cSld>
  <p:clrMapOvr>
    <a:masterClrMapping/>
  </p:clrMapOvr>
  <p:transition spd="slow" advTm="1172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196752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</a:t>
            </a: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980728"/>
            <a:ext cx="6552728" cy="144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83676"/>
            <a:ext cx="561662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Мои первые шаги (1886-1906) //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Терещенко М.  Первый олигарх: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Михаил  Иванович Терещенко (1886-1956):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Необычная история жизни моего деда,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как ее рассказала бы мне моя бабушка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/ М. Терещенко. – пер. с фр. –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К.: Ника-Центр, 2012 – С. 14-65.</a:t>
            </a:r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endParaRPr lang="uk-UA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Никола Артемьевич // Ковалинский В. 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Семья Терещенко / В. Ковалинский</a:t>
            </a:r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. – К.: </a:t>
            </a:r>
          </a:p>
          <a:p>
            <a:pPr algn="ctr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Преса України, 2003. – С. 37–99.</a:t>
            </a:r>
          </a:p>
          <a:p>
            <a:pPr algn="just"/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</a:t>
            </a:r>
          </a:p>
          <a:p>
            <a:pPr algn="ctr"/>
            <a:endParaRPr lang="uk-UA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Фотоматеріали та музичний супровід                  використані з відкритих джерел</a:t>
            </a:r>
          </a:p>
          <a:p>
            <a:pPr algn="ctr"/>
            <a:r>
              <a:rPr lang="uk-UA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мережі Інтернет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D8B8AF0-A58B-4098-AEE8-C928486B65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1" r="1000" b="1701"/>
          <a:stretch/>
        </p:blipFill>
        <p:spPr>
          <a:xfrm>
            <a:off x="62221" y="157865"/>
            <a:ext cx="2277531" cy="3728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C8DBB4D-EBBC-4BCD-BE31-4A29B3AC79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4" t="8000" r="4500" b="9051"/>
          <a:stretch/>
        </p:blipFill>
        <p:spPr>
          <a:xfrm>
            <a:off x="6804249" y="1698678"/>
            <a:ext cx="2332856" cy="3806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2784581"/>
      </p:ext>
    </p:extLst>
  </p:cSld>
  <p:clrMapOvr>
    <a:masterClrMapping/>
  </p:clrMapOvr>
  <p:transition spd="slow" advTm="1333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1196752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</a:t>
            </a: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980728"/>
            <a:ext cx="6552728" cy="144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endParaRPr lang="uk-UA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uk-UA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ea typeface="Calibri"/>
                <a:cs typeface="Times New Roman"/>
              </a:rPr>
              <a:t>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548680"/>
            <a:ext cx="77724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/>
              <a:t>      </a:t>
            </a:r>
          </a:p>
          <a:p>
            <a:pPr algn="ctr"/>
            <a:endParaRPr lang="uk-UA" sz="2800" b="1" dirty="0">
              <a:solidFill>
                <a:srgbClr val="7030A0"/>
              </a:solidFill>
              <a:latin typeface="Constantia" pitchFamily="18" charset="0"/>
            </a:endParaRPr>
          </a:p>
          <a:p>
            <a:pPr algn="ctr"/>
            <a:r>
              <a:rPr lang="uk-UA" sz="2400" b="1" dirty="0">
                <a:solidFill>
                  <a:srgbClr val="7030A0"/>
                </a:solidFill>
                <a:latin typeface="Constantia" pitchFamily="18" charset="0"/>
              </a:rPr>
              <a:t> 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CF510B-52EF-47CA-8002-E1A70AF1E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799" y="1579955"/>
            <a:ext cx="4138243" cy="2749783"/>
          </a:xfrm>
          <a:prstGeom prst="rect">
            <a:avLst/>
          </a:prstGeom>
        </p:spPr>
      </p:pic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7EFD5E0C-EC64-4F82-B55F-A43B01788729}"/>
              </a:ext>
            </a:extLst>
          </p:cNvPr>
          <p:cNvSpPr/>
          <p:nvPr/>
        </p:nvSpPr>
        <p:spPr>
          <a:xfrm>
            <a:off x="1907705" y="4521644"/>
            <a:ext cx="56166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Підготувала: бібліотекар </a:t>
            </a:r>
          </a:p>
          <a:p>
            <a:pPr lvl="0" algn="ctr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читального залу наукової літератури</a:t>
            </a:r>
          </a:p>
          <a:p>
            <a:pPr lvl="0" algn="ctr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Лисенко Л. В.</a:t>
            </a:r>
          </a:p>
        </p:txBody>
      </p:sp>
      <p:sp>
        <p:nvSpPr>
          <p:cNvPr id="10" name="Прямокутник 9">
            <a:extLst>
              <a:ext uri="{FF2B5EF4-FFF2-40B4-BE49-F238E27FC236}">
                <a16:creationId xmlns:a16="http://schemas.microsoft.com/office/drawing/2014/main" id="{844E4CE7-A003-4E5F-89E9-9C02338BA429}"/>
              </a:ext>
            </a:extLst>
          </p:cNvPr>
          <p:cNvSpPr/>
          <p:nvPr/>
        </p:nvSpPr>
        <p:spPr>
          <a:xfrm>
            <a:off x="1259632" y="116632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           Більше інформації до представленої тем</a:t>
            </a:r>
          </a:p>
          <a:p>
            <a:pPr algn="just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            можна знайти в електронному каталозі</a:t>
            </a:r>
          </a:p>
          <a:p>
            <a:pPr algn="just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                                      бібліотеки </a:t>
            </a:r>
          </a:p>
          <a:p>
            <a:pPr algn="just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             http://library.gnpu.edu.ua/libr/page_lib.php</a:t>
            </a:r>
          </a:p>
        </p:txBody>
      </p:sp>
    </p:spTree>
    <p:extLst>
      <p:ext uri="{BB962C8B-B14F-4D97-AF65-F5344CB8AC3E}">
        <p14:creationId xmlns:p14="http://schemas.microsoft.com/office/powerpoint/2010/main" val="802139720"/>
      </p:ext>
    </p:extLst>
  </p:cSld>
  <p:clrMapOvr>
    <a:masterClrMapping/>
  </p:clrMapOvr>
  <p:transition spd="slow" advTm="997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68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дминистратор\Рабочий стол\Никола Терещенко\Фото все Терещен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27" y="268740"/>
            <a:ext cx="4519621" cy="5536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620688"/>
            <a:ext cx="345638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Серед них виділяються    представники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роду Терещенків.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Це найвідоміший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 19 - початку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20 століття рід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в Україні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та за її межами,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який тісно пов’язаний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з Глуховом</a:t>
            </a:r>
          </a:p>
        </p:txBody>
      </p:sp>
    </p:spTree>
    <p:extLst>
      <p:ext uri="{BB962C8B-B14F-4D97-AF65-F5344CB8AC3E}">
        <p14:creationId xmlns:p14="http://schemas.microsoft.com/office/powerpoint/2010/main" val="2652897079"/>
      </p:ext>
    </p:extLst>
  </p:cSld>
  <p:clrMapOvr>
    <a:masterClrMapping/>
  </p:clrMapOvr>
  <p:transition spd="slow" advTm="769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Aдминистратор\Рабочий стол\Никола Терещенко\Фото N_A_Tereshenko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69680" cy="6741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908720"/>
            <a:ext cx="5616624" cy="2923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Особливий внесок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 розвиток культури,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освіти, охорони здоров’я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своєї малої Батьківщини –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міста Глухова, зробив Нікола Артемійович Терещенко</a:t>
            </a:r>
          </a:p>
        </p:txBody>
      </p:sp>
    </p:spTree>
    <p:extLst>
      <p:ext uri="{BB962C8B-B14F-4D97-AF65-F5344CB8AC3E}">
        <p14:creationId xmlns:p14="http://schemas.microsoft.com/office/powerpoint/2010/main" val="3667896529"/>
      </p:ext>
    </p:extLst>
  </p:cSld>
  <p:clrMapOvr>
    <a:masterClrMapping/>
  </p:clrMapOvr>
  <p:transition spd="slow" advTm="616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Documents and Settings\Aдминистратор\Рабочий стол\Никола Терещенко\Нікола Терещенко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54" t="4762" r="4913" b="1587"/>
          <a:stretch/>
        </p:blipFill>
        <p:spPr bwMode="auto">
          <a:xfrm>
            <a:off x="6047232" y="692696"/>
            <a:ext cx="3181132" cy="4991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0080" y="1102098"/>
            <a:ext cx="565212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старший син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засновника династії              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Артемія Яковича Терещенка,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дід міністра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Тимчасового уряду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Михайла Терещенка,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народився     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14 (26) жовтня 1819 року          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в Глухові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911225"/>
            <a:ext cx="68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Нікола Терещенко –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підприємець, благодійник, </a:t>
            </a:r>
          </a:p>
        </p:txBody>
      </p:sp>
    </p:spTree>
    <p:extLst>
      <p:ext uri="{BB962C8B-B14F-4D97-AF65-F5344CB8AC3E}">
        <p14:creationId xmlns:p14="http://schemas.microsoft.com/office/powerpoint/2010/main" val="1542961829"/>
      </p:ext>
    </p:extLst>
  </p:cSld>
  <p:clrMapOvr>
    <a:masterClrMapping/>
  </p:clrMapOvr>
  <p:transition spd="slow" advTm="915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07" y="0"/>
            <a:ext cx="91927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404664"/>
            <a:ext cx="64807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pPr algn="ctr"/>
            <a:r>
              <a:rPr lang="ru-RU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</a:t>
            </a:r>
            <a:endParaRPr lang="uk-UA" sz="3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187622" y="2741579"/>
            <a:ext cx="727057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</a:t>
            </a:r>
          </a:p>
          <a:p>
            <a:pPr lvl="0" algn="ctr"/>
            <a:endParaRPr lang="uk-UA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lvl="0" algn="ctr"/>
            <a:r>
              <a:rPr lang="uk-UA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Він став найбільшим торговцем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зерном в окрузі. </a:t>
            </a:r>
          </a:p>
          <a:p>
            <a:pPr lvl="0"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Працював чесно, тому здобув репутацію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надійного й порядного партнера</a:t>
            </a:r>
          </a:p>
        </p:txBody>
      </p:sp>
      <p:pic>
        <p:nvPicPr>
          <p:cNvPr id="2050" name="Picture 2" descr="C:\Documents and Settings\Aдминистратор\Рабочий стол\Никола Терещенко\старое фото Глухова 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018" y="82553"/>
            <a:ext cx="4905049" cy="3430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11961" y="1412776"/>
            <a:ext cx="424623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Замолоду налагодив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торгівлю з Кримом –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возив туди зерно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 Глухова, а назад –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сіль та рибу. </a:t>
            </a:r>
          </a:p>
        </p:txBody>
      </p:sp>
    </p:spTree>
    <p:extLst>
      <p:ext uri="{BB962C8B-B14F-4D97-AF65-F5344CB8AC3E}">
        <p14:creationId xmlns:p14="http://schemas.microsoft.com/office/powerpoint/2010/main" val="789228851"/>
      </p:ext>
    </p:extLst>
  </p:cSld>
  <p:clrMapOvr>
    <a:masterClrMapping/>
  </p:clrMapOvr>
  <p:transition spd="slow" advTm="975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1475656" y="2008373"/>
            <a:ext cx="640871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</a:t>
            </a:r>
            <a:endParaRPr lang="ru-RU" sz="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Після земельної реформи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1861 року Нікола Артемович з батьком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та братами  почав орендувати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й скуповувати поміщицькі землі,  використовуючи їх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для вирощування цукрових буряків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та пшениці</a:t>
            </a:r>
          </a:p>
        </p:txBody>
      </p:sp>
      <p:pic>
        <p:nvPicPr>
          <p:cNvPr id="3074" name="Picture 2" descr="C:\Documents and Settings\Aдминистратор\Рабочий стол\Никола Терещенко\Брати Терещенки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620" y="36814"/>
            <a:ext cx="4208328" cy="2888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463772"/>
      </p:ext>
    </p:extLst>
  </p:cSld>
  <p:clrMapOvr>
    <a:masterClrMapping/>
  </p:clrMapOvr>
  <p:transition spd="slow" advTm="801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дминистратор\Рабочий стол\Никола Терещенко\Фон стари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5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57401"/>
            <a:ext cx="413650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/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</a:t>
            </a:r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Пізніше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у Чернігівській, Курській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та інших губерніях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з'явились зразкові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цукрові заводи Терещенків, </a:t>
            </a:r>
          </a:p>
          <a:p>
            <a:pPr algn="ctr"/>
            <a:r>
              <a:rPr lang="uk-UA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відомі у всій Європі</a:t>
            </a:r>
          </a:p>
        </p:txBody>
      </p:sp>
      <p:pic>
        <p:nvPicPr>
          <p:cNvPr id="4" name="Picture 2" descr="C:\Documents and Settings\Aдминистратор\Мои документы\Downloads\Сахарний завод Теткин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3349"/>
            <a:ext cx="3851528" cy="27990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Documents and Settings\Aдминистратор\Мои документы\Downloads\сахарній завод Михайловский хутор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68" t="9291" r="6932" b="5849"/>
          <a:stretch/>
        </p:blipFill>
        <p:spPr bwMode="auto">
          <a:xfrm>
            <a:off x="467544" y="3332479"/>
            <a:ext cx="8464990" cy="3376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601262"/>
      </p:ext>
    </p:extLst>
  </p:cSld>
  <p:clrMapOvr>
    <a:masterClrMapping/>
  </p:clrMapOvr>
  <p:transition spd="slow" advTm="470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8158</TotalTime>
  <Words>1180</Words>
  <Application>Microsoft Office PowerPoint</Application>
  <PresentationFormat>Екран (4:3)</PresentationFormat>
  <Paragraphs>348</Paragraphs>
  <Slides>34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34</vt:i4>
      </vt:variant>
    </vt:vector>
  </HeadingPairs>
  <TitlesOfParts>
    <vt:vector size="42" baseType="lpstr">
      <vt:lpstr>Arial</vt:lpstr>
      <vt:lpstr>Book Antiqua</vt:lpstr>
      <vt:lpstr>Calibri</vt:lpstr>
      <vt:lpstr>Cambria</vt:lpstr>
      <vt:lpstr>Constantia</vt:lpstr>
      <vt:lpstr>Garamond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‘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library2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libr2</dc:creator>
  <cp:lastModifiedBy>Аdministrator</cp:lastModifiedBy>
  <cp:revision>426</cp:revision>
  <dcterms:created xsi:type="dcterms:W3CDTF">2019-09-03T12:09:49Z</dcterms:created>
  <dcterms:modified xsi:type="dcterms:W3CDTF">2021-09-03T11:10:19Z</dcterms:modified>
</cp:coreProperties>
</file>