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4" r:id="rId2"/>
    <p:sldId id="268" r:id="rId3"/>
    <p:sldId id="285" r:id="rId4"/>
    <p:sldId id="272" r:id="rId5"/>
    <p:sldId id="281" r:id="rId6"/>
    <p:sldId id="257" r:id="rId7"/>
    <p:sldId id="274" r:id="rId8"/>
    <p:sldId id="258" r:id="rId9"/>
    <p:sldId id="289" r:id="rId10"/>
    <p:sldId id="282" r:id="rId11"/>
    <p:sldId id="260" r:id="rId12"/>
    <p:sldId id="275" r:id="rId13"/>
    <p:sldId id="278" r:id="rId14"/>
    <p:sldId id="261" r:id="rId15"/>
    <p:sldId id="262" r:id="rId16"/>
    <p:sldId id="263" r:id="rId17"/>
    <p:sldId id="290" r:id="rId18"/>
    <p:sldId id="269" r:id="rId19"/>
    <p:sldId id="291" r:id="rId20"/>
    <p:sldId id="287" r:id="rId21"/>
    <p:sldId id="288" r:id="rId22"/>
    <p:sldId id="295" r:id="rId23"/>
    <p:sldId id="296" r:id="rId24"/>
    <p:sldId id="286" r:id="rId25"/>
    <p:sldId id="292" r:id="rId26"/>
    <p:sldId id="271" r:id="rId27"/>
    <p:sldId id="277" r:id="rId28"/>
    <p:sldId id="264" r:id="rId29"/>
    <p:sldId id="276" r:id="rId30"/>
    <p:sldId id="266" r:id="rId31"/>
    <p:sldId id="279" r:id="rId32"/>
    <p:sldId id="265" r:id="rId33"/>
    <p:sldId id="280" r:id="rId34"/>
    <p:sldId id="267" r:id="rId35"/>
    <p:sldId id="27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0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62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5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3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12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0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61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93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2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9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gif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gif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4"/>
            <a:ext cx="9144000" cy="51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94"/>
            <a:ext cx="4392488" cy="3474922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 </a:t>
            </a:r>
            <a:r>
              <a:rPr lang="ru-RU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бібліотека Глухівського національного педагогічного університету </a:t>
            </a: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24"/>
          <a:stretch/>
        </p:blipFill>
        <p:spPr bwMode="auto">
          <a:xfrm>
            <a:off x="0" y="5139530"/>
            <a:ext cx="9144000" cy="171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admin\Рабочий стол\63750255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88163"/>
            <a:ext cx="4000500" cy="48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49080"/>
            <a:ext cx="8748464" cy="2708920"/>
          </a:xfrm>
        </p:spPr>
        <p:txBody>
          <a:bodyPr>
            <a:noAutofit/>
          </a:bodyPr>
          <a:lstStyle/>
          <a:p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пропонує ознайомитися з тематичною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книжковою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виставкою</a:t>
            </a:r>
          </a:p>
          <a:p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120-річчя </a:t>
            </a:r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дня народження </a:t>
            </a: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Григорія Косинки</a:t>
            </a:r>
            <a:endParaRPr lang="ru-RU" sz="4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Sergey+Chekalin+V+tuman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-33270"/>
            <a:ext cx="476250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/>
          <a:stretch/>
        </p:blipFill>
        <p:spPr bwMode="auto">
          <a:xfrm>
            <a:off x="32925" y="34678"/>
            <a:ext cx="4496177" cy="68315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</p:pic>
      <p:sp>
        <p:nvSpPr>
          <p:cNvPr id="2" name="Прямоугольник 1"/>
          <p:cNvSpPr/>
          <p:nvPr/>
        </p:nvSpPr>
        <p:spPr>
          <a:xfrm>
            <a:off x="4067944" y="4479796"/>
            <a:ext cx="5076056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Великий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вплив на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молодого автора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справила творчість українських новелістів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Коцюбинського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Стефаника, 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Васильченка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картинки\161681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36712"/>
            <a:ext cx="15240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00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24544" y="0"/>
            <a:ext cx="96026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2880320" cy="48936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1920 р. вступив до Київського інституту народної освіти (КІНО), який згодом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довелося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залишити через матеріальну скруту. Його новели з’являлися на сторінках багатьох часопи­сів, а 1922 р. вийшла його перша збірка «На золотих богів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159" y="302402"/>
            <a:ext cx="2254304" cy="2994025"/>
          </a:xfrm>
          <a:prstGeom prst="rect">
            <a:avLst/>
          </a:prstGeom>
          <a:noFill/>
          <a:ln>
            <a:noFill/>
          </a:ln>
          <a:effectLst>
            <a:glow rad="393700">
              <a:schemeClr val="accent3">
                <a:satMod val="175000"/>
                <a:alpha val="69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80826"/>
            <a:ext cx="2912351" cy="291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89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21" y="0"/>
            <a:ext cx="51217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86520" y="1124744"/>
            <a:ext cx="3997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київському альманасі "Гроно" 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з'явилися оповідання </a:t>
            </a: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"Під брамою собору", "Мент", "За земельку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</a:t>
            </a:r>
            <a:endParaRPr lang="ru-RU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7" y="96202"/>
            <a:ext cx="3707009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1" y="3933056"/>
            <a:ext cx="3138827" cy="271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22" y="4788050"/>
            <a:ext cx="1668292" cy="1856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25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34401" cy="685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529" y="25896"/>
            <a:ext cx="5407146" cy="6832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332656"/>
            <a:ext cx="3816424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Другу книгу письменника - "Новели дезертира" - 1924 року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відмовилися друкувати… </a:t>
            </a:r>
            <a:endParaRPr lang="ru-RU" sz="24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Працював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новими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творами, в яких постав перед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читачем вже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сформований майстер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реалістичного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стилю</a:t>
            </a:r>
            <a:endParaRPr lang="ru-RU" sz="24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486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admin\Рабочий стол\картинки\ae2cc529d4d4c1336edae3e723aa0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2" y="-35098"/>
            <a:ext cx="9103222" cy="689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57403"/>
            <a:ext cx="3600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ийшли збірки: </a:t>
            </a:r>
          </a:p>
          <a:p>
            <a:pPr algn="ctr"/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житах» (1926), «Політика» (1927), «Вибрані оповідання» (1929), «Серце» (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1933), публіцистичні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твори,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переклади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російських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письменників</a:t>
            </a:r>
            <a:endParaRPr lang="ru-RU" sz="24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2" y="57403"/>
            <a:ext cx="5000640" cy="3884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27" y="3459356"/>
            <a:ext cx="2130541" cy="304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" r="9499"/>
          <a:stretch/>
        </p:blipFill>
        <p:spPr bwMode="auto">
          <a:xfrm>
            <a:off x="2688409" y="3980130"/>
            <a:ext cx="1877074" cy="2778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0" r="8926"/>
          <a:stretch/>
        </p:blipFill>
        <p:spPr bwMode="auto">
          <a:xfrm>
            <a:off x="4788024" y="4710855"/>
            <a:ext cx="1666568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61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7" y="2164244"/>
            <a:ext cx="32185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1923–1924рр.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директором Харківського і Київського радіокомітетів, належав до літературного об’єднання АСПИС</a:t>
            </a:r>
          </a:p>
          <a:p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04" y="118152"/>
            <a:ext cx="3184969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7" r="17874" b="33512"/>
          <a:stretch/>
        </p:blipFill>
        <p:spPr bwMode="auto">
          <a:xfrm>
            <a:off x="3059225" y="118152"/>
            <a:ext cx="6064845" cy="6739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239355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28493" r="13283" b="9426"/>
          <a:stretch/>
        </p:blipFill>
        <p:spPr bwMode="auto">
          <a:xfrm>
            <a:off x="611560" y="5166438"/>
            <a:ext cx="1431616" cy="142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508" y="4908888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dmin\Рабочий стол\1467635986_293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044" y="1918352"/>
            <a:ext cx="2037606" cy="254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37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0" y="0"/>
            <a:ext cx="90939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3429000"/>
            <a:ext cx="4176464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1924 року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одружився із Тамарою Мороз, студенткою Київського інституту кінематографії, яка залишалася вірною йому до глибокої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старості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6125"/>
            <a:ext cx="1872208" cy="2836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197" y="275706"/>
            <a:ext cx="2015831" cy="283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C:\Documents and Settings\admin\Рабочий стол\96675315_9f730a669b83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99"/>
          <a:stretch/>
        </p:blipFill>
        <p:spPr bwMode="auto">
          <a:xfrm rot="-5400000">
            <a:off x="6646145" y="1382567"/>
            <a:ext cx="3948761" cy="99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3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97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492896"/>
            <a:ext cx="4608512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Мешкало подружжя на Володимирській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вулиці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території Софіївського собору, адже батько його дружини, Михайло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Мороз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голова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Всеукраїнської православної церковної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ради.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Їхнє помешкання часто ставало місцем зборів літераторів, які об’єдналися під назвою «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Ланка»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12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" y="24997"/>
            <a:ext cx="6257224" cy="67620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57244" y="1628800"/>
            <a:ext cx="2886756" cy="489364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Косинка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також член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літературного об’єднання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письменників «Ланка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(з 1926 р.—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МАРС),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якого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входили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Підмогильний,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Антоненко-Давидович,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Плужник,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Осьмачка та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ін.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4" y="3491940"/>
            <a:ext cx="615615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659" y="49348"/>
            <a:ext cx="28479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Documents and Settings\admin\Рабочий стол\картинки\882610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">
            <a:off x="3932899" y="3419102"/>
            <a:ext cx="3298663" cy="26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60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admin\Рабочий стол\Україна\a128e3ac828862647b22d75f8cc458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60649"/>
            <a:ext cx="2520280" cy="48936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«Розстріляне відродження»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літературно-мистецьке покоління 20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30-х рр. в Укра­їні, яке дало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високохудожні твори і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знище­не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сталінським режимом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4" descr="C:\Documents and Settings\admin\Рабочий стол\картинки\249632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188" y="2420888"/>
            <a:ext cx="2473022" cy="357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46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Україна\15315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3456384" cy="627864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Григорій Стрілець (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псевдонім Косинка) -  український письменник-новеліст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ародився</a:t>
            </a:r>
          </a:p>
          <a:p>
            <a:pPr algn="ctr"/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листопада 1899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endParaRPr lang="ru-RU" sz="32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Щербанівці на Київ­щині в бідній селянській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родині</a:t>
            </a:r>
            <a:endParaRPr lang="ru-RU" sz="3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" r="71333" b="8659"/>
          <a:stretch/>
        </p:blipFill>
        <p:spPr bwMode="auto">
          <a:xfrm>
            <a:off x="7020272" y="4005064"/>
            <a:ext cx="1847096" cy="2446818"/>
          </a:xfrm>
          <a:prstGeom prst="rect">
            <a:avLst/>
          </a:prstGeom>
          <a:noFill/>
          <a:ln>
            <a:noFill/>
          </a:ln>
          <a:effectLst>
            <a:glow rad="6223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05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417638"/>
          </a:xfrm>
        </p:spPr>
        <p:txBody>
          <a:bodyPr>
            <a:normAutofit/>
          </a:bodyPr>
          <a:lstStyle/>
          <a:p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найвидатніших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представників цієї інтелектуальної еліти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належав і новеліст Григо­рій Косинка (Стрілець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86" y="1680297"/>
            <a:ext cx="3017912" cy="4655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58153"/>
            <a:ext cx="3305944" cy="509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918" y="2564904"/>
            <a:ext cx="1776164" cy="270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Sergey+Chekalin+Kraski+osen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63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316" y="0"/>
            <a:ext cx="4257916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316" y="2276872"/>
            <a:ext cx="4277684" cy="257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316" y="4729415"/>
            <a:ext cx="4257916" cy="1970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Documents and Settings\admin\Рабочий стол\картинки\5GpM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5361436"/>
            <a:ext cx="4247432" cy="149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admin\Рабочий стол\картинки\slotmachine_fire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46017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99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>
        <p:split orient="vert"/>
      </p:transition>
    </mc:Choice>
    <mc:Fallback xmlns="">
      <p:transition spd="slow" advClick="0" advTm="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144" y="1871390"/>
            <a:ext cx="29523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Новелістика Косинки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зразок художніх шукань і знахідок, якими українська проза першої третини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століття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просувалася від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«старого» реалізму до модерних форм естетичного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мислення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271" y="188640"/>
            <a:ext cx="2316163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Україна\fc2eed7211de29ac7117f88dbbb7b6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66"/>
            <a:ext cx="5868144" cy="683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43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картинки\66177c7d464bff1eb074d18ac1d023f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034" y="0"/>
            <a:ext cx="58782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3851920" cy="2160240"/>
          </a:xfrm>
        </p:spPr>
        <p:txBody>
          <a:bodyPr>
            <a:noAutofit/>
          </a:bodyPr>
          <a:lstStyle/>
          <a:p>
            <a:pPr algn="ctr"/>
            <a:r>
              <a:rPr lang="ru-RU" sz="280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Такi цi новели насиченi образами, мелодiєю, </a:t>
            </a:r>
            <a:r>
              <a:rPr lang="ru-RU" sz="280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почуттям…</a:t>
            </a:r>
            <a:r>
              <a:rPr lang="ru-RU" sz="280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9" y="2132856"/>
            <a:ext cx="2880320" cy="3993307"/>
          </a:xfrm>
        </p:spPr>
        <p:txBody>
          <a:bodyPr>
            <a:noAutofit/>
          </a:bodyPr>
          <a:lstStyle/>
          <a:p>
            <a:pPr algn="ctr"/>
            <a:r>
              <a:rPr lang="uk-UA" sz="2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 умів декількома фразами, нюансом світлотіней, образом або символом передати найширшу гаму почуттів, думок, ідей</a:t>
            </a:r>
            <a:endParaRPr lang="ru-RU" sz="2800" b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055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admin\Рабочий стол\Україна\1464847681_724344_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77613"/>
            <a:ext cx="3625334" cy="245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admin\Рабочий стол\картинки\122279046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14870"/>
            <a:ext cx="9144000" cy="408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853243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400" b="1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«Я </a:t>
            </a:r>
            <a:r>
              <a:rPr lang="ru-RU" sz="4400" b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відганяю сонце, що </a:t>
            </a:r>
            <a:r>
              <a:rPr lang="ru-RU" sz="44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лізе цілуватися» 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«Мені хочеться і плакати, і співати, хочеться жити!»</a:t>
            </a:r>
            <a:endParaRPr lang="ru-RU" b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 descr="C:\Documents and Settings\admin\Рабочий стол\картинки\493411_1bb8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3703876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7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07"/>
          <a:stretch/>
        </p:blipFill>
        <p:spPr bwMode="auto">
          <a:xfrm>
            <a:off x="0" y="0"/>
            <a:ext cx="91188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489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Жито, жити, любити... -це весь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Косинка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Читаючи його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 забуваєш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що це проза, а не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поезiя</a:t>
            </a:r>
            <a:endParaRPr lang="ru-RU" sz="3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картинки\93808600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440" y="2852936"/>
            <a:ext cx="47625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79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0" y="-5681"/>
            <a:ext cx="9119150" cy="67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3"/>
            <a:ext cx="3275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1929-1931 рр.</a:t>
            </a: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Редактор відділу сценаріїв Київської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кінофабрики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" t="15096" r="63666" b="24373"/>
          <a:stretch/>
        </p:blipFill>
        <p:spPr bwMode="auto">
          <a:xfrm rot="840000">
            <a:off x="4689659" y="314472"/>
            <a:ext cx="1957970" cy="262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36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3884"/>
            <a:ext cx="4218930" cy="258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618517"/>
            <a:ext cx="6372201" cy="412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2771798" cy="67403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червні 1934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відбулася конференція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письменників.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дискусії виступив і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Косинка… </a:t>
            </a: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 говорив: «…в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умовах "соціального замовлення", коли людину взяли за горлянку, вона не може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творити»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була не промова, то був крик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відчаю.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Зала завмерла від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страху…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3884"/>
            <a:ext cx="3540614" cy="240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95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347864" cy="69289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листопада 1934 Г. Косинка був заарештований НКВД за звинуваченням у приналежності до української націоналістичної терористичної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організації. З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в'язниці він писав до дружини: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«Пробач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що так багато горя приніс тобі за короткий вік. Прости, дорога дружино, а простивши - прощай. Не тужи, кажу: сльозами горя не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залити…»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0"/>
            <a:ext cx="5783998" cy="352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29668"/>
            <a:ext cx="5796136" cy="332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4" r="6174" b="6645"/>
          <a:stretch/>
        </p:blipFill>
        <p:spPr bwMode="auto">
          <a:xfrm>
            <a:off x="4439664" y="272188"/>
            <a:ext cx="3600400" cy="319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88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1844824"/>
            <a:ext cx="3491880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 того ж року розстріляний 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Києві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652120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Косинка гордо зустрів вирок у якому говорилося, що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«більшість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обвинувачених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прибули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СРСР через Польщу, а частина через Румунію, маючи завдання по вчиненню на території УРСР ряду терористичних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актів» 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06633"/>
            <a:ext cx="3059831" cy="41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0"/>
            <a:ext cx="3491880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656"/>
            <a:ext cx="5809577" cy="418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37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138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admin\Рабочий стол\1ea4af7dc921ec65a8a974afb57c64be_w200.gif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778" y="0"/>
            <a:ext cx="2497221" cy="185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46778" y="1484784"/>
            <a:ext cx="2497222" cy="4893647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 спогадів дружини Тамари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Михайлівни Мороз-Стрілець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чоловіка: «дуже любив квіти…, а серед них…червоні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косинці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…Псевдонім від квітки. Щоб не думали, що то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хустина»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28514"/>
            <a:ext cx="2369981" cy="3009441"/>
          </a:xfrm>
          <a:prstGeom prst="rect">
            <a:avLst/>
          </a:prstGeom>
          <a:noFill/>
          <a:ln>
            <a:noFill/>
          </a:ln>
          <a:effectLst>
            <a:glow rad="596900">
              <a:schemeClr val="accent3">
                <a:satMod val="175000"/>
                <a:alpha val="6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96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6" y="0"/>
            <a:ext cx="912954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34077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Похований на теренах державного історико-меморіального Лук`янівського </a:t>
            </a:r>
            <a:r>
              <a:rPr lang="ru-RU" sz="2400" b="1" smtClean="0">
                <a:solidFill>
                  <a:schemeClr val="bg1"/>
                </a:solidFill>
              </a:rPr>
              <a:t>заповідника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 Б</a:t>
            </a:r>
            <a:r>
              <a:rPr lang="ru-RU" sz="2400" b="1" smtClean="0">
                <a:solidFill>
                  <a:schemeClr val="bg1"/>
                </a:solidFill>
              </a:rPr>
              <a:t>іографія </a:t>
            </a:r>
            <a:r>
              <a:rPr lang="ru-RU" sz="2400" b="1">
                <a:solidFill>
                  <a:schemeClr val="bg1"/>
                </a:solidFill>
              </a:rPr>
              <a:t>обривається рано, влада не хотіла визнавати доробки Косинки. Але нам варто їх згадати, прочитати та подбати про їхнє </a:t>
            </a:r>
            <a:r>
              <a:rPr lang="ru-RU" sz="2400" b="1" smtClean="0">
                <a:solidFill>
                  <a:schemeClr val="bg1"/>
                </a:solidFill>
              </a:rPr>
              <a:t>майбутнє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1097"/>
            <a:ext cx="5189389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633" y="3573016"/>
            <a:ext cx="4229914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49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980249"/>
            <a:ext cx="7821586" cy="590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5004048" y="0"/>
            <a:ext cx="4139951" cy="68818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Наприкінці грудня 1934 року на квартирі М. Рильського зібралися письменники, аби вшанувати пам'ять убитого.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1956 року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Андрій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Малишко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присвятив йому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вірша:</a:t>
            </a:r>
          </a:p>
          <a:p>
            <a:pPr algn="ctr"/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тебе шукаєм по росинці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Щербанівці, серед тополин,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виходить мати у косинці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Виглядає, чи не прийде син.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приймав ти підлості нітрохи,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Прогримів, немов весняний грім,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стоїть замучена епоха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безсмертним іменем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твоїм»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0"/>
            <a:ext cx="5004048" cy="954107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Реабілітація та вшанування пам’яті</a:t>
            </a:r>
          </a:p>
        </p:txBody>
      </p:sp>
    </p:spTree>
    <p:extLst>
      <p:ext uri="{BB962C8B-B14F-4D97-AF65-F5344CB8AC3E}">
        <p14:creationId xmlns:p14="http://schemas.microsoft.com/office/powerpoint/2010/main" val="391818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59432"/>
            <a:ext cx="3995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1957 році посмертно </a:t>
            </a:r>
            <a:r>
              <a:rPr lang="ru-RU"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реабілітований</a:t>
            </a:r>
            <a:endParaRPr lang="ru-RU" sz="4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9" y="4797152"/>
            <a:ext cx="3765915" cy="188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-29058"/>
            <a:ext cx="48108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94" y="2414649"/>
            <a:ext cx="2917995" cy="218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Documents and Settings\admin\Рабочий стол\картинки\картинки\2133761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89" y="2646945"/>
            <a:ext cx="11620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5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Україна\3c7a72997fc5ff60d2b3fa2610b927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35846"/>
            <a:ext cx="59766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1979 в с. Щербанівка встановлено пам'ятник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Косинці</a:t>
            </a:r>
          </a:p>
          <a:p>
            <a:pPr algn="ctr"/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Михайло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Горловий є автором пам'ятника Григорію Косинці у селі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Красному</a:t>
            </a:r>
          </a:p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Бюст Григорія Косинки на будинку по вул.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Володимирській</a:t>
            </a:r>
          </a:p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2001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році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засновано Київську обласну літературну премію імені Григорія Косинки </a:t>
            </a:r>
            <a:endParaRPr lang="ru-RU" sz="2400" b="1">
              <a:solidFill>
                <a:srgbClr val="FFFF00"/>
              </a:solidFill>
            </a:endParaRPr>
          </a:p>
          <a:p>
            <a:pPr algn="ctr"/>
            <a:endParaRPr lang="ru-RU" sz="2400" b="1">
              <a:solidFill>
                <a:srgbClr val="FFFF00"/>
              </a:solidFill>
            </a:endParaRP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Умані та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Києві існують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вулиці Григорія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Косинки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52001"/>
            <a:ext cx="2448272" cy="3509190"/>
          </a:xfrm>
          <a:prstGeom prst="rect">
            <a:avLst/>
          </a:prstGeom>
          <a:noFill/>
          <a:ln>
            <a:noFill/>
          </a:ln>
          <a:effectLst>
            <a:glow rad="228600">
              <a:srgbClr val="FFFF00">
                <a:alpha val="40000"/>
              </a:srgbClr>
            </a:glow>
            <a:outerShdw dist="35921" dir="2700000" algn="ctr" rotWithShape="0">
              <a:schemeClr val="bg2"/>
            </a:outerShd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Documents and Settings\admin\Рабочий стол\wheat_PNG6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459432"/>
            <a:ext cx="1944216" cy="480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4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картинки\a7cf97a21675a23688247a0a1a68d6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5"/>
          <a:stretch/>
        </p:blipFill>
        <p:spPr bwMode="auto">
          <a:xfrm>
            <a:off x="5140984" y="-27573"/>
            <a:ext cx="4003016" cy="688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573"/>
            <a:ext cx="5849157" cy="688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2348880"/>
            <a:ext cx="3744416" cy="138499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 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5234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ukrclassic.com.ua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12022"/>
            <a:ext cx="2494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probapera.org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72701"/>
            <a:ext cx="5668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www.parta.com.ua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348880"/>
            <a:ext cx="49885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dovidka.biz.ua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3971" y="3776266"/>
            <a:ext cx="4268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uk.wikipedia.org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406934"/>
            <a:ext cx="3600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www.ukrlib.com.ua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3971" y="3007802"/>
            <a:ext cx="45560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esu.com.ua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3971" y="4145598"/>
            <a:ext cx="3331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md-eksperiment.org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3971" y="4514930"/>
            <a:ext cx="5182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www.yakaboo.ua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013176"/>
            <a:ext cx="46085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www.youtube.com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010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hello_html_1b9ecf6b_db679417a213b12c46ba8818cfc00e4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0306"/>
          </a:xfrm>
          <a:prstGeom prst="rect">
            <a:avLst/>
          </a:prstGeom>
          <a:solidFill>
            <a:schemeClr val="accent3"/>
          </a:solidFill>
          <a:ln w="76200">
            <a:solidFill>
              <a:srgbClr val="00B0F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8136903" cy="2123658"/>
          </a:xfrm>
          <a:prstGeom prst="rect">
            <a:avLst/>
          </a:prstGeom>
        </p:spPr>
        <p:txBody>
          <a:bodyPr wrap="square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</a:t>
            </a:r>
            <a:r>
              <a:rPr lang="ru-RU" sz="6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</a:p>
          <a:p>
            <a:r>
              <a:rPr lang="ru-RU" sz="6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увагу</a:t>
            </a:r>
          </a:p>
        </p:txBody>
      </p:sp>
    </p:spTree>
    <p:extLst>
      <p:ext uri="{BB962C8B-B14F-4D97-AF65-F5344CB8AC3E}">
        <p14:creationId xmlns:p14="http://schemas.microsoft.com/office/powerpoint/2010/main" val="414046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17000">
        <p:split orient="vert"/>
      </p:transition>
    </mc:Choice>
    <mc:Fallback xmlns="">
      <p:transition spd="slow" advClick="0" advTm="1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932" y="188640"/>
            <a:ext cx="87815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Батьки намагалися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поліпшити своє злиденне життя десь за Уралом, біля Байкалу, але й там добра не знайшли. Повернулися назад до села і перебивалися батьківським підробітком на цукровому заводі в сусідньому селі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Григорівка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36" y="4230461"/>
            <a:ext cx="3807382" cy="2613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Documents and Settings\admin\Рабочий стол\Україна\76b6cf80130c8714703059e00766eb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 flipH="1">
            <a:off x="4877" y="4013204"/>
            <a:ext cx="825465" cy="278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0">
            <a:off x="3661901" y="4013203"/>
            <a:ext cx="865907" cy="2806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801724" y="1602483"/>
            <a:ext cx="865187" cy="439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90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00" t="69600" r="41600"/>
          <a:stretch/>
        </p:blipFill>
        <p:spPr bwMode="auto">
          <a:xfrm>
            <a:off x="0" y="16337"/>
            <a:ext cx="9144000" cy="6819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5" y="3789040"/>
            <a:ext cx="42484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Значний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вплив на нього мав дід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Роман, який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навчив хлопця грамоти, виховав інтерес до історії рідного краю, а також мати — Наталія Романівна, котра прилучила його до чарівного світу української народної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пісні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659" y="274490"/>
            <a:ext cx="2729184" cy="358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Documents and Settings\admin\Рабочий стол\9ee61c28962b0dc543c17d15578a458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" t="888" b="3878"/>
          <a:stretch/>
        </p:blipFill>
        <p:spPr bwMode="auto">
          <a:xfrm>
            <a:off x="377738" y="352831"/>
            <a:ext cx="3960440" cy="60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admin\Рабочий стол\картинки\b84550_e617234ff332460a8fcdc28882254e4c-mv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903" y="4653136"/>
            <a:ext cx="3134112" cy="183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C:\Documents and Settings\admin\Рабочий стол\картинки\130486138_0_104710_80a2a4b_L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2832"/>
            <a:ext cx="3744416" cy="602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C:\Documents and Settings\admin\Рабочий стол\картинки\122655929_627760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27341"/>
            <a:ext cx="2441423" cy="264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1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Рабочий стол\Україна\862c43df8982bc0c99ea5f34def5fa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" y="-13583"/>
            <a:ext cx="9132167" cy="695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0"/>
            <a:ext cx="3591701" cy="1815882"/>
          </a:xfrm>
          <a:prstGeom prst="rect">
            <a:avLst/>
          </a:prstGeom>
          <a:ln w="762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1913 року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закінчив початкову школу в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селі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Красному й працював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писарем</a:t>
            </a:r>
            <a:endParaRPr lang="ru-RU" sz="2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56" y="3801336"/>
            <a:ext cx="3630828" cy="272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saturation sat="16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572" y="4226188"/>
            <a:ext cx="2942752" cy="271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Documents and Settings\admin\Рабочий стол\картинки\Kniga_s_perom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45" y="5162896"/>
            <a:ext cx="1982945" cy="169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8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8"/>
            <a:ext cx="9143999" cy="684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718"/>
            <a:ext cx="3779912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Григорію минуло 14 років, він вирушив до Києва, сподіваючись кращими заробітками якось підтримати матір, що після смерті батька залишилася з п'ятьма малими дітьми на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руках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39961"/>
            <a:ext cx="2737452" cy="4022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6" descr="Картинки по запросу аисты летят анимация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3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66"/>
            <a:ext cx="9144000" cy="6787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57961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Києві Косинка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працював чистильником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чобіт, канцеляристом і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відвідував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вечірні гімназіальні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курси </a:t>
            </a:r>
            <a:endParaRPr lang="ru-RU" sz="2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"/>
          <a:stretch/>
        </p:blipFill>
        <p:spPr bwMode="auto">
          <a:xfrm>
            <a:off x="2555776" y="3861048"/>
            <a:ext cx="3508495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8584"/>
            <a:ext cx="3168352" cy="2950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75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" y="21246"/>
            <a:ext cx="9142286" cy="688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03" y="1231652"/>
            <a:ext cx="7092280" cy="531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0" y="0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6">
                    <a:lumMod val="20000"/>
                    <a:lumOff val="80000"/>
                  </a:schemeClr>
                </a:solidFill>
              </a:rPr>
              <a:t>Під час </a:t>
            </a:r>
            <a:r>
              <a:rPr lang="ru-RU" sz="2400" b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навчання в </a:t>
            </a:r>
            <a:r>
              <a:rPr lang="ru-RU" sz="2400" b="1">
                <a:solidFill>
                  <a:schemeClr val="accent6">
                    <a:lumMod val="20000"/>
                    <a:lumOff val="80000"/>
                  </a:schemeClr>
                </a:solidFill>
              </a:rPr>
              <a:t>Києві (</a:t>
            </a:r>
            <a:r>
              <a:rPr lang="ru-RU" sz="2400" b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1916-1918 рр.) </a:t>
            </a:r>
            <a:r>
              <a:rPr lang="ru-RU" sz="2400" b="1">
                <a:solidFill>
                  <a:schemeClr val="accent6">
                    <a:lumMod val="20000"/>
                    <a:lumOff val="80000"/>
                  </a:schemeClr>
                </a:solidFill>
              </a:rPr>
              <a:t>вдався до творчості. </a:t>
            </a:r>
            <a:r>
              <a:rPr lang="ru-RU" sz="2400" b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Нариси </a:t>
            </a:r>
            <a:r>
              <a:rPr lang="ru-RU" sz="2400" b="1">
                <a:solidFill>
                  <a:schemeClr val="accent6">
                    <a:lumMod val="20000"/>
                    <a:lumOff val="80000"/>
                  </a:schemeClr>
                </a:solidFill>
              </a:rPr>
              <a:t>та статті </a:t>
            </a:r>
            <a:r>
              <a:rPr lang="ru-RU" sz="2400" b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з </a:t>
            </a:r>
            <a:r>
              <a:rPr lang="ru-RU" sz="2400" b="1">
                <a:solidFill>
                  <a:schemeClr val="accent6">
                    <a:lumMod val="20000"/>
                    <a:lumOff val="80000"/>
                  </a:schemeClr>
                </a:solidFill>
              </a:rPr>
              <a:t>впливом ідей лівих соціал-революціонерів (боротьбистів) з'явилися в газеті «Боротьба</a:t>
            </a:r>
            <a:r>
              <a:rPr lang="ru-RU" sz="2400" b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»</a:t>
            </a:r>
            <a:endParaRPr lang="ru-RU" sz="2400" b="1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2030</TotalTime>
  <Words>945</Words>
  <Application>Microsoft Office PowerPoint</Application>
  <PresentationFormat>Экран (4:3)</PresentationFormat>
  <Paragraphs>90</Paragraphs>
  <Slides>35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 Наукова бібліотека Глухівського національного педагогічного університету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найвидатніших представників цієї інтелектуальної еліти належав і новеліст Григо­рій Косинка (Стрілець)</vt:lpstr>
      <vt:lpstr>Презентация PowerPoint</vt:lpstr>
      <vt:lpstr>Презентация PowerPoint</vt:lpstr>
      <vt:lpstr>Такi цi новели насиченi образами, мелодiєю, почуттям… </vt:lpstr>
      <vt:lpstr>«Мені хочеться і плакати, і співати, хочеться жити!»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136</cp:revision>
  <dcterms:modified xsi:type="dcterms:W3CDTF">2019-11-22T09:26:32Z</dcterms:modified>
</cp:coreProperties>
</file>