
<file path=[Content_Types].xml><?xml version="1.0" encoding="utf-8"?>
<Types xmlns="http://schemas.openxmlformats.org/package/2006/content-types">
  <Default Extension="mp3" ContentType="audio/unknown"/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8" r:id="rId1"/>
  </p:sldMasterIdLst>
  <p:sldIdLst>
    <p:sldId id="284" r:id="rId2"/>
    <p:sldId id="268" r:id="rId3"/>
    <p:sldId id="285" r:id="rId4"/>
    <p:sldId id="272" r:id="rId5"/>
    <p:sldId id="281" r:id="rId6"/>
    <p:sldId id="257" r:id="rId7"/>
    <p:sldId id="274" r:id="rId8"/>
    <p:sldId id="258" r:id="rId9"/>
    <p:sldId id="289" r:id="rId10"/>
    <p:sldId id="282" r:id="rId11"/>
    <p:sldId id="260" r:id="rId12"/>
    <p:sldId id="275" r:id="rId13"/>
    <p:sldId id="278" r:id="rId14"/>
    <p:sldId id="261" r:id="rId15"/>
    <p:sldId id="262" r:id="rId16"/>
    <p:sldId id="263" r:id="rId17"/>
    <p:sldId id="290" r:id="rId18"/>
    <p:sldId id="269" r:id="rId19"/>
    <p:sldId id="291" r:id="rId20"/>
    <p:sldId id="287" r:id="rId21"/>
    <p:sldId id="288" r:id="rId22"/>
    <p:sldId id="295" r:id="rId23"/>
    <p:sldId id="296" r:id="rId24"/>
    <p:sldId id="286" r:id="rId25"/>
    <p:sldId id="292" r:id="rId26"/>
    <p:sldId id="271" r:id="rId27"/>
    <p:sldId id="277" r:id="rId28"/>
    <p:sldId id="264" r:id="rId29"/>
    <p:sldId id="276" r:id="rId30"/>
    <p:sldId id="266" r:id="rId31"/>
    <p:sldId id="279" r:id="rId32"/>
    <p:sldId id="265" r:id="rId33"/>
    <p:sldId id="280" r:id="rId34"/>
    <p:sldId id="267" r:id="rId35"/>
    <p:sldId id="273" r:id="rId3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99" autoAdjust="0"/>
    <p:restoredTop sz="94667" autoAdjust="0"/>
  </p:normalViewPr>
  <p:slideViewPr>
    <p:cSldViewPr>
      <p:cViewPr varScale="1">
        <p:scale>
          <a:sx n="65" d="100"/>
          <a:sy n="65" d="100"/>
        </p:scale>
        <p:origin x="-132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65081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750" advClick="0" advTm="8000">
        <p:split orient="vert"/>
      </p:transition>
    </mc:Choice>
    <mc:Fallback xmlns="">
      <p:transition spd="slow" advClick="0" advTm="8000">
        <p:split orient="vert"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86293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750" advClick="0" advTm="8000">
        <p:split orient="vert"/>
      </p:transition>
    </mc:Choice>
    <mc:Fallback xmlns="">
      <p:transition spd="slow" advClick="0" advTm="8000">
        <p:split orient="vert"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3568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750" advClick="0" advTm="8000">
        <p:split orient="vert"/>
      </p:transition>
    </mc:Choice>
    <mc:Fallback xmlns="">
      <p:transition spd="slow" advClick="0" advTm="8000">
        <p:split orient="vert"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45341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750" advClick="0" advTm="8000">
        <p:split orient="vert"/>
      </p:transition>
    </mc:Choice>
    <mc:Fallback xmlns="">
      <p:transition spd="slow" advClick="0" advTm="8000">
        <p:split orient="vert"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81218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750" advClick="0" advTm="8000">
        <p:split orient="vert"/>
      </p:transition>
    </mc:Choice>
    <mc:Fallback xmlns="">
      <p:transition spd="slow" advClick="0" advTm="8000">
        <p:split orient="vert"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96015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750" advClick="0" advTm="8000">
        <p:split orient="vert"/>
      </p:transition>
    </mc:Choice>
    <mc:Fallback xmlns="">
      <p:transition spd="slow" advClick="0" advTm="8000">
        <p:split orient="vert"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22.11.2019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93659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750" advClick="0" advTm="8000">
        <p:split orient="vert"/>
      </p:transition>
    </mc:Choice>
    <mc:Fallback xmlns="">
      <p:transition spd="slow" advClick="0" advTm="8000">
        <p:split orient="vert"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22.11.2019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1619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750" advClick="0" advTm="8000">
        <p:split orient="vert"/>
      </p:transition>
    </mc:Choice>
    <mc:Fallback xmlns="">
      <p:transition spd="slow" advClick="0" advTm="8000">
        <p:split orient="vert"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22.11.2019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289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750" advClick="0" advTm="8000">
        <p:split orient="vert"/>
      </p:transition>
    </mc:Choice>
    <mc:Fallback xmlns="">
      <p:transition spd="slow" advClick="0" advTm="8000">
        <p:split orient="vert"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1793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750" advClick="0" advTm="8000">
        <p:split orient="vert"/>
      </p:transition>
    </mc:Choice>
    <mc:Fallback xmlns="">
      <p:transition spd="slow" advClick="0" advTm="8000">
        <p:split orient="vert"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49323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750" advClick="0" advTm="8000">
        <p:split orient="vert"/>
      </p:transition>
    </mc:Choice>
    <mc:Fallback xmlns="">
      <p:transition spd="slow" advClick="0" advTm="8000">
        <p:split orient="vert"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22.11.2019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10268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mc:AlternateContent xmlns:mc="http://schemas.openxmlformats.org/markup-compatibility/2006" xmlns:p14="http://schemas.microsoft.com/office/powerpoint/2010/main">
    <mc:Choice Requires="p14">
      <p:transition spd="slow" p14:dur="2750" advClick="0" advTm="8000">
        <p:split orient="vert"/>
      </p:transition>
    </mc:Choice>
    <mc:Fallback xmlns="">
      <p:transition spd="slow" advClick="0" advTm="8000">
        <p:split orient="vert"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4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3.gif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8.png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7" Type="http://schemas.openxmlformats.org/officeDocument/2006/relationships/image" Target="../media/image54.gif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3.png"/><Relationship Id="rId5" Type="http://schemas.openxmlformats.org/officeDocument/2006/relationships/image" Target="../media/image52.png"/><Relationship Id="rId4" Type="http://schemas.openxmlformats.org/officeDocument/2006/relationships/image" Target="../media/image5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8.png"/><Relationship Id="rId4" Type="http://schemas.openxmlformats.org/officeDocument/2006/relationships/image" Target="../media/image57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3.png"/><Relationship Id="rId4" Type="http://schemas.openxmlformats.org/officeDocument/2006/relationships/image" Target="../media/image6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gif"/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69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68.png"/><Relationship Id="rId5" Type="http://schemas.openxmlformats.org/officeDocument/2006/relationships/image" Target="../media/image67.png"/><Relationship Id="rId4" Type="http://schemas.openxmlformats.org/officeDocument/2006/relationships/image" Target="../media/image6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7" Type="http://schemas.openxmlformats.org/officeDocument/2006/relationships/image" Target="../media/image75.gif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4.gif"/><Relationship Id="rId5" Type="http://schemas.openxmlformats.org/officeDocument/2006/relationships/image" Target="../media/image73.png"/><Relationship Id="rId4" Type="http://schemas.openxmlformats.org/officeDocument/2006/relationships/image" Target="../media/image7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jpeg"/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8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81.gif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gif"/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8.png"/><Relationship Id="rId4" Type="http://schemas.microsoft.com/office/2007/relationships/hdphoto" Target="../media/hdphoto2.wdp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1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png"/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png"/><Relationship Id="rId2" Type="http://schemas.openxmlformats.org/officeDocument/2006/relationships/image" Target="../media/image9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7.pn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8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png"/><Relationship Id="rId2" Type="http://schemas.openxmlformats.org/officeDocument/2006/relationships/image" Target="../media/image9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2.gif"/><Relationship Id="rId4" Type="http://schemas.openxmlformats.org/officeDocument/2006/relationships/image" Target="../media/image101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png"/><Relationship Id="rId2" Type="http://schemas.openxmlformats.org/officeDocument/2006/relationships/image" Target="../media/image10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5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png"/><Relationship Id="rId2" Type="http://schemas.openxmlformats.org/officeDocument/2006/relationships/image" Target="../media/image106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08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20.gif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gif"/><Relationship Id="rId5" Type="http://schemas.openxmlformats.org/officeDocument/2006/relationships/image" Target="../media/image18.gif"/><Relationship Id="rId4" Type="http://schemas.openxmlformats.org/officeDocument/2006/relationships/image" Target="../media/image1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gif"/><Relationship Id="rId5" Type="http://schemas.microsoft.com/office/2007/relationships/hdphoto" Target="../media/hdphoto1.wdp"/><Relationship Id="rId4" Type="http://schemas.openxmlformats.org/officeDocument/2006/relationships/image" Target="../media/image2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424"/>
            <a:ext cx="9144000" cy="51311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51520" y="98094"/>
            <a:ext cx="4392488" cy="3474922"/>
          </a:xfrm>
        </p:spPr>
        <p:txBody>
          <a:bodyPr>
            <a:normAutofit fontScale="90000"/>
          </a:bodyPr>
          <a:lstStyle/>
          <a:p>
            <a:r>
              <a:rPr lang="ru-RU" smtClean="0"/>
              <a:t/>
            </a:r>
            <a:br>
              <a:rPr lang="ru-RU" smtClean="0"/>
            </a:br>
            <a:r>
              <a:rPr lang="ru-RU" b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Наукова </a:t>
            </a:r>
            <a:r>
              <a:rPr lang="ru-RU" b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бібліотека Глухівського національного педагогічного університету </a:t>
            </a:r>
            <a:r>
              <a:rPr lang="ru-RU" b="1"/>
              <a:t/>
            </a:r>
            <a:br>
              <a:rPr lang="ru-RU" b="1"/>
            </a:br>
            <a:endParaRPr lang="ru-RU" b="1"/>
          </a:p>
        </p:txBody>
      </p:sp>
      <p:pic>
        <p:nvPicPr>
          <p:cNvPr id="9219" name="Picture 3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6124"/>
          <a:stretch/>
        </p:blipFill>
        <p:spPr bwMode="auto">
          <a:xfrm>
            <a:off x="0" y="5139530"/>
            <a:ext cx="9144000" cy="17184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 descr="C:\Documents and Settings\admin\Рабочий стол\637502550.gif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3500" y="188163"/>
            <a:ext cx="4000500" cy="4838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4149080"/>
            <a:ext cx="8748464" cy="2708920"/>
          </a:xfrm>
        </p:spPr>
        <p:txBody>
          <a:bodyPr>
            <a:noAutofit/>
          </a:bodyPr>
          <a:lstStyle/>
          <a:p>
            <a:r>
              <a:rPr lang="ru-RU" sz="2800" b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пропонує ознайомитися з тематичною </a:t>
            </a:r>
            <a:r>
              <a:rPr lang="ru-RU" sz="2800" b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книжковою </a:t>
            </a:r>
            <a:r>
              <a:rPr lang="ru-RU" sz="2800" b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виставкою</a:t>
            </a:r>
          </a:p>
          <a:p>
            <a:r>
              <a:rPr lang="ru-RU" sz="2800" b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4000" b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 </a:t>
            </a:r>
            <a:r>
              <a:rPr lang="ru-RU" sz="4000" b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120-річчя </a:t>
            </a:r>
            <a:r>
              <a:rPr lang="ru-RU" sz="4000" b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від дня народження </a:t>
            </a:r>
            <a:r>
              <a:rPr lang="ru-RU" sz="4000" b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Григорія Косинки</a:t>
            </a:r>
            <a:endParaRPr lang="ru-RU" sz="4000" b="1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7" name="Sergey+Chekalin+V+tumane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1550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750" advClick="0" advTm="8000">
        <p:split orient="vert"/>
      </p:transition>
    </mc:Choice>
    <mc:Fallback xmlns="">
      <p:transition spd="slow" advClick="0" advTm="8000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6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>
                <p:cTn id="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1500" y="-33270"/>
            <a:ext cx="4762500" cy="6838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30"/>
          <a:stretch/>
        </p:blipFill>
        <p:spPr bwMode="auto">
          <a:xfrm>
            <a:off x="32925" y="34678"/>
            <a:ext cx="4496177" cy="6831533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  <a:effectLst/>
          <a:extLst/>
        </p:spPr>
      </p:pic>
      <p:sp>
        <p:nvSpPr>
          <p:cNvPr id="2" name="Прямоугольник 1"/>
          <p:cNvSpPr/>
          <p:nvPr/>
        </p:nvSpPr>
        <p:spPr>
          <a:xfrm>
            <a:off x="4067944" y="4479796"/>
            <a:ext cx="5076056" cy="1938992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400" b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Великий </a:t>
            </a:r>
            <a:r>
              <a:rPr lang="ru-RU" sz="2400" b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вплив на </a:t>
            </a:r>
            <a:r>
              <a:rPr lang="ru-RU" sz="2400" b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молодого автора </a:t>
            </a:r>
            <a:r>
              <a:rPr lang="ru-RU" sz="2400" b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справила творчість українських новелістів </a:t>
            </a:r>
            <a:r>
              <a:rPr lang="ru-RU" sz="2400" b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</a:t>
            </a:r>
            <a:r>
              <a:rPr lang="ru-RU" sz="2400" b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r>
              <a:rPr lang="ru-RU" sz="2400" b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Коцюбинського</a:t>
            </a:r>
            <a:r>
              <a:rPr lang="ru-RU" sz="2400" b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endParaRPr lang="ru-RU" sz="2400" b="1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2400" b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</a:t>
            </a:r>
            <a:r>
              <a:rPr lang="ru-RU" sz="2400" b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Стефаника, </a:t>
            </a:r>
            <a:endParaRPr lang="ru-RU" sz="2400" b="1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2400" b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</a:t>
            </a:r>
            <a:r>
              <a:rPr lang="ru-RU" sz="2400" b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r>
              <a:rPr lang="ru-RU" sz="2400" b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Васильченка</a:t>
            </a:r>
            <a:endParaRPr lang="ru-RU" sz="2400" b="1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26" name="Picture 2" descr="C:\Documents and Settings\admin\Рабочий стол\картинки\16168149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836712"/>
            <a:ext cx="1524000" cy="901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000035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750" advClick="0" advTm="8000">
        <p:split orient="vert"/>
      </p:transition>
    </mc:Choice>
    <mc:Fallback xmlns="">
      <p:transition spd="slow" advClick="0" advTm="800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-324544" y="0"/>
            <a:ext cx="9602609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51520" y="188640"/>
            <a:ext cx="2880320" cy="4893647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2400" b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1920 р. вступив до Київського інституту народної освіти (КІНО), який згодом </a:t>
            </a:r>
            <a:r>
              <a:rPr lang="ru-RU" sz="2400" b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довелося </a:t>
            </a:r>
            <a:r>
              <a:rPr lang="ru-RU" sz="2400" b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залишити через матеріальну скруту. Його новели з’являлися на сторінках багатьох часопи­сів, а 1922 р. вийшла його перша збірка «На золотих богів</a:t>
            </a:r>
            <a:r>
              <a:rPr lang="ru-RU" sz="2400" b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»</a:t>
            </a:r>
            <a:endParaRPr lang="ru-RU" b="1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5159" y="302402"/>
            <a:ext cx="2254304" cy="2994025"/>
          </a:xfrm>
          <a:prstGeom prst="rect">
            <a:avLst/>
          </a:prstGeom>
          <a:noFill/>
          <a:ln>
            <a:noFill/>
          </a:ln>
          <a:effectLst>
            <a:glow rad="393700">
              <a:schemeClr val="accent3">
                <a:satMod val="175000"/>
                <a:alpha val="69000"/>
              </a:schemeClr>
            </a:glow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3980826"/>
            <a:ext cx="2912351" cy="29123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778901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750" advClick="0" advTm="8000">
        <p:split orient="vert"/>
      </p:transition>
    </mc:Choice>
    <mc:Fallback xmlns="">
      <p:transition spd="slow" advClick="0" advTm="800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6521" y="0"/>
            <a:ext cx="5121797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886520" y="1124744"/>
            <a:ext cx="3997848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</a:t>
            </a:r>
            <a:r>
              <a:rPr lang="ru-RU" sz="320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київському альманасі "Гроно" </a:t>
            </a:r>
            <a:r>
              <a:rPr lang="ru-RU" sz="320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з'явилися оповідання </a:t>
            </a:r>
            <a:r>
              <a:rPr lang="ru-RU" sz="3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"Під брамою собору", "Мент", "За земельку</a:t>
            </a:r>
            <a:r>
              <a:rPr lang="ru-RU" sz="320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" </a:t>
            </a:r>
            <a:endParaRPr lang="ru-RU" sz="32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07" y="96202"/>
            <a:ext cx="3707009" cy="53285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751" y="3933056"/>
            <a:ext cx="3138827" cy="27108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222" y="4788050"/>
            <a:ext cx="1668292" cy="18562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682534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750" advClick="0" advTm="8000">
        <p:split orient="vert"/>
      </p:transition>
    </mc:Choice>
    <mc:Fallback xmlns="">
      <p:transition spd="slow" advClick="0" advTm="800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734401" cy="68559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2529" y="25896"/>
            <a:ext cx="5407146" cy="68321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475656" y="332656"/>
            <a:ext cx="3816424" cy="341632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2400" b="1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Другу книгу письменника - "Новели дезертира" - 1924 року </a:t>
            </a:r>
            <a:r>
              <a:rPr lang="ru-RU" sz="2400" b="1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відмовилися друкувати… </a:t>
            </a:r>
            <a:endParaRPr lang="ru-RU" sz="2400" b="1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2400" b="1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Працював </a:t>
            </a:r>
            <a:r>
              <a:rPr lang="ru-RU" sz="2400" b="1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над новими </a:t>
            </a:r>
            <a:r>
              <a:rPr lang="ru-RU" sz="2400" b="1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творами, в яких постав перед </a:t>
            </a:r>
            <a:r>
              <a:rPr lang="ru-RU" sz="2400" b="1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читачем вже </a:t>
            </a:r>
            <a:r>
              <a:rPr lang="ru-RU" sz="2400" b="1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сформований майстер </a:t>
            </a:r>
            <a:r>
              <a:rPr lang="ru-RU" sz="2400" b="1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реалістичного </a:t>
            </a:r>
            <a:r>
              <a:rPr lang="ru-RU" sz="2400" b="1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стилю</a:t>
            </a:r>
            <a:endParaRPr lang="ru-RU" sz="2400" b="1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8248638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750" advClick="0" advTm="8000">
        <p:split orient="vert"/>
      </p:transition>
    </mc:Choice>
    <mc:Fallback xmlns="">
      <p:transition spd="slow" advClick="0" advTm="800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 descr="C:\Documents and Settings\admin\Рабочий стол\картинки\ae2cc529d4d4c1336edae3e723aa0ad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72" y="-35098"/>
            <a:ext cx="9103222" cy="68930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364088" y="57403"/>
            <a:ext cx="3600400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</a:t>
            </a:r>
            <a:r>
              <a:rPr lang="ru-RU" sz="2400" b="1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ийшли збірки: </a:t>
            </a:r>
          </a:p>
          <a:p>
            <a:pPr algn="ctr"/>
            <a:r>
              <a:rPr lang="ru-RU" sz="2400" b="1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</a:t>
            </a:r>
            <a:r>
              <a:rPr lang="ru-RU" sz="2400" b="1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житах» (1926), «Політика» (1927), «Вибрані оповідання» (1929), «Серце» (</a:t>
            </a:r>
            <a:r>
              <a:rPr lang="ru-RU" sz="2400" b="1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1933), публіцистичні </a:t>
            </a:r>
            <a:r>
              <a:rPr lang="ru-RU" sz="2400" b="1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твори, </a:t>
            </a:r>
            <a:r>
              <a:rPr lang="ru-RU" sz="2400" b="1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переклади </a:t>
            </a:r>
            <a:r>
              <a:rPr lang="ru-RU" sz="2400" b="1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російських </a:t>
            </a:r>
            <a:r>
              <a:rPr lang="ru-RU" sz="2400" b="1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письменників</a:t>
            </a:r>
            <a:endParaRPr lang="ru-RU" sz="2400" b="1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72" y="57403"/>
            <a:ext cx="5000640" cy="38844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127" y="3459356"/>
            <a:ext cx="2130541" cy="3041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64" r="9499"/>
          <a:stretch/>
        </p:blipFill>
        <p:spPr bwMode="auto">
          <a:xfrm>
            <a:off x="2688409" y="3980130"/>
            <a:ext cx="1877074" cy="27780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60" r="8926"/>
          <a:stretch/>
        </p:blipFill>
        <p:spPr bwMode="auto">
          <a:xfrm>
            <a:off x="4788024" y="4710855"/>
            <a:ext cx="1666568" cy="2146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526105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750" advClick="0" advTm="8000">
        <p:split orient="vert"/>
      </p:transition>
    </mc:Choice>
    <mc:Fallback xmlns="">
      <p:transition spd="slow" advClick="0" advTm="800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-180527" y="2164244"/>
            <a:ext cx="3218594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1923–1924рр. </a:t>
            </a:r>
            <a:r>
              <a:rPr lang="ru-RU"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був директором Харківського і Київського радіокомітетів, належав до літературного об’єднання АСПИС</a:t>
            </a:r>
          </a:p>
          <a:p>
            <a:endParaRPr lang="ru-RU" sz="24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2904" y="118152"/>
            <a:ext cx="3184969" cy="180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217" r="17874" b="33512"/>
          <a:stretch/>
        </p:blipFill>
        <p:spPr bwMode="auto">
          <a:xfrm>
            <a:off x="3059225" y="118152"/>
            <a:ext cx="6064845" cy="67398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1484784"/>
            <a:ext cx="2393552" cy="34163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4" name="Picture 8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64" t="28493" r="13283" b="9426"/>
          <a:stretch/>
        </p:blipFill>
        <p:spPr bwMode="auto">
          <a:xfrm>
            <a:off x="611560" y="5166438"/>
            <a:ext cx="1431616" cy="1428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8" name="Picture 1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7508" y="4908888"/>
            <a:ext cx="2705100" cy="1685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 descr="C:\Documents and Settings\admin\Рабочий стол\1467635986_2936.gif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7044" y="1918352"/>
            <a:ext cx="2037606" cy="25499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663735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750" advClick="0" advTm="8000">
        <p:split orient="vert"/>
      </p:transition>
    </mc:Choice>
    <mc:Fallback xmlns="">
      <p:transition spd="slow" advClick="0" advTm="800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40" y="0"/>
            <a:ext cx="9093919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427984" y="3429000"/>
            <a:ext cx="4176464" cy="2308324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2400" b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1924 року </a:t>
            </a:r>
            <a:r>
              <a:rPr lang="ru-RU" sz="2400" b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одружився із Тамарою Мороз, студенткою Київського інституту кінематографії, яка залишалася вірною йому до глибокої </a:t>
            </a:r>
            <a:r>
              <a:rPr lang="ru-RU" sz="2400" b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старості</a:t>
            </a:r>
            <a:endParaRPr lang="ru-RU" sz="2400" b="1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276125"/>
            <a:ext cx="1872208" cy="28366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9197" y="275706"/>
            <a:ext cx="2015831" cy="2837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6" name="Picture 6" descr="C:\Documents and Settings\admin\Рабочий стол\96675315_9f730a669b83.pn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0399"/>
          <a:stretch/>
        </p:blipFill>
        <p:spPr bwMode="auto">
          <a:xfrm rot="-5400000">
            <a:off x="6646145" y="1382567"/>
            <a:ext cx="3948761" cy="9968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413472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750" advClick="0" advTm="8000">
        <p:split orient="vert"/>
      </p:transition>
    </mc:Choice>
    <mc:Fallback xmlns="">
      <p:transition spd="slow" advClick="0" advTm="800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897" y="0"/>
            <a:ext cx="9143999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07504" y="2492896"/>
            <a:ext cx="4608512" cy="378565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2400" b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Мешкало подружжя на Володимирській </a:t>
            </a:r>
            <a:r>
              <a:rPr lang="ru-RU" sz="2400" b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вулиці </a:t>
            </a:r>
            <a:r>
              <a:rPr lang="ru-RU" sz="2400" b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 території Софіївського собору, адже батько його дружини, Михайло </a:t>
            </a:r>
            <a:r>
              <a:rPr lang="ru-RU" sz="2400" b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Мороз</a:t>
            </a:r>
            <a:r>
              <a:rPr lang="ru-RU" sz="2400" b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b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голова </a:t>
            </a:r>
            <a:r>
              <a:rPr lang="ru-RU" sz="2400" b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Всеукраїнської православної церковної </a:t>
            </a:r>
            <a:r>
              <a:rPr lang="ru-RU" sz="2400" b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ради. </a:t>
            </a:r>
            <a:r>
              <a:rPr lang="ru-RU" sz="2400" b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Їхнє помешкання часто ставало місцем зборів літераторів, які об’єдналися під назвою «</a:t>
            </a:r>
            <a:r>
              <a:rPr lang="ru-RU" sz="2400" b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Ланка»</a:t>
            </a:r>
            <a:endParaRPr lang="ru-RU" sz="2400" b="1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711210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750" advClick="0" advTm="8000">
        <p:split orient="vert"/>
      </p:transition>
    </mc:Choice>
    <mc:Fallback xmlns="">
      <p:transition spd="slow" advClick="0" advTm="800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" y="24997"/>
            <a:ext cx="6257224" cy="676201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6257244" y="1628800"/>
            <a:ext cx="2886756" cy="4893647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4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Косинка </a:t>
            </a:r>
            <a:r>
              <a:rPr lang="ru-RU" sz="24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також член </a:t>
            </a:r>
            <a:r>
              <a:rPr lang="ru-RU"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літературного об’єднання </a:t>
            </a:r>
            <a:r>
              <a:rPr lang="ru-RU" sz="24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письменників «Ланка</a:t>
            </a:r>
            <a:r>
              <a:rPr lang="ru-RU"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» (з 1926 р.— </a:t>
            </a:r>
            <a:r>
              <a:rPr lang="ru-RU" sz="24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МАРС), </a:t>
            </a:r>
            <a:r>
              <a:rPr lang="ru-RU"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 якого </a:t>
            </a:r>
            <a:r>
              <a:rPr lang="ru-RU" sz="24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входили </a:t>
            </a:r>
          </a:p>
          <a:p>
            <a:pPr algn="ctr"/>
            <a:r>
              <a:rPr lang="ru-RU" sz="24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</a:t>
            </a:r>
            <a:r>
              <a:rPr lang="ru-RU"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Підмогильний, </a:t>
            </a:r>
            <a:endParaRPr lang="ru-RU" sz="2400" b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24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</a:t>
            </a:r>
            <a:r>
              <a:rPr lang="ru-RU"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Антоненко-Давидович, </a:t>
            </a:r>
            <a:endParaRPr lang="ru-RU" sz="2400" b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24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Є</a:t>
            </a:r>
            <a:r>
              <a:rPr lang="ru-RU"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Плужник, </a:t>
            </a:r>
            <a:endParaRPr lang="ru-RU" sz="2400" b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24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</a:t>
            </a:r>
            <a:r>
              <a:rPr lang="ru-RU"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Осьмачка та </a:t>
            </a:r>
            <a:r>
              <a:rPr lang="ru-RU" sz="24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ін.</a:t>
            </a:r>
            <a:endParaRPr lang="ru-RU" sz="24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sz="24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504" y="3491940"/>
            <a:ext cx="6156155" cy="32403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5659" y="49348"/>
            <a:ext cx="2847975" cy="160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9" name="Picture 5" descr="C:\Documents and Settings\admin\Рабочий стол\картинки\8826103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00000">
            <a:off x="3932899" y="3419102"/>
            <a:ext cx="3298663" cy="26104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106089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750" advClick="0" advTm="8000">
        <p:split orient="vert"/>
      </p:transition>
    </mc:Choice>
    <mc:Fallback xmlns="">
      <p:transition spd="slow" advClick="0" advTm="800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5" name="Picture 3" descr="C:\Documents and Settings\admin\Рабочий стол\Україна\a128e3ac828862647b22d75f8cc4583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971600" y="260649"/>
            <a:ext cx="2520280" cy="4893647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«Розстріляне відродження» </a:t>
            </a:r>
            <a:r>
              <a:rPr lang="ru-RU" sz="24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</a:t>
            </a:r>
            <a:r>
              <a:rPr lang="ru-RU"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літературно-мистецьке покоління 20 </a:t>
            </a:r>
            <a:r>
              <a:rPr lang="ru-RU" sz="24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</a:t>
            </a:r>
            <a:r>
              <a:rPr lang="ru-RU"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30-х рр. в Укра­їні, яке дало </a:t>
            </a:r>
            <a:r>
              <a:rPr lang="ru-RU" sz="24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високохудожні твори і </a:t>
            </a:r>
            <a:r>
              <a:rPr lang="ru-RU"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було знище­не </a:t>
            </a:r>
            <a:r>
              <a:rPr lang="ru-RU" sz="24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сталінським режимом</a:t>
            </a:r>
            <a:endParaRPr lang="ru-RU" sz="24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ru-RU" sz="24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8196" name="Picture 4" descr="C:\Documents and Settings\admin\Рабочий стол\картинки\24963230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8188" y="2420888"/>
            <a:ext cx="2473022" cy="35711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684629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750" advClick="0" advTm="8000">
        <p:split orient="vert"/>
      </p:transition>
    </mc:Choice>
    <mc:Fallback xmlns="">
      <p:transition spd="slow" advClick="0" advTm="800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C:\Documents and Settings\admin\Рабочий стол\Україна\153153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51520" y="332656"/>
            <a:ext cx="3456384" cy="6278642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3200" b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Григорій Стрілець (</a:t>
            </a:r>
            <a:r>
              <a:rPr lang="ru-RU" sz="3200" b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псевдонім Косинка) -  український письменник-новеліст</a:t>
            </a:r>
          </a:p>
          <a:p>
            <a:pPr algn="ctr"/>
            <a:r>
              <a:rPr lang="ru-RU" sz="3200" b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</a:t>
            </a:r>
            <a:r>
              <a:rPr lang="ru-RU" sz="3200" b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ародився</a:t>
            </a:r>
          </a:p>
          <a:p>
            <a:pPr algn="ctr"/>
            <a:r>
              <a:rPr lang="ru-RU" sz="3200" b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200" b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29 листопада 1899 </a:t>
            </a:r>
            <a:r>
              <a:rPr lang="ru-RU" sz="3200" b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року </a:t>
            </a:r>
            <a:r>
              <a:rPr lang="ru-RU" sz="3200" b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</a:t>
            </a:r>
            <a:endParaRPr lang="ru-RU" sz="3200" b="1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3200" b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</a:t>
            </a:r>
            <a:r>
              <a:rPr lang="ru-RU" sz="3200" b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Щербанівці на Київ­щині в бідній селянській </a:t>
            </a:r>
            <a:r>
              <a:rPr lang="ru-RU" sz="3200" b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родині</a:t>
            </a:r>
            <a:endParaRPr lang="ru-RU" sz="3200" b="1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3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67" r="71333" b="8659"/>
          <a:stretch/>
        </p:blipFill>
        <p:spPr bwMode="auto">
          <a:xfrm>
            <a:off x="7020272" y="4005064"/>
            <a:ext cx="1847096" cy="2446818"/>
          </a:xfrm>
          <a:prstGeom prst="rect">
            <a:avLst/>
          </a:prstGeom>
          <a:noFill/>
          <a:ln>
            <a:noFill/>
          </a:ln>
          <a:effectLst>
            <a:glow rad="622300">
              <a:schemeClr val="accent3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570533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750" advClick="0" advTm="8000">
        <p:split orient="vert"/>
      </p:transition>
    </mc:Choice>
    <mc:Fallback xmlns="">
      <p:transition spd="slow" advClick="0" advTm="8000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mph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2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8" presetClass="emph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8" dur="2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8" presetClass="emph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0" dur="2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8" presetClass="emph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2" dur="2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21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0"/>
            <a:ext cx="9036496" cy="1417638"/>
          </a:xfrm>
        </p:spPr>
        <p:txBody>
          <a:bodyPr>
            <a:normAutofit/>
          </a:bodyPr>
          <a:lstStyle/>
          <a:p>
            <a:r>
              <a:rPr lang="ru-RU" sz="2800" b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 найвидатніших </a:t>
            </a:r>
            <a:r>
              <a:rPr lang="ru-RU" sz="2800" b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представників цієї інтелектуальної еліти </a:t>
            </a:r>
            <a:r>
              <a:rPr lang="ru-RU" sz="2800" b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належав і новеліст Григо­рій Косинка (Стрілець</a:t>
            </a:r>
            <a:r>
              <a:rPr lang="ru-RU" sz="2800" b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  <a:endParaRPr lang="ru-RU" sz="2800" b="1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886" y="1680297"/>
            <a:ext cx="3017912" cy="46551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1458153"/>
            <a:ext cx="3305944" cy="50994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3918" y="2564904"/>
            <a:ext cx="1776164" cy="27082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Sergey+Chekalin+Kraski+oseni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95470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750" advClick="0" advTm="8000">
        <p:split orient="vert"/>
      </p:transition>
    </mc:Choice>
    <mc:Fallback xmlns="">
      <p:transition spd="slow" advClick="0" advTm="8000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866316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6316" y="0"/>
            <a:ext cx="4257916" cy="22768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7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6316" y="2276872"/>
            <a:ext cx="4277684" cy="25749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8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6316" y="4729415"/>
            <a:ext cx="4257916" cy="19702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 descr="C:\Documents and Settings\admin\Рабочий стол\картинки\5GpM.gif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801" y="5361436"/>
            <a:ext cx="4247432" cy="14965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 descr="C:\Documents and Settings\admin\Рабочий стол\картинки\slotmachine_fire.gif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4544" y="-460170"/>
            <a:ext cx="5715000" cy="381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349928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6000">
        <p:split orient="vert"/>
      </p:transition>
    </mc:Choice>
    <mc:Fallback xmlns="">
      <p:transition spd="slow" advClick="0" advTm="600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868144" y="1871390"/>
            <a:ext cx="2952328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Новелістика Косинки </a:t>
            </a:r>
            <a:r>
              <a:rPr lang="ru-RU" sz="24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— зразок художніх шукань і знахідок, якими українська проза першої третини </a:t>
            </a:r>
            <a:r>
              <a:rPr lang="en-US" sz="24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XX </a:t>
            </a:r>
            <a:r>
              <a:rPr lang="ru-RU" sz="24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століття </a:t>
            </a:r>
            <a:r>
              <a:rPr lang="ru-RU" sz="2400" b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просувалася від </a:t>
            </a:r>
            <a:r>
              <a:rPr lang="ru-RU" sz="24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«старого» реалізму до модерних форм естетичного </a:t>
            </a:r>
            <a:r>
              <a:rPr lang="ru-RU" sz="2400" b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мислення</a:t>
            </a:r>
            <a:endParaRPr lang="ru-RU" sz="2400" b="1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4271" y="188640"/>
            <a:ext cx="2316163" cy="1682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4" name="Picture 2" descr="C:\Documents and Settings\admin\Рабочий стол\Україна\fc2eed7211de29ac7117f88dbbb7b62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6466"/>
            <a:ext cx="5868144" cy="68315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144341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750" advClick="0" advTm="8000">
        <p:split orient="vert"/>
      </p:transition>
    </mc:Choice>
    <mc:Fallback xmlns="">
      <p:transition spd="slow" advClick="0" advTm="800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Documents and Settings\admin\Рабочий стол\картинки\66177c7d464bff1eb074d18ac1d023ff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7034" y="0"/>
            <a:ext cx="5878286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16632"/>
            <a:ext cx="3851920" cy="2160240"/>
          </a:xfrm>
        </p:spPr>
        <p:txBody>
          <a:bodyPr>
            <a:noAutofit/>
          </a:bodyPr>
          <a:lstStyle/>
          <a:p>
            <a:pPr algn="ctr"/>
            <a:r>
              <a:rPr lang="ru-RU" sz="280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Такi цi новели насиченi образами, мелодiєю, </a:t>
            </a:r>
            <a:r>
              <a:rPr lang="ru-RU" sz="2800" smtClean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почуттям…</a:t>
            </a:r>
            <a:r>
              <a:rPr lang="ru-RU" sz="280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280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RU" sz="2800">
              <a:solidFill>
                <a:srgbClr val="92D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23529" y="2132856"/>
            <a:ext cx="2880320" cy="3993307"/>
          </a:xfrm>
        </p:spPr>
        <p:txBody>
          <a:bodyPr>
            <a:noAutofit/>
          </a:bodyPr>
          <a:lstStyle/>
          <a:p>
            <a:pPr algn="ctr"/>
            <a:r>
              <a:rPr lang="uk-UA" sz="2800" b="1" smtClean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Письменник умів декількома фразами, нюансом світлотіней, образом або символом передати найширшу гаму почуттів, думок, ідей</a:t>
            </a:r>
            <a:endParaRPr lang="ru-RU" sz="2800" b="1">
              <a:solidFill>
                <a:srgbClr val="92D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760559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750" advClick="0" advTm="8000">
        <p:split orient="vert"/>
      </p:transition>
    </mc:Choice>
    <mc:Fallback xmlns="">
      <p:transition spd="slow" advClick="0" advTm="800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5" name="Picture 5" descr="C:\Documents and Settings\admin\Рабочий стол\Україна\1464847681_724344_18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977613"/>
            <a:ext cx="3625334" cy="24545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 descr="C:\Documents and Settings\admin\Рабочий стол\картинки\122279046_2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814870"/>
            <a:ext cx="9144000" cy="40865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611560" y="260648"/>
            <a:ext cx="8532439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4400" b="1" smtClean="0">
              <a:solidFill>
                <a:srgbClr val="92D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ru-RU" sz="4400" b="1" smtClean="0">
              <a:solidFill>
                <a:srgbClr val="92D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4400" b="1" smtClean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«Я </a:t>
            </a:r>
            <a:r>
              <a:rPr lang="ru-RU" sz="4400" b="1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відганяю сонце, що </a:t>
            </a:r>
            <a:r>
              <a:rPr lang="ru-RU" sz="4400" b="1" smtClean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лізе цілуватися» </a:t>
            </a:r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b="1" smtClean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«Мені хочеться і плакати, і співати, хочеться жити!»</a:t>
            </a:r>
            <a:endParaRPr lang="ru-RU" b="1">
              <a:solidFill>
                <a:srgbClr val="92D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123" name="Picture 3" descr="C:\Documents and Settings\admin\Рабочий стол\картинки\493411_1bb89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4" y="2204864"/>
            <a:ext cx="3703876" cy="28083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190770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750" advClick="0" advTm="8000">
        <p:split orient="vert"/>
      </p:transition>
    </mc:Choice>
    <mc:Fallback xmlns="">
      <p:transition spd="slow" advClick="0" advTm="800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5207"/>
          <a:stretch/>
        </p:blipFill>
        <p:spPr bwMode="auto">
          <a:xfrm>
            <a:off x="0" y="0"/>
            <a:ext cx="9118828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23528" y="188640"/>
            <a:ext cx="4896544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Жито, жити, любити... -це весь </a:t>
            </a:r>
            <a:r>
              <a:rPr lang="ru-RU" sz="3200" b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Косинка</a:t>
            </a:r>
            <a:r>
              <a:rPr lang="ru-RU" sz="3200" b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  <a:p>
            <a:pPr algn="ctr"/>
            <a:r>
              <a:rPr lang="ru-RU" sz="3200" b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Читаючи його </a:t>
            </a:r>
            <a:r>
              <a:rPr lang="ru-RU" sz="3200" b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твори забуваєш</a:t>
            </a:r>
            <a:r>
              <a:rPr lang="ru-RU" sz="3200" b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що це проза, а не </a:t>
            </a:r>
            <a:r>
              <a:rPr lang="ru-RU" sz="3200" b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поезiя</a:t>
            </a:r>
            <a:endParaRPr lang="ru-RU" sz="3200" b="1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052" name="Picture 4" descr="C:\Documents and Settings\admin\Рабочий стол\картинки\938086008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1440" y="2852936"/>
            <a:ext cx="4762500" cy="4457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917957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750" advClick="0" advTm="8000">
        <p:split orient="vert"/>
      </p:transition>
    </mc:Choice>
    <mc:Fallback xmlns="">
      <p:transition spd="slow" advClick="0" advTm="800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50" y="-5681"/>
            <a:ext cx="9119150" cy="67780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0" y="116633"/>
            <a:ext cx="3275856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1929-1931 рр.</a:t>
            </a:r>
          </a:p>
          <a:p>
            <a:pPr algn="ctr"/>
            <a:r>
              <a:rPr lang="ru-RU" sz="2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Редактор відділу сценаріїв Київської </a:t>
            </a:r>
            <a:r>
              <a:rPr lang="ru-RU" sz="28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кінофабрики</a:t>
            </a:r>
            <a:endParaRPr lang="ru-RU" sz="28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244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25" t="15096" r="63666" b="24373"/>
          <a:stretch/>
        </p:blipFill>
        <p:spPr bwMode="auto">
          <a:xfrm rot="840000">
            <a:off x="4689659" y="314472"/>
            <a:ext cx="1957970" cy="26258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603661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750" advClick="0" advTm="8000">
        <p:split orient="vert"/>
      </p:transition>
    </mc:Choice>
    <mc:Fallback xmlns="">
      <p:transition spd="slow" advClick="0" advTm="800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93884"/>
            <a:ext cx="4218930" cy="2587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799" y="2618517"/>
            <a:ext cx="6372201" cy="41267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" y="0"/>
            <a:ext cx="2771798" cy="674030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У червні 1934 </a:t>
            </a:r>
            <a:r>
              <a:rPr lang="ru-RU" sz="24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року </a:t>
            </a:r>
            <a:r>
              <a:rPr lang="ru-RU"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відбулася конференція </a:t>
            </a:r>
            <a:r>
              <a:rPr lang="ru-RU" sz="24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письменників. </a:t>
            </a:r>
            <a:r>
              <a:rPr lang="ru-RU"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дискусії виступив і </a:t>
            </a:r>
            <a:r>
              <a:rPr lang="ru-RU" sz="24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Косинка… </a:t>
            </a:r>
          </a:p>
          <a:p>
            <a:pPr algn="ctr"/>
            <a:r>
              <a:rPr lang="ru-RU"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</a:t>
            </a:r>
            <a:r>
              <a:rPr lang="ru-RU" sz="24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ін говорив: «…в </a:t>
            </a:r>
            <a:r>
              <a:rPr lang="ru-RU"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умовах "соціального замовлення", коли людину взяли за горлянку, вона не може </a:t>
            </a:r>
            <a:r>
              <a:rPr lang="ru-RU" sz="24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творити»</a:t>
            </a:r>
          </a:p>
          <a:p>
            <a:pPr algn="ctr"/>
            <a:r>
              <a:rPr lang="ru-RU" sz="24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То була не промова, то був крик </a:t>
            </a:r>
            <a:r>
              <a:rPr lang="ru-RU" sz="24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відчаю. </a:t>
            </a:r>
            <a:r>
              <a:rPr lang="ru-RU"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Зала завмерла від </a:t>
            </a:r>
            <a:r>
              <a:rPr lang="ru-RU" sz="24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страху…</a:t>
            </a:r>
            <a:endParaRPr lang="ru-RU" sz="24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93884"/>
            <a:ext cx="3540614" cy="24028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119599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750" advClick="0" advTm="8000">
        <p:split orient="vert"/>
      </p:transition>
    </mc:Choice>
    <mc:Fallback xmlns="">
      <p:transition spd="slow" advClick="0" advTm="800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3347864" cy="692894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 листопада 1934 Г. Косинка був заарештований НКВД за звинуваченням у приналежності до української націоналістичної терористичної </a:t>
            </a:r>
            <a:r>
              <a:rPr lang="ru-RU" sz="24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організації. З </a:t>
            </a:r>
            <a:r>
              <a:rPr lang="ru-RU"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в'язниці він писав до дружини: </a:t>
            </a:r>
            <a:r>
              <a:rPr lang="ru-RU" sz="24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«Пробач</a:t>
            </a:r>
            <a:r>
              <a:rPr lang="ru-RU"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що так багато горя приніс тобі за короткий вік. Прости, дорога дружино, а простивши - прощай. Не тужи, кажу: сльозами горя не </a:t>
            </a:r>
            <a:r>
              <a:rPr lang="ru-RU" sz="24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залити…»</a:t>
            </a:r>
            <a:endParaRPr lang="ru-RU" sz="24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5" y="0"/>
            <a:ext cx="5783998" cy="35296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4" y="3529668"/>
            <a:ext cx="5796136" cy="3328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 rotWithShape="1">
          <a:blip r:embed="rId4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94" r="6174" b="6645"/>
          <a:stretch/>
        </p:blipFill>
        <p:spPr bwMode="auto">
          <a:xfrm>
            <a:off x="4439664" y="272188"/>
            <a:ext cx="3600400" cy="31922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108891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750" advClick="0" advTm="8000">
        <p:split orient="vert"/>
      </p:transition>
    </mc:Choice>
    <mc:Fallback xmlns="">
      <p:transition spd="slow" advClick="0" advTm="800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652120" y="1844824"/>
            <a:ext cx="3491880" cy="830997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>
            <a:spAutoFit/>
          </a:bodyPr>
          <a:lstStyle/>
          <a:p>
            <a:r>
              <a:rPr lang="ru-RU" sz="24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18 </a:t>
            </a:r>
            <a:r>
              <a:rPr lang="ru-RU"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грудня того ж року розстріляний у </a:t>
            </a:r>
            <a:r>
              <a:rPr lang="ru-RU" sz="24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Києві</a:t>
            </a:r>
            <a:endParaRPr lang="ru-RU" sz="24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0"/>
            <a:ext cx="5652120" cy="2677656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Косинка гордо зустрів вирок у якому говорилося, що </a:t>
            </a:r>
            <a:r>
              <a:rPr lang="ru-RU" sz="24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«більшість </a:t>
            </a:r>
            <a:r>
              <a:rPr lang="ru-RU"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обвинувачених </a:t>
            </a:r>
            <a:r>
              <a:rPr lang="ru-RU" sz="24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прибули </a:t>
            </a:r>
            <a:r>
              <a:rPr lang="ru-RU"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СРСР через Польщу, а частина через Румунію, маючи завдання по вчиненню на території УРСР ряду терористичних </a:t>
            </a:r>
            <a:r>
              <a:rPr lang="ru-RU" sz="24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актів» </a:t>
            </a:r>
            <a:endParaRPr lang="ru-RU" sz="24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2706633"/>
            <a:ext cx="3059831" cy="4170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0"/>
            <a:ext cx="3491880" cy="18448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677656"/>
            <a:ext cx="5809577" cy="41803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603729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750" advClick="0" advTm="8000">
        <p:split orient="vert"/>
      </p:transition>
    </mc:Choice>
    <mc:Fallback xmlns="">
      <p:transition spd="slow" advClick="0" advTm="800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Documents and Settings\admin\Рабочий стол\13841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3" name="Picture 9" descr="C:\Documents and Settings\admin\Рабочий стол\1ea4af7dc921ec65a8a974afb57c64be_w200.gif"/>
          <p:cNvPicPr>
            <a:picLocks noChangeAspect="1" noChangeArrowheads="1"/>
          </p:cNvPicPr>
          <p:nvPr/>
        </p:nvPicPr>
        <p:blipFill>
          <a:blip r:embed="rId3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6778" y="0"/>
            <a:ext cx="2497221" cy="18599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6646778" y="1484784"/>
            <a:ext cx="2497222" cy="4893647"/>
          </a:xfrm>
          <a:prstGeom prst="rect">
            <a:avLst/>
          </a:prstGeom>
          <a:solidFill>
            <a:schemeClr val="accent3"/>
          </a:solidFill>
          <a:effectLst/>
        </p:spPr>
        <p:txBody>
          <a:bodyPr wrap="square">
            <a:spAutoFit/>
          </a:bodyPr>
          <a:lstStyle/>
          <a:p>
            <a:pPr algn="ctr"/>
            <a:r>
              <a:rPr lang="ru-RU" sz="2400" b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Зі спогадів дружини Тамари </a:t>
            </a:r>
            <a:r>
              <a:rPr lang="ru-RU" sz="2400" b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Михайлівни Мороз-Стрілець </a:t>
            </a:r>
            <a:r>
              <a:rPr lang="ru-RU" sz="2400" b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 чоловіка: «дуже любив квіти…, а серед них…червоні </a:t>
            </a:r>
            <a:r>
              <a:rPr lang="ru-RU" sz="2400" b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косинці</a:t>
            </a:r>
            <a:r>
              <a:rPr lang="ru-RU" sz="2400" b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2400" b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400" b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…Псевдонім від квітки. Щоб не думали, що то </a:t>
            </a:r>
            <a:r>
              <a:rPr lang="ru-RU" sz="2400" b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хустина»</a:t>
            </a:r>
            <a:endParaRPr lang="ru-RU" sz="2400" b="1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528514"/>
            <a:ext cx="2369981" cy="3009441"/>
          </a:xfrm>
          <a:prstGeom prst="rect">
            <a:avLst/>
          </a:prstGeom>
          <a:noFill/>
          <a:ln>
            <a:noFill/>
          </a:ln>
          <a:effectLst>
            <a:glow rad="596900">
              <a:schemeClr val="accent3">
                <a:satMod val="175000"/>
                <a:alpha val="62000"/>
              </a:schemeClr>
            </a:glow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979637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750" advClick="0" advTm="8000">
        <p:split orient="vert"/>
      </p:transition>
    </mc:Choice>
    <mc:Fallback xmlns="">
      <p:transition spd="slow" advClick="0" advTm="8000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5000" fill="hold"/>
                                        <p:tgtEl>
                                          <p:spTgt spid="102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56" y="0"/>
            <a:ext cx="9129544" cy="6857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0" y="404664"/>
            <a:ext cx="3407702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>
                <a:solidFill>
                  <a:schemeClr val="bg1"/>
                </a:solidFill>
              </a:rPr>
              <a:t>Похований на теренах державного історико-меморіального Лук`янівського </a:t>
            </a:r>
            <a:r>
              <a:rPr lang="ru-RU" sz="2400" b="1" smtClean="0">
                <a:solidFill>
                  <a:schemeClr val="bg1"/>
                </a:solidFill>
              </a:rPr>
              <a:t>заповідника</a:t>
            </a:r>
            <a:endParaRPr lang="ru-RU" sz="2400" b="1">
              <a:solidFill>
                <a:schemeClr val="bg1"/>
              </a:solidFill>
            </a:endParaRPr>
          </a:p>
          <a:p>
            <a:pPr algn="ctr"/>
            <a:r>
              <a:rPr lang="ru-RU" sz="2400" b="1">
                <a:solidFill>
                  <a:schemeClr val="bg1"/>
                </a:solidFill>
              </a:rPr>
              <a:t> Б</a:t>
            </a:r>
            <a:r>
              <a:rPr lang="ru-RU" sz="2400" b="1" smtClean="0">
                <a:solidFill>
                  <a:schemeClr val="bg1"/>
                </a:solidFill>
              </a:rPr>
              <a:t>іографія </a:t>
            </a:r>
            <a:r>
              <a:rPr lang="ru-RU" sz="2400" b="1">
                <a:solidFill>
                  <a:schemeClr val="bg1"/>
                </a:solidFill>
              </a:rPr>
              <a:t>обривається рано, влада не хотіла визнавати доробки Косинки. Але нам варто їх згадати, прочитати та подбати про їхнє </a:t>
            </a:r>
            <a:r>
              <a:rPr lang="ru-RU" sz="2400" b="1" smtClean="0">
                <a:solidFill>
                  <a:schemeClr val="bg1"/>
                </a:solidFill>
              </a:rPr>
              <a:t>майбутнє</a:t>
            </a:r>
            <a:endParaRPr lang="ru-RU" sz="2400" b="1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241097"/>
            <a:ext cx="5189389" cy="31683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5633" y="3573016"/>
            <a:ext cx="4229914" cy="31683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974980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750" advClick="0" advTm="8000">
        <p:split orient="vert"/>
      </p:transition>
    </mc:Choice>
    <mc:Fallback xmlns="">
      <p:transition spd="slow" advClick="0" advTm="800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" y="980249"/>
            <a:ext cx="7821586" cy="59016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 flipH="1">
            <a:off x="5004048" y="0"/>
            <a:ext cx="4139951" cy="6881877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Наприкінці грудня 1934 року на квартирі М. Рильського зібралися письменники, аби вшанувати пам'ять убитого. </a:t>
            </a:r>
            <a:endParaRPr lang="ru-RU" sz="2400" b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24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1956 року </a:t>
            </a:r>
            <a:r>
              <a:rPr lang="ru-RU" sz="2400" b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Андрій </a:t>
            </a:r>
            <a:r>
              <a:rPr lang="ru-RU" sz="24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Малишко </a:t>
            </a:r>
            <a:r>
              <a:rPr lang="ru-RU"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присвятив йому </a:t>
            </a:r>
            <a:r>
              <a:rPr lang="ru-RU" sz="24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вірша:</a:t>
            </a:r>
          </a:p>
          <a:p>
            <a:pPr algn="ctr"/>
            <a:endParaRPr lang="ru-RU" sz="24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2400" b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«Ми </a:t>
            </a:r>
            <a:r>
              <a:rPr lang="ru-RU" sz="24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тебе шукаєм по росинці</a:t>
            </a:r>
          </a:p>
          <a:p>
            <a:pPr algn="ctr"/>
            <a:r>
              <a:rPr lang="ru-RU" sz="24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Щербанівці, серед тополин,</a:t>
            </a:r>
          </a:p>
          <a:p>
            <a:pPr algn="ctr"/>
            <a:r>
              <a:rPr lang="ru-RU" sz="24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І виходить мати у косинці</a:t>
            </a:r>
          </a:p>
          <a:p>
            <a:pPr algn="ctr"/>
            <a:r>
              <a:rPr lang="ru-RU" sz="24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Виглядає, чи не прийде син.</a:t>
            </a:r>
          </a:p>
          <a:p>
            <a:pPr algn="ctr"/>
            <a:r>
              <a:rPr lang="ru-RU" sz="24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 приймав ти підлості нітрохи,</a:t>
            </a:r>
          </a:p>
          <a:p>
            <a:pPr algn="ctr"/>
            <a:r>
              <a:rPr lang="ru-RU" sz="24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Прогримів, немов весняний грім,</a:t>
            </a:r>
          </a:p>
          <a:p>
            <a:pPr algn="ctr"/>
            <a:r>
              <a:rPr lang="ru-RU" sz="24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І стоїть замучена епоха</a:t>
            </a:r>
          </a:p>
          <a:p>
            <a:pPr algn="ctr"/>
            <a:r>
              <a:rPr lang="ru-RU" sz="24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Над безсмертним іменем </a:t>
            </a:r>
            <a:r>
              <a:rPr lang="ru-RU" sz="2400" b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твоїм»</a:t>
            </a:r>
            <a:endParaRPr lang="ru-RU" sz="2400" b="1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" y="0"/>
            <a:ext cx="5004048" cy="954107"/>
          </a:xfrm>
          <a:prstGeom prst="rect">
            <a:avLst/>
          </a:prstGeom>
          <a:solidFill>
            <a:srgbClr val="FF0000"/>
          </a:solidFill>
        </p:spPr>
        <p:txBody>
          <a:bodyPr wrap="square">
            <a:spAutoFit/>
          </a:bodyPr>
          <a:lstStyle/>
          <a:p>
            <a:pPr algn="ctr"/>
            <a:r>
              <a:rPr lang="ru-RU" sz="2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Реабілітація та вшанування пам’яті</a:t>
            </a:r>
          </a:p>
        </p:txBody>
      </p:sp>
    </p:spTree>
    <p:extLst>
      <p:ext uri="{BB962C8B-B14F-4D97-AF65-F5344CB8AC3E}">
        <p14:creationId xmlns:p14="http://schemas.microsoft.com/office/powerpoint/2010/main" val="39181801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750" advClick="0" advTm="8000">
        <p:split orient="vert"/>
      </p:transition>
    </mc:Choice>
    <mc:Fallback xmlns="">
      <p:transition spd="slow" advClick="0" advTm="800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459432"/>
            <a:ext cx="3995936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uk-UA" sz="24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sz="2400" b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44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 </a:t>
            </a:r>
            <a:r>
              <a:rPr lang="ru-RU" sz="4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1957 році посмертно </a:t>
            </a:r>
            <a:r>
              <a:rPr lang="ru-RU" sz="44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реабілітований</a:t>
            </a:r>
            <a:endParaRPr lang="ru-RU" sz="44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199" y="4797152"/>
            <a:ext cx="3765915" cy="18829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-29058"/>
            <a:ext cx="4810836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094" y="2414649"/>
            <a:ext cx="2917995" cy="21884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7" name="Picture 5" descr="C:\Documents and Settings\admin\Рабочий стол\картинки\картинки\21337611.gif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1089" y="2646945"/>
            <a:ext cx="116205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101533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750" advClick="0" advTm="8000">
        <p:split orient="vert"/>
      </p:transition>
    </mc:Choice>
    <mc:Fallback xmlns="">
      <p:transition spd="slow" advClick="0" advTm="800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Documents and Settings\admin\Рабочий стол\Україна\3c7a72997fc5ff60d2b3fa2610b9271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3994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07504" y="335846"/>
            <a:ext cx="5976664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 </a:t>
            </a:r>
            <a:r>
              <a:rPr lang="ru-RU" sz="2400" b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1979 в с. Щербанівка встановлено пам'ятник </a:t>
            </a:r>
            <a:r>
              <a:rPr lang="ru-RU" sz="2400" b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Косинці</a:t>
            </a:r>
          </a:p>
          <a:p>
            <a:pPr algn="ctr"/>
            <a:endParaRPr lang="ru-RU" sz="2400" b="1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2400" b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Михайло </a:t>
            </a:r>
            <a:r>
              <a:rPr lang="ru-RU" sz="2400" b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Горловий є автором пам'ятника Григорію Косинці у селі </a:t>
            </a:r>
            <a:r>
              <a:rPr lang="ru-RU" sz="2400" b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Красному</a:t>
            </a:r>
          </a:p>
          <a:p>
            <a:pPr algn="ctr"/>
            <a:endParaRPr lang="ru-RU" sz="2400" b="1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2400" b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Бюст Григорія Косинки на будинку по вул. </a:t>
            </a:r>
            <a:r>
              <a:rPr lang="ru-RU" sz="2400" b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Володимирській</a:t>
            </a:r>
          </a:p>
          <a:p>
            <a:pPr algn="ctr"/>
            <a:endParaRPr lang="ru-RU" sz="2400" b="1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2400" b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 </a:t>
            </a:r>
            <a:r>
              <a:rPr lang="ru-RU" sz="2400" b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2001 </a:t>
            </a:r>
            <a:r>
              <a:rPr lang="ru-RU" sz="2400" b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році </a:t>
            </a:r>
            <a:r>
              <a:rPr lang="ru-RU" sz="2400" b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було засновано Київську обласну літературну премію імені Григорія Косинки </a:t>
            </a:r>
            <a:endParaRPr lang="ru-RU" sz="2400" b="1">
              <a:solidFill>
                <a:srgbClr val="FFFF00"/>
              </a:solidFill>
            </a:endParaRPr>
          </a:p>
          <a:p>
            <a:pPr algn="ctr"/>
            <a:endParaRPr lang="ru-RU" sz="2400" b="1">
              <a:solidFill>
                <a:srgbClr val="FFFF00"/>
              </a:solidFill>
            </a:endParaRPr>
          </a:p>
          <a:p>
            <a:pPr algn="ctr"/>
            <a:r>
              <a:rPr lang="ru-RU" sz="2400" b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Умані та </a:t>
            </a:r>
            <a:r>
              <a:rPr lang="ru-RU" sz="2400" b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Києві існують </a:t>
            </a:r>
            <a:r>
              <a:rPr lang="ru-RU" sz="2400" b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вулиці Григорія </a:t>
            </a:r>
            <a:r>
              <a:rPr lang="ru-RU" sz="2400" b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Косинки</a:t>
            </a:r>
            <a:endParaRPr lang="ru-RU" sz="2400" b="1">
              <a:solidFill>
                <a:srgbClr val="FFFF00"/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216" y="3152001"/>
            <a:ext cx="2448272" cy="3509190"/>
          </a:xfrm>
          <a:prstGeom prst="rect">
            <a:avLst/>
          </a:prstGeom>
          <a:noFill/>
          <a:ln>
            <a:noFill/>
          </a:ln>
          <a:effectLst>
            <a:glow rad="228600">
              <a:srgbClr val="FFFF00">
                <a:alpha val="40000"/>
              </a:srgbClr>
            </a:glow>
            <a:outerShdw dist="35921" dir="2700000" algn="ctr" rotWithShape="0">
              <a:schemeClr val="bg2"/>
            </a:outerShdw>
            <a:softEdge rad="190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4" descr="C:\Documents and Settings\admin\Рабочий стол\wheat_PNG65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6256" y="-459432"/>
            <a:ext cx="1944216" cy="48024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894618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750" advClick="0" advTm="8000">
        <p:split orient="vert"/>
      </p:transition>
    </mc:Choice>
    <mc:Fallback xmlns="">
      <p:transition spd="slow" advClick="0" advTm="800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C:\Documents and Settings\admin\Рабочий стол\картинки\a7cf97a21675a23688247a0a1a68d658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095"/>
          <a:stretch/>
        </p:blipFill>
        <p:spPr bwMode="auto">
          <a:xfrm>
            <a:off x="5140984" y="-27573"/>
            <a:ext cx="4003016" cy="68855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8" name="Picture 1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7573"/>
            <a:ext cx="5849157" cy="68855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995936" y="2348880"/>
            <a:ext cx="3744416" cy="1384995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2800" b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Список використаних джерел </a:t>
            </a:r>
          </a:p>
          <a:p>
            <a:pPr algn="ctr"/>
            <a:r>
              <a:rPr lang="ru-RU" sz="2800" b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Інтернет ресурси: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51520" y="764704"/>
            <a:ext cx="523489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ukrclassic.com.ua</a:t>
            </a:r>
            <a:endParaRPr lang="ru-RU" sz="2800" b="1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51520" y="1212022"/>
            <a:ext cx="249429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probapera.org</a:t>
            </a:r>
            <a:endParaRPr lang="ru-RU" sz="2800" b="1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51520" y="1872701"/>
            <a:ext cx="566844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www.parta.com.ua</a:t>
            </a:r>
            <a:endParaRPr lang="ru-RU" sz="2800" b="1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51520" y="2348880"/>
            <a:ext cx="498858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dovidka.biz.ua</a:t>
            </a:r>
            <a:endParaRPr lang="ru-RU" sz="2800" b="1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03971" y="3776266"/>
            <a:ext cx="426802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uk.wikipedia.org</a:t>
            </a:r>
            <a:endParaRPr lang="ru-RU" sz="2800" b="1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51520" y="3406934"/>
            <a:ext cx="360040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www.ukrlib.com.ua</a:t>
            </a:r>
            <a:endParaRPr lang="ru-RU" sz="2800" b="1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03971" y="3007802"/>
            <a:ext cx="455606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esu.com.ua</a:t>
            </a:r>
            <a:endParaRPr lang="ru-RU" sz="2800" b="1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03971" y="4145598"/>
            <a:ext cx="333192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md-eksperiment.org</a:t>
            </a:r>
            <a:endParaRPr lang="ru-RU" sz="2800" b="1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303971" y="4514930"/>
            <a:ext cx="518244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www.yakaboo.ua</a:t>
            </a:r>
            <a:endParaRPr lang="ru-RU" sz="2800" b="1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251520" y="5013176"/>
            <a:ext cx="460851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www.youtube.com</a:t>
            </a:r>
            <a:endParaRPr lang="ru-RU" sz="2800" b="1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6001053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750" advClick="0" advTm="8000">
        <p:split orient="vert"/>
      </p:transition>
    </mc:Choice>
    <mc:Fallback xmlns="">
      <p:transition spd="slow" advClick="0" advTm="800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Documents and Settings\admin\Рабочий стол\hello_html_1b9ecf6b_db679417a213b12c46ba8818cfc00e44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2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10306"/>
          </a:xfrm>
          <a:prstGeom prst="rect">
            <a:avLst/>
          </a:prstGeom>
          <a:solidFill>
            <a:schemeClr val="accent3"/>
          </a:solidFill>
          <a:ln w="76200">
            <a:solidFill>
              <a:srgbClr val="00B0F0"/>
            </a:solidFill>
          </a:ln>
        </p:spPr>
      </p:pic>
      <p:sp>
        <p:nvSpPr>
          <p:cNvPr id="2" name="Прямоугольник 1"/>
          <p:cNvSpPr/>
          <p:nvPr/>
        </p:nvSpPr>
        <p:spPr>
          <a:xfrm>
            <a:off x="251520" y="476672"/>
            <a:ext cx="8136903" cy="2123658"/>
          </a:xfrm>
          <a:prstGeom prst="rect">
            <a:avLst/>
          </a:prstGeom>
        </p:spPr>
        <p:txBody>
          <a:bodyPr wrap="square">
            <a:spAutoFit/>
            <a:scene3d>
              <a:camera prst="perspectiveContrastingRightFacing"/>
              <a:lightRig rig="threePt" dir="t"/>
            </a:scene3d>
          </a:bodyPr>
          <a:lstStyle/>
          <a:p>
            <a:r>
              <a:rPr lang="ru-RU" sz="6600" b="1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Дякуємо </a:t>
            </a:r>
            <a:r>
              <a:rPr lang="ru-RU" sz="6600" b="1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</a:t>
            </a:r>
          </a:p>
          <a:p>
            <a:r>
              <a:rPr lang="ru-RU" sz="6600" b="1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6600" b="1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увагу</a:t>
            </a:r>
          </a:p>
        </p:txBody>
      </p:sp>
    </p:spTree>
    <p:extLst>
      <p:ext uri="{BB962C8B-B14F-4D97-AF65-F5344CB8AC3E}">
        <p14:creationId xmlns:p14="http://schemas.microsoft.com/office/powerpoint/2010/main" val="41404664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750" advClick="0" advTm="17000">
        <p:split orient="vert"/>
      </p:transition>
    </mc:Choice>
    <mc:Fallback xmlns="">
      <p:transition spd="slow" advClick="0" advTm="1700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66528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8932" y="188640"/>
            <a:ext cx="878154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Батьки намагалися </a:t>
            </a:r>
            <a:r>
              <a:rPr lang="ru-RU" sz="2400" b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поліпшити своє злиденне життя десь за Уралом, біля Байкалу, але й там добра не знайшли. Повернулися назад до села і перебивалися батьківським підробітком на цукровому заводі в сусідньому селі </a:t>
            </a:r>
            <a:r>
              <a:rPr lang="ru-RU" sz="2400" b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Григорівка</a:t>
            </a:r>
            <a:endParaRPr lang="ru-RU" sz="2400" b="1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536" y="4230461"/>
            <a:ext cx="3807382" cy="26132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8" name="Picture 2" descr="C:\Documents and Settings\admin\Рабочий стол\Україна\76b6cf80130c8714703059e00766eb25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00"/>
          <a:stretch/>
        </p:blipFill>
        <p:spPr bwMode="auto">
          <a:xfrm flipH="1">
            <a:off x="4877" y="4013204"/>
            <a:ext cx="825465" cy="27892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10800000">
            <a:off x="3661901" y="4013203"/>
            <a:ext cx="865907" cy="28068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5400000">
            <a:off x="1801724" y="1602483"/>
            <a:ext cx="865187" cy="43907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639095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750" advClick="0" advTm="8000">
        <p:split orient="vert"/>
      </p:transition>
    </mc:Choice>
    <mc:Fallback xmlns="">
      <p:transition spd="slow" advClick="0" advTm="800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200" t="69600" r="41600"/>
          <a:stretch/>
        </p:blipFill>
        <p:spPr bwMode="auto">
          <a:xfrm>
            <a:off x="0" y="16337"/>
            <a:ext cx="9144000" cy="68196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716015" y="3789040"/>
            <a:ext cx="4248473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Значний </a:t>
            </a:r>
            <a:r>
              <a:rPr lang="ru-RU" sz="2400" b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вплив на нього мав дід </a:t>
            </a:r>
            <a:r>
              <a:rPr lang="ru-RU" sz="2400" b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Роман, який </a:t>
            </a:r>
            <a:r>
              <a:rPr lang="ru-RU" sz="2400" b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навчив хлопця грамоти, виховав інтерес до історії рідного краю, а також мати — Наталія Романівна, котра прилучила його до чарівного світу української народної </a:t>
            </a:r>
            <a:r>
              <a:rPr lang="ru-RU" sz="2400" b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пісні</a:t>
            </a:r>
            <a:endParaRPr lang="ru-RU" sz="2400" b="1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5659" y="274490"/>
            <a:ext cx="2729184" cy="35880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2" descr="C:\Documents and Settings\admin\Рабочий стол\9ee61c28962b0dc543c17d15578a4589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14" t="888" b="3878"/>
          <a:stretch/>
        </p:blipFill>
        <p:spPr bwMode="auto">
          <a:xfrm>
            <a:off x="377738" y="352831"/>
            <a:ext cx="3960440" cy="60218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3" name="Picture 3" descr="C:\Documents and Settings\admin\Рабочий стол\картинки\b84550_e617234ff332460a8fcdc28882254e4c-mv2.gif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1903" y="4653136"/>
            <a:ext cx="3134112" cy="1831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52" name="Picture 12" descr="C:\Documents and Settings\admin\Рабочий стол\картинки\130486138_0_104710_80a2a4b_L.jpg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52832"/>
            <a:ext cx="3744416" cy="60218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53" name="Picture 13" descr="C:\Documents and Settings\admin\Рабочий стол\картинки\122655929_6277604.gif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3127341"/>
            <a:ext cx="2441423" cy="26465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10115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750" advClick="0" advTm="8000">
        <p:split orient="vert"/>
      </p:transition>
    </mc:Choice>
    <mc:Fallback xmlns="">
      <p:transition spd="slow" advClick="0" advTm="800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4" name="Picture 6" descr="C:\Documents and Settings\admin\Рабочий стол\Україна\862c43df8982bc0c99ea5f34def5faff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33" y="-13583"/>
            <a:ext cx="9132167" cy="69561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076056" y="0"/>
            <a:ext cx="3591701" cy="1815882"/>
          </a:xfrm>
          <a:prstGeom prst="rect">
            <a:avLst/>
          </a:prstGeom>
          <a:ln w="76200"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ru-RU" sz="2800" b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1913 року </a:t>
            </a:r>
            <a:r>
              <a:rPr lang="ru-RU" sz="2800" b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закінчив початкову школу в </a:t>
            </a:r>
            <a:r>
              <a:rPr lang="ru-RU" sz="2800" b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селі </a:t>
            </a:r>
            <a:r>
              <a:rPr lang="ru-RU" sz="2800" b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Красному й працював </a:t>
            </a:r>
            <a:r>
              <a:rPr lang="ru-RU" sz="2800" b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писарем</a:t>
            </a:r>
            <a:endParaRPr lang="ru-RU" sz="2800" b="1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7156" y="3801336"/>
            <a:ext cx="3630828" cy="27231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7200"/>
                    </a14:imgEffect>
                    <a14:imgEffect>
                      <a14:saturation sat="160000"/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5572" y="4226188"/>
            <a:ext cx="2942752" cy="2716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6" name="Picture 8" descr="C:\Documents and Settings\admin\Рабочий стол\картинки\Kniga_s_perom.gif"/>
          <p:cNvPicPr>
            <a:picLocks noChangeAspect="1" noChangeArrowheads="1" noCrop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4845" y="5162896"/>
            <a:ext cx="1982945" cy="16921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61842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750" advClick="0" advTm="8000">
        <p:split orient="vert"/>
      </p:transition>
    </mc:Choice>
    <mc:Fallback xmlns="">
      <p:transition spd="slow" advClick="0" advTm="800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718"/>
            <a:ext cx="9143999" cy="68462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0" y="11718"/>
            <a:ext cx="3779912" cy="304698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400" b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Коли </a:t>
            </a:r>
            <a:r>
              <a:rPr lang="ru-RU" sz="2400" b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Григорію минуло 14 років, він вирушив до Києва, сподіваючись кращими заробітками якось підтримати матір, що після смерті батька залишилася з п'ятьма малими дітьми на </a:t>
            </a:r>
            <a:r>
              <a:rPr lang="ru-RU" sz="2400" b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руках</a:t>
            </a:r>
            <a:endParaRPr lang="ru-RU" sz="2400" b="1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2639961"/>
            <a:ext cx="2737452" cy="40223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AutoShape 6" descr="Картинки по запросу аисты летят анимация на прозрачном фоне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02339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750" advClick="0" advTm="8000">
        <p:split orient="vert"/>
      </p:transition>
    </mc:Choice>
    <mc:Fallback xmlns="">
      <p:transition spd="slow" advClick="0" advTm="800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1266"/>
            <a:ext cx="9144000" cy="67875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0" y="260648"/>
            <a:ext cx="5796136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 Києві Косинка </a:t>
            </a:r>
            <a:r>
              <a:rPr lang="ru-RU" sz="2800" b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працював чистильником </a:t>
            </a:r>
            <a:r>
              <a:rPr lang="ru-RU" sz="2800" b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чобіт, канцеляристом і </a:t>
            </a:r>
            <a:r>
              <a:rPr lang="ru-RU" sz="2800" b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відвідував </a:t>
            </a:r>
            <a:r>
              <a:rPr lang="ru-RU" sz="2800" b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вечірні гімназіальні </a:t>
            </a:r>
            <a:r>
              <a:rPr lang="ru-RU" sz="2800" b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курси </a:t>
            </a:r>
            <a:endParaRPr lang="ru-RU" sz="2800" b="1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0"/>
          <a:stretch/>
        </p:blipFill>
        <p:spPr bwMode="auto">
          <a:xfrm>
            <a:off x="2555776" y="3861048"/>
            <a:ext cx="3508495" cy="28529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478584"/>
            <a:ext cx="3168352" cy="29507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097543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750" advClick="0" advTm="8000">
        <p:split orient="vert"/>
      </p:transition>
    </mc:Choice>
    <mc:Fallback xmlns="">
      <p:transition spd="slow" advClick="0" advTm="8000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mph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225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4" y="21246"/>
            <a:ext cx="9142286" cy="68847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003" y="1231652"/>
            <a:ext cx="7092280" cy="53192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 flipH="1">
            <a:off x="0" y="0"/>
            <a:ext cx="914399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>
                <a:solidFill>
                  <a:schemeClr val="accent6">
                    <a:lumMod val="20000"/>
                    <a:lumOff val="80000"/>
                  </a:schemeClr>
                </a:solidFill>
              </a:rPr>
              <a:t>Під час </a:t>
            </a:r>
            <a:r>
              <a:rPr lang="ru-RU" sz="2400" b="1" smtClean="0">
                <a:solidFill>
                  <a:schemeClr val="accent6">
                    <a:lumMod val="20000"/>
                    <a:lumOff val="80000"/>
                  </a:schemeClr>
                </a:solidFill>
              </a:rPr>
              <a:t>навчання в </a:t>
            </a:r>
            <a:r>
              <a:rPr lang="ru-RU" sz="2400" b="1">
                <a:solidFill>
                  <a:schemeClr val="accent6">
                    <a:lumMod val="20000"/>
                    <a:lumOff val="80000"/>
                  </a:schemeClr>
                </a:solidFill>
              </a:rPr>
              <a:t>Києві (</a:t>
            </a:r>
            <a:r>
              <a:rPr lang="ru-RU" sz="2400" b="1" smtClean="0">
                <a:solidFill>
                  <a:schemeClr val="accent6">
                    <a:lumMod val="20000"/>
                    <a:lumOff val="80000"/>
                  </a:schemeClr>
                </a:solidFill>
              </a:rPr>
              <a:t>1916-1918 рр.) </a:t>
            </a:r>
            <a:r>
              <a:rPr lang="ru-RU" sz="2400" b="1">
                <a:solidFill>
                  <a:schemeClr val="accent6">
                    <a:lumMod val="20000"/>
                    <a:lumOff val="80000"/>
                  </a:schemeClr>
                </a:solidFill>
              </a:rPr>
              <a:t>вдався до творчості. </a:t>
            </a:r>
            <a:r>
              <a:rPr lang="ru-RU" sz="2400" b="1" smtClean="0">
                <a:solidFill>
                  <a:schemeClr val="accent6">
                    <a:lumMod val="20000"/>
                    <a:lumOff val="80000"/>
                  </a:schemeClr>
                </a:solidFill>
              </a:rPr>
              <a:t>Нариси </a:t>
            </a:r>
            <a:r>
              <a:rPr lang="ru-RU" sz="2400" b="1">
                <a:solidFill>
                  <a:schemeClr val="accent6">
                    <a:lumMod val="20000"/>
                    <a:lumOff val="80000"/>
                  </a:schemeClr>
                </a:solidFill>
              </a:rPr>
              <a:t>та статті </a:t>
            </a:r>
            <a:r>
              <a:rPr lang="ru-RU" sz="2400" b="1" smtClean="0">
                <a:solidFill>
                  <a:schemeClr val="accent6">
                    <a:lumMod val="20000"/>
                    <a:lumOff val="80000"/>
                  </a:schemeClr>
                </a:solidFill>
              </a:rPr>
              <a:t>з </a:t>
            </a:r>
            <a:r>
              <a:rPr lang="ru-RU" sz="2400" b="1">
                <a:solidFill>
                  <a:schemeClr val="accent6">
                    <a:lumMod val="20000"/>
                    <a:lumOff val="80000"/>
                  </a:schemeClr>
                </a:solidFill>
              </a:rPr>
              <a:t>впливом ідей лівих соціал-революціонерів (боротьбистів) з'явилися в газеті «Боротьба</a:t>
            </a:r>
            <a:r>
              <a:rPr lang="ru-RU" sz="2400" b="1" smtClean="0">
                <a:solidFill>
                  <a:schemeClr val="accent6">
                    <a:lumMod val="20000"/>
                    <a:lumOff val="80000"/>
                  </a:schemeClr>
                </a:solidFill>
              </a:rPr>
              <a:t>»</a:t>
            </a:r>
            <a:endParaRPr lang="ru-RU" sz="2400" b="1">
              <a:solidFill>
                <a:schemeClr val="accent6">
                  <a:lumMod val="20000"/>
                  <a:lumOff val="8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19312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750" advClick="0" advTm="8000">
        <p:split orient="vert"/>
      </p:transition>
    </mc:Choice>
    <mc:Fallback xmlns="">
      <p:transition spd="slow" advClick="0" advTm="800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2030</TotalTime>
  <Words>945</Words>
  <Application>Microsoft Office PowerPoint</Application>
  <PresentationFormat>Экран (4:3)</PresentationFormat>
  <Paragraphs>90</Paragraphs>
  <Slides>35</Slides>
  <Notes>0</Notes>
  <HiddenSlides>0</HiddenSlides>
  <MMClips>2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35</vt:i4>
      </vt:variant>
    </vt:vector>
  </HeadingPairs>
  <TitlesOfParts>
    <vt:vector size="36" baseType="lpstr">
      <vt:lpstr>Тема Office</vt:lpstr>
      <vt:lpstr> Наукова бібліотека Глухівського національного педагогічного університету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До найвидатніших представників цієї інтелектуальної еліти належав і новеліст Григо­рій Косинка (Стрілець)</vt:lpstr>
      <vt:lpstr>Презентация PowerPoint</vt:lpstr>
      <vt:lpstr>Презентация PowerPoint</vt:lpstr>
      <vt:lpstr>Такi цi новели насиченi образами, мелодiєю, почуттям… </vt:lpstr>
      <vt:lpstr>«Мені хочеться і плакати, і співати, хочеться жити!»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cp:lastModifiedBy>Bill</cp:lastModifiedBy>
  <cp:revision>136</cp:revision>
  <dcterms:modified xsi:type="dcterms:W3CDTF">2019-11-22T09:26:32Z</dcterms:modified>
</cp:coreProperties>
</file>