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3" r:id="rId3"/>
    <p:sldId id="257" r:id="rId4"/>
    <p:sldId id="258" r:id="rId5"/>
    <p:sldId id="259" r:id="rId6"/>
    <p:sldId id="272" r:id="rId7"/>
    <p:sldId id="260" r:id="rId8"/>
    <p:sldId id="261" r:id="rId9"/>
    <p:sldId id="262" r:id="rId10"/>
    <p:sldId id="263" r:id="rId11"/>
    <p:sldId id="264" r:id="rId12"/>
    <p:sldId id="267" r:id="rId13"/>
    <p:sldId id="268" r:id="rId14"/>
    <p:sldId id="265" r:id="rId15"/>
    <p:sldId id="266" r:id="rId16"/>
    <p:sldId id="269" r:id="rId17"/>
    <p:sldId id="274" r:id="rId18"/>
    <p:sldId id="270" r:id="rId19"/>
    <p:sldId id="276" r:id="rId20"/>
    <p:sldId id="277" r:id="rId21"/>
    <p:sldId id="275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/>
  </p:normalViewPr>
  <p:slideViewPr>
    <p:cSldViewPr>
      <p:cViewPr varScale="1">
        <p:scale>
          <a:sx n="63" d="100"/>
          <a:sy n="63" d="100"/>
        </p:scale>
        <p:origin x="-13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4412B-1EBB-4BBC-B029-6D8691BCAFEF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172E3A-5518-4E3A-B107-7EF44E52A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493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gif"/><Relationship Id="rId3" Type="http://schemas.openxmlformats.org/officeDocument/2006/relationships/image" Target="../media/image39.jpeg"/><Relationship Id="rId7" Type="http://schemas.microsoft.com/office/2007/relationships/hdphoto" Target="../media/hdphoto19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gif"/><Relationship Id="rId4" Type="http://schemas.microsoft.com/office/2007/relationships/hdphoto" Target="../media/hdphoto18.wdp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22.wdp"/><Relationship Id="rId3" Type="http://schemas.openxmlformats.org/officeDocument/2006/relationships/image" Target="../media/image43.jpeg"/><Relationship Id="rId7" Type="http://schemas.openxmlformats.org/officeDocument/2006/relationships/image" Target="../media/image4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1.wdp"/><Relationship Id="rId11" Type="http://schemas.openxmlformats.org/officeDocument/2006/relationships/image" Target="../media/image33.gif"/><Relationship Id="rId5" Type="http://schemas.openxmlformats.org/officeDocument/2006/relationships/image" Target="../media/image44.png"/><Relationship Id="rId10" Type="http://schemas.microsoft.com/office/2007/relationships/hdphoto" Target="../media/hdphoto9.wdp"/><Relationship Id="rId4" Type="http://schemas.microsoft.com/office/2007/relationships/hdphoto" Target="../media/hdphoto20.wdp"/><Relationship Id="rId9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5.wdp"/><Relationship Id="rId3" Type="http://schemas.openxmlformats.org/officeDocument/2006/relationships/image" Target="../media/image47.jpeg"/><Relationship Id="rId7" Type="http://schemas.openxmlformats.org/officeDocument/2006/relationships/image" Target="../media/image4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4.wdp"/><Relationship Id="rId5" Type="http://schemas.openxmlformats.org/officeDocument/2006/relationships/image" Target="../media/image48.jpeg"/><Relationship Id="rId10" Type="http://schemas.openxmlformats.org/officeDocument/2006/relationships/image" Target="../media/image51.gif"/><Relationship Id="rId4" Type="http://schemas.microsoft.com/office/2007/relationships/hdphoto" Target="../media/hdphoto23.wdp"/><Relationship Id="rId9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gif"/><Relationship Id="rId5" Type="http://schemas.openxmlformats.org/officeDocument/2006/relationships/image" Target="../media/image53.gif"/><Relationship Id="rId4" Type="http://schemas.microsoft.com/office/2007/relationships/hdphoto" Target="../media/hdphoto26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gif"/><Relationship Id="rId4" Type="http://schemas.microsoft.com/office/2007/relationships/hdphoto" Target="../media/hdphoto27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gif"/><Relationship Id="rId3" Type="http://schemas.openxmlformats.org/officeDocument/2006/relationships/image" Target="../media/image56.png"/><Relationship Id="rId7" Type="http://schemas.openxmlformats.org/officeDocument/2006/relationships/image" Target="../media/image5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9.wdp"/><Relationship Id="rId5" Type="http://schemas.openxmlformats.org/officeDocument/2006/relationships/image" Target="../media/image57.jpeg"/><Relationship Id="rId4" Type="http://schemas.microsoft.com/office/2007/relationships/hdphoto" Target="../media/hdphoto28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9.png"/><Relationship Id="rId7" Type="http://schemas.microsoft.com/office/2007/relationships/hdphoto" Target="../media/hdphoto9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microsoft.com/office/2007/relationships/hdphoto" Target="../media/hdphoto24.wdp"/><Relationship Id="rId10" Type="http://schemas.openxmlformats.org/officeDocument/2006/relationships/image" Target="../media/image51.gif"/><Relationship Id="rId4" Type="http://schemas.openxmlformats.org/officeDocument/2006/relationships/image" Target="../media/image60.png"/><Relationship Id="rId9" Type="http://schemas.microsoft.com/office/2007/relationships/hdphoto" Target="../media/hdphoto30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gif"/><Relationship Id="rId3" Type="http://schemas.openxmlformats.org/officeDocument/2006/relationships/image" Target="../media/image63.jpeg"/><Relationship Id="rId7" Type="http://schemas.microsoft.com/office/2007/relationships/hdphoto" Target="../media/hdphoto3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microsoft.com/office/2007/relationships/hdphoto" Target="../media/hdphoto3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gif"/><Relationship Id="rId4" Type="http://schemas.microsoft.com/office/2007/relationships/hdphoto" Target="../media/hdphoto33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gif"/><Relationship Id="rId4" Type="http://schemas.microsoft.com/office/2007/relationships/hdphoto" Target="../media/hdphoto34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0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6.wdp"/><Relationship Id="rId5" Type="http://schemas.openxmlformats.org/officeDocument/2006/relationships/image" Target="../media/image71.png"/><Relationship Id="rId4" Type="http://schemas.microsoft.com/office/2007/relationships/hdphoto" Target="../media/hdphoto35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gif"/><Relationship Id="rId4" Type="http://schemas.openxmlformats.org/officeDocument/2006/relationships/image" Target="../media/image7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gif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3.png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16.png"/><Relationship Id="rId4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openxmlformats.org/officeDocument/2006/relationships/image" Target="../media/image18.jpeg"/><Relationship Id="rId7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9.wdp"/><Relationship Id="rId11" Type="http://schemas.openxmlformats.org/officeDocument/2006/relationships/image" Target="../media/image22.gif"/><Relationship Id="rId5" Type="http://schemas.openxmlformats.org/officeDocument/2006/relationships/image" Target="../media/image19.png"/><Relationship Id="rId10" Type="http://schemas.microsoft.com/office/2007/relationships/hdphoto" Target="../media/hdphoto11.wdp"/><Relationship Id="rId4" Type="http://schemas.microsoft.com/office/2007/relationships/hdphoto" Target="../media/hdphoto8.wdp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3" Type="http://schemas.openxmlformats.org/officeDocument/2006/relationships/image" Target="../media/image28.jpeg"/><Relationship Id="rId7" Type="http://schemas.openxmlformats.org/officeDocument/2006/relationships/image" Target="../media/image3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11" Type="http://schemas.openxmlformats.org/officeDocument/2006/relationships/image" Target="../media/image33.gif"/><Relationship Id="rId5" Type="http://schemas.openxmlformats.org/officeDocument/2006/relationships/image" Target="../media/image29.png"/><Relationship Id="rId10" Type="http://schemas.microsoft.com/office/2007/relationships/hdphoto" Target="../media/hdphoto14.wdp"/><Relationship Id="rId4" Type="http://schemas.microsoft.com/office/2007/relationships/hdphoto" Target="../media/hdphoto12.wdp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4.png"/><Relationship Id="rId7" Type="http://schemas.microsoft.com/office/2007/relationships/hdphoto" Target="../media/hdphoto16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microsoft.com/office/2007/relationships/hdphoto" Target="../media/hdphoto15.wdp"/><Relationship Id="rId10" Type="http://schemas.openxmlformats.org/officeDocument/2006/relationships/image" Target="../media/image38.gif"/><Relationship Id="rId4" Type="http://schemas.openxmlformats.org/officeDocument/2006/relationships/image" Target="../media/image35.png"/><Relationship Id="rId9" Type="http://schemas.microsoft.com/office/2007/relationships/hdphoto" Target="../media/hdphoto1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6" y="13712"/>
            <a:ext cx="9126666" cy="684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81" y="1018729"/>
            <a:ext cx="8064896" cy="554461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721599"/>
            <a:ext cx="6462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АНДРІЇВСЬКІ ВЕЧОРНИЦІ: ВІД ДАВНИНИ ДО СЬОГОДЕННЯ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96753"/>
            <a:ext cx="6678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Зазирнути в минуле на Андріївські вечорниці</a:t>
            </a:r>
          </a:p>
        </p:txBody>
      </p:sp>
      <p:pic>
        <p:nvPicPr>
          <p:cNvPr id="2057" name="Picture 9" descr="C:\Documents and Settings\admin\Рабочий стол\картинки\cd9b984185c449d5a42e9d729f472126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056" y="-25585"/>
            <a:ext cx="9187056" cy="6893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Documents and Settings\admin\Рабочий стол\images (5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21" y="1346721"/>
            <a:ext cx="7674331" cy="4888631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404664"/>
            <a:ext cx="8964488" cy="1368152"/>
          </a:xfrm>
          <a:prstGeom prst="rect">
            <a:avLst/>
          </a:prstGeom>
        </p:spPr>
        <p:txBody>
          <a:bodyPr wrap="square">
            <a:prstTxWarp prst="textCanDown">
              <a:avLst/>
            </a:prstTxWarp>
            <a:spAutoFit/>
          </a:bodyPr>
          <a:lstStyle/>
          <a:p>
            <a:r>
              <a:rPr lang="ru-RU" sz="2800" b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13 грудня </a:t>
            </a:r>
            <a:r>
              <a:rPr lang="ru-RU" sz="2800" b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– день Андрія Первозванного…</a:t>
            </a:r>
          </a:p>
          <a:p>
            <a:pPr algn="r"/>
            <a:r>
              <a:rPr lang="ru-RU" sz="2800" b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…Ворожіння та вечорниці</a:t>
            </a:r>
            <a:endParaRPr lang="ru-RU" sz="2800" b="1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031" name="Picture 7" descr="C:\Documents and Settings\admin\Рабочий стол\1516367_32f0a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931" y="988916"/>
            <a:ext cx="14668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ДиДюЛя-Полёт на Меркурий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93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1321" numSld="999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763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3" y="4763"/>
            <a:ext cx="90269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Виходили дівчата одна за одною на подвір'я і примовляли: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     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«О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Святий, добрий Андрію,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      Я лишень на Тебе маю надію!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      Дуже хочу знати,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      Звідки нареченого маю виглядати?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Так промовляла тричі і чекала на гавкіт собаки. З якої сторони пес залає, то з цієї й буде її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наречений»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Documents and Settings\admin\Рабочий стол\андрія\зима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373" y="2028448"/>
            <a:ext cx="7123229" cy="474418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admin\Рабочий стол\695162d3eb19f46d53ee400139bf4d3b_w200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62905"/>
            <a:ext cx="1905000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\Рабочий стол\609e82a592e7895ca4f4e645ccabf46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797" b="99155" l="2954" r="100000">
                        <a14:foregroundMark x1="17722" y1="92399" x2="17722" y2="92399"/>
                        <a14:foregroundMark x1="15823" y1="92905" x2="15823" y2="92905"/>
                        <a14:foregroundMark x1="12658" y1="94426" x2="12658" y2="94426"/>
                      </a14:backgroundRemoval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407" y="4419656"/>
            <a:ext cx="1883969" cy="235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Documents and Settings\admin\Рабочий стол\bb565b3b960c8f2c8a56db77932d43e2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44" y="105763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92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763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938" y="4763"/>
            <a:ext cx="8956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Дівчат посилали по дрова. Вони брали по в'язанці,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поверталися і рахували їх.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Якщо була парна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кількість -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бути весіллю.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764704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В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ибігали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на вулицю,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зупиняли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першого зустрічного та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питали ім'я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.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Вірили,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що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так зватимуть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майбутнього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чоловіка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2051" name="Picture 3" descr="C:\Documents and Settings\admin\Рабочий стол\1000_F_189993230_XrZnpswvYFTy3u6quXMhvz2ZSANmyRrL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426" y="1700808"/>
            <a:ext cx="7729752" cy="515719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Documents and Settings\admin\Рабочий стол\360_F_196043105_egWYipykHU26uCKlUGd4tsJZAJCPVeAz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667" b="100000" l="1852" r="98333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860000">
            <a:off x="2488772" y="3973341"/>
            <a:ext cx="2275991" cy="116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827" b="89753" l="9551" r="92135">
                        <a14:foregroundMark x1="40449" y1="15901" x2="40449" y2="15901"/>
                        <a14:foregroundMark x1="48315" y1="12367" x2="48315" y2="12367"/>
                        <a14:foregroundMark x1="53933" y1="11307" x2="53933" y2="11307"/>
                        <a14:foregroundMark x1="57303" y1="20848" x2="57303" y2="20848"/>
                        <a14:foregroundMark x1="32022" y1="18021" x2="32022" y2="18021"/>
                        <a14:foregroundMark x1="29213" y1="16608" x2="29213" y2="16608"/>
                        <a14:foregroundMark x1="25843" y1="34629" x2="25843" y2="34629"/>
                        <a14:foregroundMark x1="23034" y1="31802" x2="23034" y2="31802"/>
                        <a14:foregroundMark x1="88764" y1="23322" x2="88764" y2="23322"/>
                        <a14:foregroundMark x1="84270" y1="24382" x2="83146" y2="27208"/>
                        <a14:foregroundMark x1="83146" y1="27915" x2="83146" y2="27915"/>
                        <a14:foregroundMark x1="58989" y1="13074" x2="58989" y2="13074"/>
                        <a14:foregroundMark x1="65169" y1="12367" x2="65169" y2="12367"/>
                        <a14:foregroundMark x1="42135" y1="10247" x2="42135" y2="10247"/>
                        <a14:backgroundMark x1="53933" y1="37809" x2="53933" y2="37809"/>
                        <a14:backgroundMark x1="58427" y1="33569" x2="58427" y2="33569"/>
                        <a14:backgroundMark x1="58427" y1="28269" x2="58427" y2="28269"/>
                        <a14:backgroundMark x1="61798" y1="27915" x2="64607" y2="28975"/>
                        <a14:backgroundMark x1="71910" y1="30742" x2="71910" y2="30742"/>
                        <a14:backgroundMark x1="72472" y1="33569" x2="72472" y2="33569"/>
                        <a14:backgroundMark x1="56180" y1="46290" x2="56180" y2="46290"/>
                        <a14:backgroundMark x1="55618" y1="56184" x2="55618" y2="56184"/>
                        <a14:backgroundMark x1="55618" y1="56537" x2="55618" y2="56537"/>
                      </a14:backgroundRemoval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845" y="2022342"/>
            <a:ext cx="1594124" cy="2534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 descr="C:\Documents and Settings\admin\Рабочий стол\андрія\3b813d64100af255aba8185751d31e79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212" b="97576" l="31780" r="100000">
                        <a14:foregroundMark x1="40678" y1="48788" x2="40678" y2="48788"/>
                        <a14:backgroundMark x1="97881" y1="56970" x2="97881" y2="56970"/>
                        <a14:backgroundMark x1="96186" y1="73333" x2="96186" y2="73333"/>
                        <a14:backgroundMark x1="90678" y1="79697" x2="90678" y2="79697"/>
                        <a14:backgroundMark x1="97881" y1="69394" x2="97881" y2="69394"/>
                        <a14:backgroundMark x1="63136" y1="81515" x2="63136" y2="81515"/>
                        <a14:backgroundMark x1="46186" y1="56061" x2="46186" y2="56061"/>
                        <a14:backgroundMark x1="44492" y1="60606" x2="44492" y2="60606"/>
                        <a14:backgroundMark x1="47034" y1="51818" x2="47034" y2="51818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brightnessContrast bright="29000" contrast="5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41"/>
          <a:stretch/>
        </p:blipFill>
        <p:spPr bwMode="auto">
          <a:xfrm>
            <a:off x="6598944" y="1910218"/>
            <a:ext cx="2530907" cy="5293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Documents and Settings\admin\Рабочий стол\4bX2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596" y="2022341"/>
            <a:ext cx="2711377" cy="2711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123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763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1" y="116632"/>
            <a:ext cx="89549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Дівчата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прагнули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знати, якого будуть мати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чоловіка -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багатого чи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бідного…</a:t>
            </a:r>
          </a:p>
          <a:p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…Брали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навмання поліно і його розглядали.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Якщо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сукувате, то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багатий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буде, якщо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- гладеньке, то бідний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посватає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027" name="Picture 3" descr="C:\Documents and Settings\admin\Рабочий стол\андрія\fd6388acf961650a8ac1276a714dbf5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7487"/>
            <a:ext cx="3417160" cy="4462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admin\Рабочий стол\андрія\6c56d1bce7fb9db974cb52deb01be734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8375"/>
          <a:stretch/>
        </p:blipFill>
        <p:spPr bwMode="auto">
          <a:xfrm>
            <a:off x="5132188" y="1419759"/>
            <a:ext cx="3312368" cy="4462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2091" r="996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54" b="12033"/>
          <a:stretch/>
        </p:blipFill>
        <p:spPr bwMode="auto">
          <a:xfrm>
            <a:off x="2575029" y="4920872"/>
            <a:ext cx="3992353" cy="204216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7" r="7276"/>
          <a:stretch/>
        </p:blipFill>
        <p:spPr bwMode="auto">
          <a:xfrm>
            <a:off x="3774048" y="2636910"/>
            <a:ext cx="1358140" cy="24851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C:\Documents and Settings\admin\Рабочий стол\325368_8c6ef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349" y="1124744"/>
            <a:ext cx="2490803" cy="249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52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763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937" y="4763"/>
            <a:ext cx="91265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В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ипікали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коржики - "балабушки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". Дівчина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свій коржик якось позначала, щоб упізнати. Клали їх на стільчик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,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в кімнату собаку впускали. Чий коржик собака з'їсть,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та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дівчина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вийде заміж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3074" name="Picture 2" descr="C:\Documents and Settings\admin\Рабочий стол\андрія\unnamed (1)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36" y="928093"/>
            <a:ext cx="7655023" cy="5741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admin\Рабочий стол\картинки\87f4b28d847b297f3b2dc283fb59f08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77072"/>
            <a:ext cx="35242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Documents and Settings\admin\Рабочий стол\8b29cd4025ee65bdad96663cdef206ea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7426"/>
            <a:ext cx="5437797" cy="5437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7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763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Коли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дівчата лягали спати, то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під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ліжко ставили миску з водою, а зверху - дощечку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і просили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906979"/>
            <a:ext cx="38884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/>
              <a:t>«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О дай же, Боже, молодій мені,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     Щоб приснився мій суджений вві сні.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     І Тебе, Святий Андрію,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     Я прошу, як умію: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     Святий Андрію, допоможи,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     Мене сьогодні не залиши!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     Ой ти, місточок, та не хилися,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     А ти, Іванку, мені приснися.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     Перейди річку - биструю воду,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     Й веди до шлюбу мене,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молоду»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5123" name="Picture 3" descr="C:\Documents and Settings\admin\Рабочий стол\андрія\b69bdd31d93472f8d6ba7aae053f94bf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67371"/>
            <a:ext cx="4498567" cy="5942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Documents and Settings\admin\Рабочий стол\4bX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250" y="867370"/>
            <a:ext cx="2777653" cy="277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13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763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764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Н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а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підвіконні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ставляли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у воду гілочку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вишні.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Якщо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розквітне до Різдва, то буде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дівчина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щаслива:</a:t>
            </a:r>
            <a:endParaRPr lang="ru-RU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«Святий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Андрію, 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     Маю на Тебе надію: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     Дай, щоб вишня зацвіла,</a:t>
            </a: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     А мою долю на поріг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привела»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2383" y="4660658"/>
            <a:ext cx="2088234" cy="261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Documents and Settings\admin\Рабочий стол\андрія\Zhenskii-krug-sily-i-volshebstva_mini-701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31246"/>
            <a:ext cx="6901776" cy="4910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admin\Рабочий стол\картинки\unname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172" y="2636912"/>
            <a:ext cx="3583609" cy="3583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Documents and Settings\admin\Рабочий стол\2eSd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88840"/>
            <a:ext cx="446449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02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763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3" y="167757"/>
            <a:ext cx="367240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У цей вечір, що б хлопці не зробили</a:t>
            </a:r>
            <a:r>
              <a:rPr lang="ru-RU" smtClean="0">
                <a:latin typeface="Arial Black" pitchFamily="34" charset="0"/>
              </a:rPr>
              <a:t>, </a:t>
            </a:r>
            <a:r>
              <a:rPr lang="ru-RU">
                <a:latin typeface="Arial Black" pitchFamily="34" charset="0"/>
              </a:rPr>
              <a:t>їм все </a:t>
            </a:r>
            <a:r>
              <a:rPr lang="ru-RU" smtClean="0">
                <a:latin typeface="Arial Black" pitchFamily="34" charset="0"/>
              </a:rPr>
              <a:t>прощали</a:t>
            </a:r>
            <a:r>
              <a:rPr lang="ru-RU">
                <a:latin typeface="Arial Black" pitchFamily="34" charset="0"/>
              </a:rPr>
              <a:t> </a:t>
            </a:r>
            <a:r>
              <a:rPr lang="ru-RU" smtClean="0">
                <a:latin typeface="Arial Black" pitchFamily="34" charset="0"/>
              </a:rPr>
              <a:t>- </a:t>
            </a:r>
            <a:r>
              <a:rPr lang="ru-RU">
                <a:latin typeface="Arial Black" pitchFamily="34" charset="0"/>
              </a:rPr>
              <a:t>така традиція існує</a:t>
            </a:r>
            <a:r>
              <a:rPr lang="ru-RU" smtClean="0">
                <a:latin typeface="Arial Black" pitchFamily="34" charset="0"/>
              </a:rPr>
              <a:t>, </a:t>
            </a:r>
            <a:r>
              <a:rPr lang="ru-RU">
                <a:latin typeface="Arial Black" pitchFamily="34" charset="0"/>
              </a:rPr>
              <a:t>на Андрія кожен хлопець „пустує". Чого тільки хлопці не </a:t>
            </a:r>
            <a:r>
              <a:rPr lang="ru-RU" smtClean="0">
                <a:latin typeface="Arial Black" pitchFamily="34" charset="0"/>
              </a:rPr>
              <a:t>вигадували: </a:t>
            </a:r>
            <a:r>
              <a:rPr lang="ru-RU">
                <a:latin typeface="Arial Black" pitchFamily="34" charset="0"/>
              </a:rPr>
              <a:t>біля хати ниткою </a:t>
            </a:r>
            <a:r>
              <a:rPr lang="ru-RU" smtClean="0">
                <a:latin typeface="Arial Black" pitchFamily="34" charset="0"/>
              </a:rPr>
              <a:t>снували вулицю, ставили </a:t>
            </a:r>
            <a:r>
              <a:rPr lang="ru-RU">
                <a:latin typeface="Arial Black" pitchFamily="34" charset="0"/>
              </a:rPr>
              <a:t>опудала </a:t>
            </a:r>
            <a:r>
              <a:rPr lang="ru-RU" smtClean="0">
                <a:latin typeface="Arial Black" pitchFamily="34" charset="0"/>
              </a:rPr>
              <a:t>- середину </a:t>
            </a:r>
            <a:r>
              <a:rPr lang="ru-RU">
                <a:latin typeface="Arial Black" pitchFamily="34" charset="0"/>
              </a:rPr>
              <a:t>гарбуза </a:t>
            </a:r>
            <a:r>
              <a:rPr lang="ru-RU" smtClean="0">
                <a:latin typeface="Arial Black" pitchFamily="34" charset="0"/>
              </a:rPr>
              <a:t>вичищали, </a:t>
            </a:r>
            <a:r>
              <a:rPr lang="ru-RU">
                <a:latin typeface="Arial Black" pitchFamily="34" charset="0"/>
              </a:rPr>
              <a:t>„очі" й „рот" </a:t>
            </a:r>
            <a:r>
              <a:rPr lang="ru-RU" smtClean="0">
                <a:latin typeface="Arial Black" pitchFamily="34" charset="0"/>
              </a:rPr>
              <a:t>прорізували </a:t>
            </a:r>
            <a:r>
              <a:rPr lang="ru-RU">
                <a:latin typeface="Arial Black" pitchFamily="34" charset="0"/>
              </a:rPr>
              <a:t>і </a:t>
            </a:r>
            <a:r>
              <a:rPr lang="ru-RU" smtClean="0">
                <a:latin typeface="Arial Black" pitchFamily="34" charset="0"/>
              </a:rPr>
              <a:t>свічку </a:t>
            </a:r>
            <a:r>
              <a:rPr lang="ru-RU">
                <a:latin typeface="Arial Black" pitchFamily="34" charset="0"/>
              </a:rPr>
              <a:t>засвічену </a:t>
            </a:r>
            <a:r>
              <a:rPr lang="ru-RU" smtClean="0">
                <a:latin typeface="Arial Black" pitchFamily="34" charset="0"/>
              </a:rPr>
              <a:t>вставляли, знімали </a:t>
            </a:r>
            <a:r>
              <a:rPr lang="ru-RU">
                <a:latin typeface="Arial Black" pitchFamily="34" charset="0"/>
              </a:rPr>
              <a:t>ворота, залишаючи неподалік, щоб бать­ки швидко вранці знайшли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8" y="167756"/>
            <a:ext cx="4898120" cy="6683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Documents and Settings\admin\Рабочий стол\андрія\6c56d1bce7fb9db974cb52deb01be734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389" l="7203" r="97881">
                        <a14:backgroundMark x1="91525" y1="49856" x2="91525" y2="49856"/>
                        <a14:backgroundMark x1="92797" y1="60519" x2="92797" y2="60519"/>
                      </a14:backgroundRemoval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16" y="3119359"/>
            <a:ext cx="1349442" cy="198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admin\Рабочий стол\андрія\3b813d64100af255aba8185751d31e79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697" l="41102" r="93644">
                        <a14:foregroundMark x1="43644" y1="50909" x2="43644" y2="50909"/>
                        <a14:foregroundMark x1="43644" y1="48788" x2="43644" y2="48788"/>
                        <a14:foregroundMark x1="44068" y1="47273" x2="44068" y2="47273"/>
                        <a14:foregroundMark x1="71610" y1="16364" x2="71610" y2="16364"/>
                        <a14:foregroundMark x1="73305" y1="14242" x2="73305" y2="14242"/>
                        <a14:foregroundMark x1="81780" y1="11212" x2="81780" y2="11212"/>
                      </a14:backgroundRemoval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921"/>
          <a:stretch/>
        </p:blipFill>
        <p:spPr bwMode="auto">
          <a:xfrm>
            <a:off x="3561231" y="3789040"/>
            <a:ext cx="1410107" cy="31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admin\Рабочий стол\clp3916089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568" y="4752602"/>
            <a:ext cx="2105398" cy="2105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Documents and Settings\admin\Рабочий стол\325368_8c6ef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8" y="8603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47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763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3" y="188641"/>
            <a:ext cx="90269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Навіть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шибки у вікнах малювали або папером вікна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затуляли. </a:t>
            </a:r>
          </a:p>
          <a:p>
            <a:pPr algn="ctr"/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В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хаті темно, всі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спали,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бо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думали,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що ще ніч...</a:t>
            </a:r>
          </a:p>
        </p:txBody>
      </p:sp>
      <p:pic>
        <p:nvPicPr>
          <p:cNvPr id="2052" name="Picture 4" descr="C:\Documents and Settings\admin\Рабочий стол\андрія\664b605c41ad772e13b5ba4b343c4bf7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63" y="1052736"/>
            <a:ext cx="8559883" cy="5595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624" y="1196752"/>
            <a:ext cx="2304256" cy="172819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89" y="1196752"/>
            <a:ext cx="2333575" cy="16668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 descr="C:\Documents and Settings\admin\Рабочий стол\kot_luna_animaciya_2727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916" y="1334304"/>
            <a:ext cx="1584176" cy="158417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36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763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938" y="4763"/>
            <a:ext cx="89565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Святкування на Андрія й досі одне з найцікавіших та найбільш колоритних. Під час ворожінь дівчата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затамовують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подих, а хлопці міцно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сплять,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щоб зайти у сон до судженої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3075" name="Picture 3" descr="C:\Documents and Settings\admin\Рабочий стол\андрія\3-9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" y="1093128"/>
            <a:ext cx="8506528" cy="5504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Documents and Settings\admin\Рабочий стол\1500583179_519-serdce-iz-serdechek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6632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19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763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352839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Прикмети на Андрія</a:t>
            </a:r>
          </a:p>
          <a:p>
            <a:endParaRPr lang="ru-RU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Якщо в ніч на Андрія падає сніг – то не припиниться до початку наступного тижня.</a:t>
            </a:r>
          </a:p>
          <a:p>
            <a:pPr algn="ctr"/>
            <a:endParaRPr lang="ru-RU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Якщо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у річці шумить вода, то суне велика завірюха.</a:t>
            </a:r>
          </a:p>
          <a:p>
            <a:pPr algn="ctr"/>
            <a:endParaRPr lang="ru-RU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На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Андрія робиться дівицям надія.</a:t>
            </a:r>
          </a:p>
          <a:p>
            <a:pPr algn="ctr"/>
            <a:endParaRPr lang="ru-RU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Якщо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на Андрія Первозванного сонячно, але тисне мороз – бути доброму врожаю.</a:t>
            </a:r>
          </a:p>
          <a:p>
            <a:pPr algn="ctr"/>
            <a:endParaRPr lang="ru-RU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Якщо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покласти біля ліжка миску з водою, то неодмінно уві сні прийде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суджений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099" name="Picture 3" descr="C:\Documents and Settings\admin\Рабочий стол\андрія\011lab1vkh1242906211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310" y="64127"/>
            <a:ext cx="4464496" cy="675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C:\Documents and Settings\admin\Рабочий стол\bb565b3b960c8f2c8a56db77932d43e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75" y="-45270"/>
            <a:ext cx="8666931" cy="6860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59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" contras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1657"/>
            <a:ext cx="9144000" cy="6919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88632" y="231438"/>
            <a:ext cx="404584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Апостол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Андрій - брат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апостола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Петра. Почувши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проповідь Іоана Хрестителя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став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його учнем.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Іоан,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вказуючи на Ісуса, мовив: “Ось Агнець Божий, що на Себе гріх світу бере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!”...</a:t>
            </a:r>
          </a:p>
          <a:p>
            <a:pPr algn="ctr"/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Андрій відразу пішов за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Христом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756" y="2782913"/>
            <a:ext cx="3828749" cy="374441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0" y="11667"/>
            <a:ext cx="3028973" cy="6699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Documents and Settings\admin\Рабочий стол\c15777f510916ead9ae90cd4483534d5_w200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064" y="-84145"/>
            <a:ext cx="3445488" cy="613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74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77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7576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А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ндріївські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вечорниці розвивали український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фольклор -переповідались казки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, легенди, оповідки, співали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пісні…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83671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У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країнські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традиції живучі, вони – мирні і щирі. Як і український народ. І дуже важливо їх берегти й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розвивати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7170" name="Picture 2" descr="C:\Documents and Settings\admin\Рабочий стол\андрія\8fcb1335678c13684b8202a0ac25ad3f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3043"/>
            <a:ext cx="6768946" cy="519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admin\Рабочий стол\андрія\7034cba05fd7319fc0e8ec3ae6d7f56e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56479"/>
            <a:ext cx="309562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28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763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 descr="C:\Documents and Settings\admin\Рабочий стол\андрія\9fc88341d0739f2c418030d438e4130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7642"/>
            <a:ext cx="5059999" cy="682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Documents and Settings\admin\Рабочий стол\e8fe2b95227f3677baa2dc1c7a18c85f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690" y="116632"/>
            <a:ext cx="4567771" cy="685165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admin\Рабочий стол\андрія\acbc7a70ca55c64bfe4f3c6debc0cda4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79" y="-57576"/>
            <a:ext cx="2564421" cy="132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4048" y="116632"/>
            <a:ext cx="41304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Церква не визнає святкування Андріївських вечорниць.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Однак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, сучасні традиції на Андрія набули більш розважального, ніж релігійного характеру, тому молодь продовжує їх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дотримуватись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89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763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16633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smtClean="0">
                <a:solidFill>
                  <a:srgbClr val="002060"/>
                </a:solidFill>
                <a:latin typeface="Arial Black" pitchFamily="34" charset="0"/>
              </a:rPr>
              <a:t>Хай у вас завжди живим вогником світяться обереги пам’яті</a:t>
            </a:r>
            <a:endParaRPr lang="ru-RU" sz="240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6147" name="Picture 3" descr="C:\Documents and Settings\admin\Рабочий стол\андрія\r990_lampadaedgvbsrhbdrhdt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25" y="1338841"/>
            <a:ext cx="7779325" cy="55530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C:\Documents and Settings\admin\Рабочий стол\unnamed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6408712" cy="2045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41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830" y="11113"/>
            <a:ext cx="9173830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02" y="476672"/>
            <a:ext cx="5365827" cy="653097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7447" r="97518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13" r="7347"/>
          <a:stretch/>
        </p:blipFill>
        <p:spPr bwMode="auto">
          <a:xfrm>
            <a:off x="1331640" y="-744"/>
            <a:ext cx="3383582" cy="2540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54726" y="137984"/>
            <a:ext cx="34657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Подорожував… Піднімаючись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вверх по Дніпру, Андрій зійшов на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кручі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і благословив ці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землі… </a:t>
            </a:r>
          </a:p>
          <a:p>
            <a:pPr algn="ctr"/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Святий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апостол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вважається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покровителем України та з древніх часів шанується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народом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00" b="98500" l="1508" r="97236">
                        <a14:foregroundMark x1="82161" y1="28000" x2="82161" y2="28000"/>
                        <a14:foregroundMark x1="91709" y1="27000" x2="91709" y2="27000"/>
                        <a14:foregroundMark x1="91206" y1="23000" x2="91206" y2="23000"/>
                        <a14:foregroundMark x1="87688" y1="20500" x2="87688" y2="20500"/>
                        <a14:foregroundMark x1="74874" y1="23000" x2="74874" y2="23000"/>
                        <a14:foregroundMark x1="73869" y1="19500" x2="73869" y2="19500"/>
                        <a14:foregroundMark x1="58543" y1="23000" x2="58543" y2="23000"/>
                        <a14:foregroundMark x1="62312" y1="21500" x2="62312" y2="21500"/>
                        <a14:foregroundMark x1="5779" y1="47000" x2="5779" y2="47000"/>
                        <a14:foregroundMark x1="3266" y1="58500" x2="3266" y2="58500"/>
                      </a14:backgroundRemoval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470" y="3933056"/>
            <a:ext cx="5808003" cy="2918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910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763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76672"/>
            <a:ext cx="280831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Андрія -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одне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із 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свят, де переплелися християнство і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 язичництво.</a:t>
            </a:r>
          </a:p>
          <a:p>
            <a:pPr algn="ctr"/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Д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руга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назва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його -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Калита. За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повір’ями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 -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 Калита 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спускався на землю в найтемніший час року, щоб врятувати зимове сонце.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Обрядовий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хліб, який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випікався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в цей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день -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символ сонця та нескінченності,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називався калита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099" name="Picture 3" descr="C:\Documents and Settings\admin\Рабочий стол\андрія\d127a17a948a0760ab19183de9caf47f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492" y="28605"/>
            <a:ext cx="5372100" cy="684847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441" b="100000" l="0" r="99093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744" y="2708920"/>
            <a:ext cx="2653362" cy="401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C:\Documents and Settings\admin\Рабочий стол\unnamed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792" y="671460"/>
            <a:ext cx="4491500" cy="250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67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763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88640"/>
            <a:ext cx="85720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В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лаштовувалися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вечорниці, на які збиралися неодружені хлопці та дівчата з усього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села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028" name="Picture 4" descr="C:\Documents and Settings\admin\Рабочий стол\андрія\68f1d9c95b93ada0c40b2f8fe85e05c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827"/>
          <a:stretch/>
        </p:blipFill>
        <p:spPr bwMode="auto">
          <a:xfrm>
            <a:off x="0" y="518157"/>
            <a:ext cx="8992862" cy="6339843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\Рабочий стол\андрія\3b813d64100af255aba8185751d31e79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7273" l="9746" r="89831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712" y="3417510"/>
            <a:ext cx="2592288" cy="3624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admin\Рабочий стол\андрія\скачанные файлы (1)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818" b="100000" l="1639" r="89617">
                        <a14:foregroundMark x1="18579" y1="49091" x2="18579" y2="49091"/>
                        <a14:foregroundMark x1="14754" y1="48727" x2="14754" y2="48727"/>
                        <a14:foregroundMark x1="28415" y1="53455" x2="28415" y2="53455"/>
                        <a14:foregroundMark x1="30055" y1="50909" x2="30055" y2="50909"/>
                        <a14:foregroundMark x1="35519" y1="51273" x2="35519" y2="51273"/>
                        <a14:foregroundMark x1="37158" y1="53455" x2="37158" y2="53455"/>
                        <a14:backgroundMark x1="71038" y1="87636" x2="71038" y2="87636"/>
                        <a14:backgroundMark x1="53005" y1="87273" x2="53005" y2="87273"/>
                        <a14:backgroundMark x1="50273" y1="78545" x2="50273" y2="78545"/>
                        <a14:backgroundMark x1="51913" y1="73455" x2="51913" y2="73455"/>
                        <a14:backgroundMark x1="52459" y1="68727" x2="52459" y2="68727"/>
                        <a14:backgroundMark x1="27869" y1="96364" x2="27869" y2="96364"/>
                      </a14:backgroundRemoval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84784"/>
            <a:ext cx="3455598" cy="5192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admin\Рабочий стол\андрія\images.jp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8305" l="1404" r="100000">
                        <a14:foregroundMark x1="20000" y1="81921" x2="20000" y2="81921"/>
                        <a14:foregroundMark x1="24912" y1="84181" x2="24912" y2="84181"/>
                      </a14:backgroundRemoval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5581168"/>
            <a:ext cx="2025377" cy="125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3iCP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62170"/>
            <a:ext cx="3339926" cy="411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Documents and Settings\admin\Рабочий стол\3iCP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24744"/>
            <a:ext cx="272415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117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763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866" y="-171400"/>
            <a:ext cx="91021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Андрієва ніч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допомагала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незаміжнім дівчатам пізнати свою долю: чи доведеться ще рік дівувати, чи на щасливицю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чекало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вдале заміжжя.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Ворожили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у ніч перед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святом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3074" name="Picture 2" descr="C:\Documents and Settings\admin\Рабочий стол\андрія\Andri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322" y="1436779"/>
            <a:ext cx="7699270" cy="5414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Documents and Settings\admin\Рабочий стол\unnamed (1)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36" y="2420888"/>
            <a:ext cx="2868890" cy="457471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admin\Рабочий стол\girland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2" y="1052735"/>
            <a:ext cx="9102134" cy="329666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59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763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3" y="116632"/>
            <a:ext cx="4968553" cy="432048"/>
          </a:xfrm>
          <a:prstGeom prst="rect">
            <a:avLst/>
          </a:prstGeom>
        </p:spPr>
        <p:txBody>
          <a:bodyPr wrap="square">
            <a:prstTxWarp prst="textWave1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algn="ctr"/>
            <a:r>
              <a:rPr lang="ru-RU" sz="2400" b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ЯК ДІВЧАТА ВОРОЖИЛИ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551" y="780138"/>
            <a:ext cx="9181026" cy="6025048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68144" y="1052736"/>
            <a:ext cx="28803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Брали перстень, галузку мірти, ляльку й квітку паперову </a:t>
            </a:r>
            <a:r>
              <a:rPr lang="ru-RU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і </a:t>
            </a:r>
            <a:r>
              <a:rPr lang="ru-RU" b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кожну річ під окрему тарілочку клали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868144" y="2780928"/>
            <a:ext cx="31683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b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Д</a:t>
            </a:r>
            <a:r>
              <a:rPr lang="ru-RU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івчина </a:t>
            </a:r>
            <a:r>
              <a:rPr lang="ru-RU" b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вибирала </a:t>
            </a:r>
            <a:r>
              <a:rPr lang="ru-RU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одну </a:t>
            </a:r>
            <a:r>
              <a:rPr lang="ru-RU" b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тарілку. </a:t>
            </a:r>
            <a:r>
              <a:rPr lang="ru-RU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Якщо </a:t>
            </a:r>
            <a:r>
              <a:rPr lang="ru-RU" b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під </a:t>
            </a:r>
            <a:r>
              <a:rPr lang="ru-RU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нею </a:t>
            </a:r>
            <a:r>
              <a:rPr lang="ru-RU" b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буде перстень - скоро заміж вийде; якщо - квіточка, то ще дівуватиме; якщо мірта, то незабаром її розлука з </a:t>
            </a:r>
            <a:r>
              <a:rPr lang="ru-RU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милим, </a:t>
            </a:r>
            <a:r>
              <a:rPr lang="ru-RU" b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а коли витягне ляльку, то зраду від коханої людини </a:t>
            </a:r>
            <a:r>
              <a:rPr lang="ru-RU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матиме</a:t>
            </a:r>
            <a:endParaRPr lang="ru-RU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Black" pitchFamily="34" charset="0"/>
            </a:endParaRPr>
          </a:p>
        </p:txBody>
      </p:sp>
      <p:pic>
        <p:nvPicPr>
          <p:cNvPr id="4099" name="Picture 3" descr="C:\Documents and Settings\admin\Рабочий стол\garland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309122"/>
            <a:ext cx="9217024" cy="915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71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4"/>
            <a:ext cx="9252520" cy="6941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-4584"/>
            <a:ext cx="4283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Дівчина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знімала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чобіт та кидала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із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заплющеними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очима, не зрушаючи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з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місця - бо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не збудеться. В який бік чобіт носком упаде, звідти наречений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шукатиме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48063" y="0"/>
            <a:ext cx="39784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Брали чобіт у дівчини, від стіни до порога переставляли і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промовляли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: молодець, удовець, буду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дівувати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- і як вийде, то таку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долю матиме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031" name="Picture 7" descr="C:\Documents and Settings\admin\Рабочий стол\андрія\13150955c384c9c296b38559eea7286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129" b="14621"/>
          <a:stretch/>
        </p:blipFill>
        <p:spPr bwMode="auto">
          <a:xfrm>
            <a:off x="1" y="1699903"/>
            <a:ext cx="4628883" cy="4953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600000">
            <a:off x="-289704" y="3808785"/>
            <a:ext cx="1730144" cy="1755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 descr="C:\Documents and Settings\admin\Рабочий стол\андрія\1014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66"/>
          <a:stretch/>
        </p:blipFill>
        <p:spPr bwMode="auto">
          <a:xfrm>
            <a:off x="4148478" y="1406077"/>
            <a:ext cx="4791296" cy="467024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admin\Рабочий стол\12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7817" b="92893" l="60143" r="86143">
                        <a14:backgroundMark x1="78857" y1="65482" x2="78857" y2="65482"/>
                        <a14:backgroundMark x1="81000" y1="60660" x2="81000" y2="60660"/>
                        <a14:backgroundMark x1="81000" y1="55330" x2="81000" y2="553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873" t="39018" r="10831" b="7491"/>
          <a:stretch/>
        </p:blipFill>
        <p:spPr bwMode="auto">
          <a:xfrm rot="-19920000">
            <a:off x="3988410" y="3061833"/>
            <a:ext cx="1312312" cy="134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Documents and Settings\admin\Рабочий стол\kisspng-cloud-drawing-animation-5ae38bafe05663.5945368915248618719189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625" b="96667" l="0" r="98667">
                        <a14:backgroundMark x1="12444" y1="26667" x2="12444" y2="26667"/>
                        <a14:backgroundMark x1="13889" y1="12917" x2="13889" y2="12917"/>
                        <a14:backgroundMark x1="17111" y1="7917" x2="17111" y2="7917"/>
                        <a14:backgroundMark x1="18889" y1="5000" x2="18889" y2="5000"/>
                        <a14:backgroundMark x1="26889" y1="2917" x2="26889" y2="2917"/>
                        <a14:backgroundMark x1="30778" y1="2708" x2="30778" y2="2708"/>
                        <a14:backgroundMark x1="25444" y1="1667" x2="25444" y2="1667"/>
                        <a14:backgroundMark x1="41444" y1="12708" x2="41444" y2="12708"/>
                        <a14:backgroundMark x1="43222" y1="9583" x2="43222" y2="9583"/>
                        <a14:backgroundMark x1="45778" y1="5625" x2="45778" y2="5625"/>
                        <a14:backgroundMark x1="8000" y1="34583" x2="8000" y2="34583"/>
                        <a14:backgroundMark x1="6111" y1="35625" x2="6111" y2="35625"/>
                        <a14:backgroundMark x1="5778" y1="38958" x2="5778" y2="38958"/>
                        <a14:backgroundMark x1="2556" y1="42083" x2="2556" y2="42083"/>
                        <a14:backgroundMark x1="778" y1="45417" x2="778" y2="454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000">
            <a:off x="5503769" y="1655101"/>
            <a:ext cx="3195194" cy="170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Documents and Settings\admin\Рабочий стол\4bX2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679" y="2382474"/>
            <a:ext cx="2304258" cy="2304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58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4" y="-7218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48064" y="404663"/>
            <a:ext cx="37444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Від стінки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одна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перед одною наперед ставали і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яка перша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перед порогом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стане - вийде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заміж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,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за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нею дівчина другою </a:t>
            </a:r>
            <a:r>
              <a:rPr lang="ru-RU">
                <a:solidFill>
                  <a:srgbClr val="002060"/>
                </a:solidFill>
                <a:latin typeface="Arial Black" pitchFamily="34" charset="0"/>
              </a:rPr>
              <a:t>буде справляти весілля; за другою </a:t>
            </a:r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– третя…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3140968"/>
            <a:ext cx="31683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002060"/>
                </a:solidFill>
                <a:latin typeface="Arial Black" pitchFamily="34" charset="0"/>
              </a:rPr>
              <a:t>На аркушах паперу імена хлопців писали, перемішували, у шапку клали і собі „хлопця вибирали"</a:t>
            </a:r>
            <a:endParaRPr lang="ru-RU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3" y="-7218"/>
            <a:ext cx="4999353" cy="68956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265" r="22396"/>
          <a:stretch/>
        </p:blipFill>
        <p:spPr bwMode="auto">
          <a:xfrm>
            <a:off x="6156960" y="4935522"/>
            <a:ext cx="1920240" cy="1795806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8" name="Picture 10" descr="C:\Documents and Settings\admin\Рабочий стол\images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576" b="89394" l="1047" r="955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81591" y="3330976"/>
            <a:ext cx="5753091" cy="23716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3" b="97472" l="931" r="89894">
                        <a14:foregroundMark x1="47739" y1="52339" x2="47739" y2="52339"/>
                        <a14:foregroundMark x1="46809" y1="48167" x2="46809" y2="48167"/>
                        <a14:foregroundMark x1="44681" y1="46271" x2="44681" y2="46271"/>
                        <a14:foregroundMark x1="42154" y1="41593" x2="42154" y2="41593"/>
                        <a14:foregroundMark x1="42819" y1="37042" x2="42819" y2="37042"/>
                        <a14:foregroundMark x1="41755" y1="35145" x2="41755" y2="35145"/>
                        <a14:foregroundMark x1="40957" y1="50569" x2="40957" y2="50569"/>
                        <a14:foregroundMark x1="44282" y1="33755" x2="44282" y2="33755"/>
                        <a14:foregroundMark x1="46410" y1="31479" x2="46410" y2="31479"/>
                        <a14:foregroundMark x1="46277" y1="28698" x2="46277" y2="28698"/>
                        <a14:foregroundMark x1="47473" y1="26296" x2="47473" y2="26296"/>
                        <a14:backgroundMark x1="34574" y1="85967" x2="34574" y2="85967"/>
                        <a14:backgroundMark x1="44681" y1="80278" x2="44681" y2="80278"/>
                        <a14:backgroundMark x1="44282" y1="74210" x2="44282" y2="74210"/>
                        <a14:backgroundMark x1="43085" y1="68394" x2="43085" y2="68394"/>
                        <a14:backgroundMark x1="46277" y1="92668" x2="46277" y2="92668"/>
                        <a14:backgroundMark x1="46809" y1="85335" x2="46809" y2="85335"/>
                        <a14:backgroundMark x1="50266" y1="82554" x2="50266" y2="82554"/>
                        <a14:backgroundMark x1="46011" y1="22630" x2="46011" y2="22630"/>
                        <a14:backgroundMark x1="43218" y1="24399" x2="43218" y2="24399"/>
                        <a14:backgroundMark x1="31782" y1="49305" x2="31782" y2="49305"/>
                        <a14:backgroundMark x1="35771" y1="77623" x2="35771" y2="77623"/>
                        <a14:backgroundMark x1="29654" y1="76485" x2="29654" y2="76485"/>
                      </a14:backgroundRemoval>
                    </a14:imgEffect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932" y="3280582"/>
            <a:ext cx="3672408" cy="364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Documents and Settings\admin\Рабочий стол\2eSd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404662"/>
            <a:ext cx="3816426" cy="632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61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>
        <p14:vortex dir="r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1776</TotalTime>
  <Words>924</Words>
  <Application>Microsoft Office PowerPoint</Application>
  <PresentationFormat>Экран (4:3)</PresentationFormat>
  <Paragraphs>66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99</cp:revision>
  <dcterms:modified xsi:type="dcterms:W3CDTF">2021-12-06T06:50:00Z</dcterms:modified>
</cp:coreProperties>
</file>